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3" r:id="rId2"/>
    <p:sldMasterId id="2147483691" r:id="rId3"/>
  </p:sldMasterIdLst>
  <p:notesMasterIdLst>
    <p:notesMasterId r:id="rId63"/>
  </p:notesMasterIdLst>
  <p:sldIdLst>
    <p:sldId id="256" r:id="rId4"/>
    <p:sldId id="257" r:id="rId5"/>
    <p:sldId id="258" r:id="rId6"/>
    <p:sldId id="259" r:id="rId7"/>
    <p:sldId id="260" r:id="rId8"/>
    <p:sldId id="262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9" r:id="rId26"/>
    <p:sldId id="280" r:id="rId27"/>
    <p:sldId id="278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custDataLst>
    <p:tags r:id="rId64"/>
  </p:custDataLst>
  <p:defaultTextStyle>
    <a:defPPr>
      <a:defRPr lang="en-US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4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viewProps" Target="viewProp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ags" Target="tags/tag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14E88-AA7E-4B0C-800C-03A0F10E4EE4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EFAF7-3463-409D-B0D8-B48619B1F6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452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1576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4846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1071563" y="178594"/>
            <a:ext cx="7358063" cy="1651991"/>
          </a:xfrm>
          <a:prstGeom prst="rect">
            <a:avLst/>
          </a:prstGeom>
          <a:noFill/>
          <a:ln>
            <a:noFill/>
          </a:ln>
        </p:spPr>
        <p:txBody>
          <a:bodyPr lIns="64277" tIns="64277" rIns="64277" bIns="64277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968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97A-91CE-4289-98A1-6A6F3B7E55F3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EA5A-3366-414F-B9B6-34CD82CA45F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9F7697A-91CE-4289-98A1-6A6F3B7E55F3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30CEA5A-3366-414F-B9B6-34CD82CA4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97A-91CE-4289-98A1-6A6F3B7E55F3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EA5A-3366-414F-B9B6-34CD82CA4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97A-91CE-4289-98A1-6A6F3B7E55F3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EA5A-3366-414F-B9B6-34CD82CA4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071563" y="178594"/>
            <a:ext cx="7358063" cy="1651991"/>
          </a:xfrm>
          <a:prstGeom prst="rect">
            <a:avLst/>
          </a:prstGeom>
          <a:noFill/>
          <a:ln>
            <a:noFill/>
          </a:ln>
        </p:spPr>
        <p:txBody>
          <a:bodyPr lIns="64277" tIns="64277" rIns="64277" bIns="64277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1071563" y="1919884"/>
            <a:ext cx="7358063" cy="4241601"/>
          </a:xfrm>
          <a:prstGeom prst="rect">
            <a:avLst/>
          </a:prstGeom>
          <a:noFill/>
          <a:ln>
            <a:noFill/>
          </a:ln>
        </p:spPr>
        <p:txBody>
          <a:bodyPr lIns="64277" tIns="64277" rIns="64277" bIns="64277" anchor="ctr" anchorCtr="0"/>
          <a:lstStyle>
            <a:lvl1pPr algn="l" rtl="0">
              <a:lnSpc>
                <a:spcPct val="100000"/>
              </a:lnSpc>
              <a:spcBef>
                <a:spcPts val="2391"/>
              </a:spcBef>
              <a:spcAft>
                <a:spcPts val="0"/>
              </a:spcAft>
              <a:buClr>
                <a:schemeClr val="dk1"/>
              </a:buClr>
              <a:buSzPct val="69444"/>
              <a:buFont typeface="Arial"/>
              <a:buChar char="•"/>
              <a:defRPr sz="2500">
                <a:solidFill>
                  <a:srgbClr val="806216"/>
                </a:solidFill>
              </a:defRPr>
            </a:lvl1pPr>
            <a:lvl2pPr marL="822576" indent="-322556" algn="l" rtl="0">
              <a:lnSpc>
                <a:spcPct val="100000"/>
              </a:lnSpc>
              <a:spcBef>
                <a:spcPts val="2391"/>
              </a:spcBef>
              <a:spcAft>
                <a:spcPts val="0"/>
              </a:spcAft>
              <a:defRPr sz="2500">
                <a:solidFill>
                  <a:srgbClr val="806216"/>
                </a:solidFill>
              </a:defRPr>
            </a:lvl2pPr>
            <a:lvl3pPr marL="1135088" indent="-322556" algn="l" rtl="0">
              <a:lnSpc>
                <a:spcPct val="100000"/>
              </a:lnSpc>
              <a:spcBef>
                <a:spcPts val="2391"/>
              </a:spcBef>
              <a:spcAft>
                <a:spcPts val="0"/>
              </a:spcAft>
              <a:defRPr sz="2500">
                <a:solidFill>
                  <a:srgbClr val="806216"/>
                </a:solidFill>
              </a:defRPr>
            </a:lvl3pPr>
            <a:lvl4pPr marL="1447599" indent="-322556" algn="l" rtl="0">
              <a:lnSpc>
                <a:spcPct val="100000"/>
              </a:lnSpc>
              <a:spcBef>
                <a:spcPts val="2391"/>
              </a:spcBef>
              <a:spcAft>
                <a:spcPts val="0"/>
              </a:spcAft>
              <a:defRPr sz="2500">
                <a:solidFill>
                  <a:srgbClr val="806216"/>
                </a:solidFill>
              </a:defRPr>
            </a:lvl4pPr>
            <a:lvl5pPr marL="1760112" indent="-322556" algn="l" rtl="0">
              <a:lnSpc>
                <a:spcPct val="100000"/>
              </a:lnSpc>
              <a:spcBef>
                <a:spcPts val="2391"/>
              </a:spcBef>
              <a:spcAft>
                <a:spcPts val="0"/>
              </a:spcAft>
              <a:defRPr sz="2500">
                <a:solidFill>
                  <a:srgbClr val="806216"/>
                </a:solidFill>
              </a:defRPr>
            </a:lvl5pPr>
            <a:lvl6pPr marL="2072624" indent="-322556" algn="l" rtl="0">
              <a:lnSpc>
                <a:spcPct val="100000"/>
              </a:lnSpc>
              <a:spcBef>
                <a:spcPts val="2391"/>
              </a:spcBef>
              <a:spcAft>
                <a:spcPts val="0"/>
              </a:spcAft>
              <a:defRPr sz="2500">
                <a:solidFill>
                  <a:srgbClr val="806216"/>
                </a:solidFill>
              </a:defRPr>
            </a:lvl6pPr>
            <a:lvl7pPr marL="2385136" indent="-322556" algn="l" rtl="0">
              <a:lnSpc>
                <a:spcPct val="100000"/>
              </a:lnSpc>
              <a:spcBef>
                <a:spcPts val="2391"/>
              </a:spcBef>
              <a:spcAft>
                <a:spcPts val="0"/>
              </a:spcAft>
              <a:defRPr sz="2500">
                <a:solidFill>
                  <a:srgbClr val="806216"/>
                </a:solidFill>
              </a:defRPr>
            </a:lvl7pPr>
            <a:lvl8pPr marL="2697648" indent="-322556" algn="l" rtl="0">
              <a:lnSpc>
                <a:spcPct val="100000"/>
              </a:lnSpc>
              <a:spcBef>
                <a:spcPts val="2391"/>
              </a:spcBef>
              <a:spcAft>
                <a:spcPts val="0"/>
              </a:spcAft>
              <a:defRPr sz="2500">
                <a:solidFill>
                  <a:srgbClr val="806216"/>
                </a:solidFill>
              </a:defRPr>
            </a:lvl8pPr>
            <a:lvl9pPr marL="3010160" indent="-322556" algn="l" rtl="0">
              <a:lnSpc>
                <a:spcPct val="100000"/>
              </a:lnSpc>
              <a:spcBef>
                <a:spcPts val="2391"/>
              </a:spcBef>
              <a:spcAft>
                <a:spcPts val="0"/>
              </a:spcAft>
              <a:defRPr sz="2500">
                <a:solidFill>
                  <a:srgbClr val="806216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398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1071562" y="178594"/>
            <a:ext cx="7358063" cy="1651991"/>
          </a:xfrm>
          <a:prstGeom prst="rect">
            <a:avLst/>
          </a:prstGeom>
          <a:noFill/>
          <a:ln>
            <a:noFill/>
          </a:ln>
        </p:spPr>
        <p:txBody>
          <a:bodyPr lIns="64281" tIns="64281" rIns="64281" bIns="64281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500">
                <a:solidFill>
                  <a:srgbClr val="5B4E2D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528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97A-91CE-4289-98A1-6A6F3B7E55F3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EA5A-3366-414F-B9B6-34CD82CA45F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97A-91CE-4289-98A1-6A6F3B7E55F3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EA5A-3366-414F-B9B6-34CD82CA4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97A-91CE-4289-98A1-6A6F3B7E55F3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EA5A-3366-414F-B9B6-34CD82CA4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97A-91CE-4289-98A1-6A6F3B7E55F3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EA5A-3366-414F-B9B6-34CD82CA4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97A-91CE-4289-98A1-6A6F3B7E55F3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EA5A-3366-414F-B9B6-34CD82CA4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97A-91CE-4289-98A1-6A6F3B7E55F3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EA5A-3366-414F-B9B6-34CD82CA4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97A-91CE-4289-98A1-6A6F3B7E55F3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EA5A-3366-414F-B9B6-34CD82CA4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071563" y="178594"/>
            <a:ext cx="7358063" cy="1651991"/>
          </a:xfrm>
          <a:prstGeom prst="rect">
            <a:avLst/>
          </a:prstGeom>
          <a:noFill/>
          <a:ln>
            <a:noFill/>
          </a:ln>
        </p:spPr>
        <p:txBody>
          <a:bodyPr lIns="64277" tIns="64277" rIns="64277" bIns="64277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833872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071562" y="178594"/>
            <a:ext cx="7358063" cy="1651991"/>
          </a:xfrm>
          <a:prstGeom prst="rect">
            <a:avLst/>
          </a:prstGeom>
          <a:noFill/>
          <a:ln>
            <a:noFill/>
          </a:ln>
        </p:spPr>
        <p:txBody>
          <a:bodyPr lIns="64281" tIns="64281" rIns="64281" bIns="64281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8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070810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0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Internet_Control_Message_Protocol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subinsb.com/default-device-ttl-values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.google.com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hois.arin.net/rest/org/UNCAC" TargetMode="Externa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regauth/oui/public.html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ITIS 3110</a:t>
            </a:r>
            <a:br>
              <a:rPr lang="en-US" dirty="0" smtClean="0"/>
            </a:br>
            <a:r>
              <a:rPr lang="en-US" dirty="0" smtClean="0"/>
              <a:t>Network Auditing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82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 addresses only used on the local network</a:t>
            </a:r>
          </a:p>
          <a:p>
            <a:pPr lvl="1"/>
            <a:r>
              <a:rPr lang="en-US" dirty="0" smtClean="0"/>
              <a:t>Local NIC to local NIC</a:t>
            </a:r>
          </a:p>
          <a:p>
            <a:r>
              <a:rPr lang="en-US" dirty="0" smtClean="0"/>
              <a:t>If IP address is outside local network</a:t>
            </a:r>
          </a:p>
          <a:p>
            <a:pPr lvl="1"/>
            <a:r>
              <a:rPr lang="en-US" dirty="0" smtClean="0"/>
              <a:t>Ethernet frame is sent to MAC address of the gateway or router</a:t>
            </a:r>
          </a:p>
          <a:p>
            <a:r>
              <a:rPr lang="en-US" dirty="0" smtClean="0"/>
              <a:t>Gateway sends frame to MAC address of its gateway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49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gateways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Gateway is specific term for a type of router</a:t>
            </a:r>
          </a:p>
          <a:p>
            <a:pPr lvl="1"/>
            <a:r>
              <a:rPr lang="en-US" dirty="0" smtClean="0"/>
              <a:t>A router attached to an edge network</a:t>
            </a:r>
          </a:p>
          <a:p>
            <a:pPr lvl="2"/>
            <a:r>
              <a:rPr lang="en-US" dirty="0" smtClean="0"/>
              <a:t>e.g. your local network</a:t>
            </a:r>
          </a:p>
          <a:p>
            <a:r>
              <a:rPr lang="en-US" dirty="0" smtClean="0"/>
              <a:t>Static routes can map IP blocks to certain gateways</a:t>
            </a:r>
          </a:p>
          <a:p>
            <a:r>
              <a:rPr lang="en-US" dirty="0" smtClean="0"/>
              <a:t>Default route is the gateway that should be used if no other route matches the destination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78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“Interesting”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Transport Layer:</a:t>
            </a:r>
          </a:p>
          <a:p>
            <a:pPr lvl="1"/>
            <a:r>
              <a:rPr lang="en-US" dirty="0" smtClean="0"/>
              <a:t>TCP</a:t>
            </a:r>
          </a:p>
          <a:p>
            <a:pPr lvl="2"/>
            <a:r>
              <a:rPr lang="en-US" dirty="0" smtClean="0"/>
              <a:t>Transmission Control Protocol</a:t>
            </a:r>
          </a:p>
          <a:p>
            <a:pPr lvl="1"/>
            <a:r>
              <a:rPr lang="en-US" dirty="0" smtClean="0"/>
              <a:t>UDP</a:t>
            </a:r>
          </a:p>
          <a:p>
            <a:pPr lvl="2"/>
            <a:r>
              <a:rPr lang="en-US" dirty="0" smtClean="0"/>
              <a:t>User Datagram Protocol</a:t>
            </a:r>
          </a:p>
          <a:p>
            <a:r>
              <a:rPr lang="en-US" dirty="0" smtClean="0"/>
              <a:t>“Network Layer”:</a:t>
            </a:r>
          </a:p>
          <a:p>
            <a:pPr lvl="1"/>
            <a:r>
              <a:rPr lang="en-US" dirty="0" smtClean="0"/>
              <a:t>ICMP</a:t>
            </a:r>
          </a:p>
          <a:p>
            <a:pPr lvl="2"/>
            <a:r>
              <a:rPr lang="en-US" u="sng" dirty="0" smtClean="0"/>
              <a:t>I</a:t>
            </a:r>
            <a:r>
              <a:rPr lang="en-US" dirty="0" smtClean="0"/>
              <a:t>nternet </a:t>
            </a:r>
            <a:r>
              <a:rPr lang="en-US" u="sng" dirty="0" smtClean="0"/>
              <a:t>C</a:t>
            </a:r>
            <a:r>
              <a:rPr lang="en-US" dirty="0" smtClean="0"/>
              <a:t>ontrol </a:t>
            </a:r>
            <a:r>
              <a:rPr lang="en-US" u="sng" dirty="0" smtClean="0"/>
              <a:t>M</a:t>
            </a:r>
            <a:r>
              <a:rPr lang="en-US" dirty="0" smtClean="0"/>
              <a:t>essage </a:t>
            </a:r>
            <a:r>
              <a:rPr lang="en-US" u="sng" dirty="0" smtClean="0"/>
              <a:t>P</a:t>
            </a:r>
            <a:r>
              <a:rPr lang="en-US" dirty="0" smtClean="0"/>
              <a:t>rotocol</a:t>
            </a:r>
          </a:p>
          <a:p>
            <a:r>
              <a:rPr lang="en-US" dirty="0" smtClean="0"/>
              <a:t>Other, special-purpose protocols exist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7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Internet Control Message Protocol</a:t>
            </a:r>
          </a:p>
          <a:p>
            <a:r>
              <a:rPr lang="en-US" dirty="0" smtClean="0"/>
              <a:t>Does not carry "data"</a:t>
            </a:r>
          </a:p>
          <a:p>
            <a:pPr lvl="1"/>
            <a:r>
              <a:rPr lang="en-US" dirty="0" smtClean="0"/>
              <a:t>Relays network status</a:t>
            </a:r>
          </a:p>
          <a:p>
            <a:r>
              <a:rPr lang="en-US" dirty="0" smtClean="0"/>
              <a:t>Used for: </a:t>
            </a:r>
          </a:p>
          <a:p>
            <a:pPr lvl="1"/>
            <a:r>
              <a:rPr lang="en-US" dirty="0" smtClean="0"/>
              <a:t>Error notification</a:t>
            </a:r>
          </a:p>
          <a:p>
            <a:pPr lvl="1"/>
            <a:r>
              <a:rPr lang="en-US" dirty="0" smtClean="0"/>
              <a:t>Host availability (ping)</a:t>
            </a:r>
          </a:p>
          <a:p>
            <a:pPr lvl="1"/>
            <a:r>
              <a:rPr lang="en-US" dirty="0" smtClean="0"/>
              <a:t>Network congestion notification</a:t>
            </a:r>
          </a:p>
          <a:p>
            <a:r>
              <a:rPr lang="en-US" dirty="0" smtClean="0">
                <a:hlinkClick r:id="rId2"/>
              </a:rPr>
              <a:t>http://en.wikipedia.org/wiki/Internet_Control_Message_Protocol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0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ypical icmp control messages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647387"/>
              </p:ext>
            </p:extLst>
          </p:nvPr>
        </p:nvGraphicFramePr>
        <p:xfrm>
          <a:off x="457200" y="1774825"/>
          <a:ext cx="8229602" cy="2683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1"/>
                <a:gridCol w="4114801"/>
              </a:tblGrid>
              <a:tr h="56237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FDEA"/>
                          </a:solidFill>
                        </a:rPr>
                        <a:t>type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FDEA"/>
                          </a:solidFill>
                        </a:rPr>
                        <a:t>description</a:t>
                      </a:r>
                    </a:p>
                  </a:txBody>
                  <a:tcPr marL="50799" marR="50799" marT="50800" marB="50800" anchor="ctr"/>
                </a:tc>
              </a:tr>
              <a:tr h="5302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0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echo reply</a:t>
                      </a:r>
                    </a:p>
                  </a:txBody>
                  <a:tcPr marL="50799" marR="50799" marT="50800" marB="50800" anchor="ctr"/>
                </a:tc>
              </a:tr>
              <a:tr h="5302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3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destination unreachable</a:t>
                      </a:r>
                    </a:p>
                  </a:txBody>
                  <a:tcPr marL="50799" marR="50799" marT="50800" marB="50800" anchor="ctr"/>
                </a:tc>
              </a:tr>
              <a:tr h="5302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8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echo request</a:t>
                      </a:r>
                    </a:p>
                  </a:txBody>
                  <a:tcPr marL="50799" marR="50799" marT="50800" marB="50800" anchor="ctr"/>
                </a:tc>
              </a:tr>
              <a:tr h="5302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11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time exceeded</a:t>
                      </a:r>
                    </a:p>
                  </a:txBody>
                  <a:tcPr marL="50799" marR="50799" marT="50800" marB="508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81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destination unreachable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Generated when a packet was not delivered successfully</a:t>
            </a:r>
          </a:p>
          <a:p>
            <a:r>
              <a:rPr lang="en-US" dirty="0" smtClean="0"/>
              <a:t>16 codes for different failure modes</a:t>
            </a:r>
          </a:p>
          <a:p>
            <a:pPr lvl="1"/>
            <a:r>
              <a:rPr lang="en-US" dirty="0" smtClean="0"/>
              <a:t>e.g. </a:t>
            </a:r>
          </a:p>
          <a:p>
            <a:pPr lvl="2"/>
            <a:r>
              <a:rPr lang="en-US" dirty="0"/>
              <a:t>0</a:t>
            </a:r>
            <a:r>
              <a:rPr lang="en-US" dirty="0" smtClean="0"/>
              <a:t>: 	Destination network unreachable</a:t>
            </a:r>
          </a:p>
          <a:p>
            <a:pPr lvl="2"/>
            <a:r>
              <a:rPr lang="en-US" dirty="0" smtClean="0"/>
              <a:t>1:	Destination host unreachable</a:t>
            </a:r>
          </a:p>
          <a:p>
            <a:pPr lvl="2"/>
            <a:r>
              <a:rPr lang="en-US" dirty="0" smtClean="0"/>
              <a:t>2:	Destination protocol unreachable</a:t>
            </a:r>
          </a:p>
          <a:p>
            <a:pPr lvl="2"/>
            <a:r>
              <a:rPr lang="en-US" dirty="0" smtClean="0"/>
              <a:t>3:	Destination port unreachable</a:t>
            </a:r>
          </a:p>
          <a:p>
            <a:pPr lvl="2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6: 	Destination network unknown</a:t>
            </a:r>
          </a:p>
          <a:p>
            <a:pPr lvl="2"/>
            <a:r>
              <a:rPr lang="en-US" dirty="0" smtClean="0"/>
              <a:t>7:	Destination port unknown</a:t>
            </a:r>
          </a:p>
          <a:p>
            <a:pPr lvl="2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13:	Communication administratively prohibited</a:t>
            </a:r>
          </a:p>
          <a:p>
            <a:pPr lvl="2"/>
            <a:r>
              <a:rPr lang="en-US" dirty="0" smtClean="0"/>
              <a:t>…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41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exceeded (11)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TTL</a:t>
            </a:r>
          </a:p>
          <a:p>
            <a:pPr lvl="1"/>
            <a:r>
              <a:rPr lang="en-US" dirty="0" smtClean="0"/>
              <a:t>Time to live</a:t>
            </a:r>
          </a:p>
          <a:p>
            <a:r>
              <a:rPr lang="en-US" dirty="0" smtClean="0"/>
              <a:t>Every packet has a TTL associated with it</a:t>
            </a:r>
          </a:p>
          <a:p>
            <a:pPr lvl="1"/>
            <a:r>
              <a:rPr lang="en-US" dirty="0" smtClean="0"/>
              <a:t>TTL is decremented by every router it goes through</a:t>
            </a:r>
          </a:p>
          <a:p>
            <a:pPr lvl="1"/>
            <a:r>
              <a:rPr lang="en-US" dirty="0" smtClean="0"/>
              <a:t>A router will discard a packet and generate a ‘time exceeded’ message if the packet’s TTL has reached zero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subinsb.com/default-device-ttl-values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43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 (8) and (0)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‘echo request (8)’ and ‘echo reply (0)’ </a:t>
            </a:r>
          </a:p>
          <a:p>
            <a:pPr lvl="1"/>
            <a:r>
              <a:rPr lang="en-US" dirty="0" smtClean="0"/>
              <a:t>Determines if a remote host is "alive"</a:t>
            </a:r>
          </a:p>
          <a:p>
            <a:pPr lvl="2"/>
            <a:r>
              <a:rPr lang="en-US" dirty="0" smtClean="0"/>
              <a:t>.e.g. responding</a:t>
            </a:r>
          </a:p>
          <a:p>
            <a:endParaRPr lang="en-US" dirty="0"/>
          </a:p>
        </p:txBody>
      </p:sp>
      <p:sp>
        <p:nvSpPr>
          <p:cNvPr id="4" name="Shape 135"/>
          <p:cNvSpPr/>
          <p:nvPr/>
        </p:nvSpPr>
        <p:spPr>
          <a:xfrm>
            <a:off x="533400" y="3505200"/>
            <a:ext cx="7899400" cy="2580954"/>
          </a:xfrm>
          <a:prstGeom prst="rect">
            <a:avLst/>
          </a:prstGeom>
          <a:solidFill>
            <a:srgbClr val="000000">
              <a:alpha val="78000"/>
            </a:srgbClr>
          </a:solidFill>
          <a:ln>
            <a:noFill/>
          </a:ln>
        </p:spPr>
        <p:txBody>
          <a:bodyPr wrap="square" lIns="91421" tIns="45698" rIns="91421" bIns="45698" anchor="ctr" anchorCtr="0">
            <a:spAutoFit/>
          </a:bodyPr>
          <a:lstStyle/>
          <a:p>
            <a:r>
              <a:rPr lang="en-US" sz="1600" dirty="0">
                <a:solidFill>
                  <a:srgbClr val="E6E6E6"/>
                </a:solidFill>
                <a:latin typeface="Courier New" pitchFamily="49" charset="0"/>
                <a:cs typeface="Courier New" pitchFamily="49" charset="0"/>
                <a:sym typeface="Arial"/>
              </a:rPr>
              <a:t>$ ping -c4 www.google.com</a:t>
            </a:r>
          </a:p>
          <a:p>
            <a:r>
              <a:rPr lang="en-US" sz="1600" dirty="0">
                <a:solidFill>
                  <a:srgbClr val="E6E6E6"/>
                </a:solidFill>
                <a:latin typeface="Courier New" pitchFamily="49" charset="0"/>
                <a:cs typeface="Courier New" pitchFamily="49" charset="0"/>
                <a:sym typeface="Arial"/>
              </a:rPr>
              <a:t>PING www.l.google.com (74.125.47.105): 56 data bytes</a:t>
            </a:r>
          </a:p>
          <a:p>
            <a:r>
              <a:rPr lang="en-US" sz="1600" dirty="0">
                <a:solidFill>
                  <a:srgbClr val="E6E6E6"/>
                </a:solidFill>
                <a:latin typeface="Courier New" pitchFamily="49" charset="0"/>
                <a:cs typeface="Courier New" pitchFamily="49" charset="0"/>
                <a:sym typeface="Arial"/>
              </a:rPr>
              <a:t>64 bytes from 74.125.47.105: icmp_seq=0 ttl=54 time=21.768 ms</a:t>
            </a:r>
          </a:p>
          <a:p>
            <a:r>
              <a:rPr lang="en-US" sz="1600" dirty="0">
                <a:solidFill>
                  <a:srgbClr val="E6E6E6"/>
                </a:solidFill>
                <a:latin typeface="Courier New" pitchFamily="49" charset="0"/>
                <a:cs typeface="Courier New" pitchFamily="49" charset="0"/>
                <a:sym typeface="Arial"/>
              </a:rPr>
              <a:t>64 bytes from 74.125.47.105: icmp_seq=1 ttl=54 time=20.363 ms</a:t>
            </a:r>
          </a:p>
          <a:p>
            <a:r>
              <a:rPr lang="en-US" sz="1600" dirty="0">
                <a:solidFill>
                  <a:srgbClr val="E6E6E6"/>
                </a:solidFill>
                <a:latin typeface="Courier New" pitchFamily="49" charset="0"/>
                <a:cs typeface="Courier New" pitchFamily="49" charset="0"/>
                <a:sym typeface="Arial"/>
              </a:rPr>
              <a:t>64 bytes from 74.125.47.105: icmp_seq=2 ttl=54 time=19.071 ms</a:t>
            </a:r>
          </a:p>
          <a:p>
            <a:r>
              <a:rPr lang="en-US" sz="1600" dirty="0">
                <a:solidFill>
                  <a:srgbClr val="E6E6E6"/>
                </a:solidFill>
                <a:latin typeface="Courier New" pitchFamily="49" charset="0"/>
                <a:cs typeface="Courier New" pitchFamily="49" charset="0"/>
                <a:sym typeface="Arial"/>
              </a:rPr>
              <a:t>64 bytes from 74.125.47.105: icmp_seq=3 ttl=54 time=22.606 ms</a:t>
            </a:r>
          </a:p>
          <a:p>
            <a:endParaRPr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solidFill>
                  <a:srgbClr val="E6E6E6"/>
                </a:solidFill>
                <a:latin typeface="Courier New" pitchFamily="49" charset="0"/>
                <a:cs typeface="Courier New" pitchFamily="49" charset="0"/>
                <a:sym typeface="Arial"/>
              </a:rPr>
              <a:t>--- www.l.google.com</a:t>
            </a:r>
            <a:r>
              <a:rPr lang="en-US" sz="1600" u="sng" dirty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  <a:hlinkClick r:id="rId2"/>
              </a:rPr>
              <a:t> ping statistics</a:t>
            </a:r>
            <a:r>
              <a:rPr lang="en-US" sz="1600" dirty="0">
                <a:solidFill>
                  <a:srgbClr val="E6E6E6"/>
                </a:solidFill>
                <a:latin typeface="Courier New" pitchFamily="49" charset="0"/>
                <a:cs typeface="Courier New" pitchFamily="49" charset="0"/>
                <a:sym typeface="Arial"/>
              </a:rPr>
              <a:t> ---</a:t>
            </a:r>
          </a:p>
          <a:p>
            <a:r>
              <a:rPr lang="en-US" sz="1600" dirty="0">
                <a:solidFill>
                  <a:srgbClr val="E6E6E6"/>
                </a:solidFill>
                <a:latin typeface="Courier New" pitchFamily="49" charset="0"/>
                <a:cs typeface="Courier New" pitchFamily="49" charset="0"/>
                <a:sym typeface="Arial"/>
              </a:rPr>
              <a:t>4 packets transmitted, 4 packets received, 0.0% packet loss</a:t>
            </a:r>
          </a:p>
          <a:p>
            <a:r>
              <a:rPr lang="en-US" sz="1600" dirty="0">
                <a:solidFill>
                  <a:srgbClr val="E6E6E6"/>
                </a:solidFill>
                <a:latin typeface="Courier New" pitchFamily="49" charset="0"/>
                <a:cs typeface="Courier New" pitchFamily="49" charset="0"/>
                <a:sym typeface="Arial"/>
              </a:rPr>
              <a:t>round-trip min/avg/max/stddev = 19.071/20.952/22.606/1.350 ms</a:t>
            </a:r>
          </a:p>
        </p:txBody>
      </p:sp>
    </p:spTree>
    <p:extLst>
      <p:ext uri="{BB962C8B-B14F-4D97-AF65-F5344CB8AC3E}">
        <p14:creationId xmlns:p14="http://schemas.microsoft.com/office/powerpoint/2010/main" val="410394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Determines the route packets take to the destination</a:t>
            </a:r>
          </a:p>
          <a:p>
            <a:r>
              <a:rPr lang="en-US" dirty="0" smtClean="0"/>
              <a:t>Repeatedly sends packets</a:t>
            </a:r>
          </a:p>
          <a:p>
            <a:pPr lvl="1"/>
            <a:r>
              <a:rPr lang="en-US" dirty="0" smtClean="0"/>
              <a:t>With TTLs starting with 1 incrementing to n</a:t>
            </a:r>
          </a:p>
          <a:p>
            <a:pPr lvl="2"/>
            <a:r>
              <a:rPr lang="en-US" dirty="0" smtClean="0"/>
              <a:t>waits for ‘time exceeded’ messages </a:t>
            </a:r>
          </a:p>
          <a:p>
            <a:pPr lvl="3"/>
            <a:r>
              <a:rPr lang="en-US" dirty="0" smtClean="0"/>
              <a:t>from each router on the path to the destination</a:t>
            </a:r>
          </a:p>
          <a:p>
            <a:r>
              <a:rPr lang="en-US" dirty="0" smtClean="0"/>
              <a:t>Packets sent can be ICMP, TCP, UDP, or GRE</a:t>
            </a:r>
          </a:p>
          <a:p>
            <a:pPr lvl="1"/>
            <a:r>
              <a:rPr lang="en-US" dirty="0" smtClean="0"/>
              <a:t>UNIX use UDP by default</a:t>
            </a:r>
          </a:p>
          <a:p>
            <a:pPr lvl="1"/>
            <a:r>
              <a:rPr lang="en-US" dirty="0" smtClean="0"/>
              <a:t>Windows uses ICMP by default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2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28" y="1600200"/>
            <a:ext cx="8229600" cy="1219200"/>
          </a:xfrm>
        </p:spPr>
        <p:txBody>
          <a:bodyPr/>
          <a:lstStyle/>
          <a:p>
            <a:r>
              <a:rPr lang="en-US" dirty="0" smtClean="0"/>
              <a:t>Note that this traceroute did not finish </a:t>
            </a:r>
          </a:p>
          <a:p>
            <a:pPr lvl="1"/>
            <a:r>
              <a:rPr lang="en-US" dirty="0" smtClean="0"/>
              <a:t>UNCC blocks UDP and ICMP at their gateway</a:t>
            </a:r>
          </a:p>
          <a:p>
            <a:endParaRPr lang="en-US" dirty="0"/>
          </a:p>
        </p:txBody>
      </p:sp>
      <p:sp>
        <p:nvSpPr>
          <p:cNvPr id="5" name="Shape 148"/>
          <p:cNvSpPr/>
          <p:nvPr/>
        </p:nvSpPr>
        <p:spPr>
          <a:xfrm>
            <a:off x="308228" y="3124200"/>
            <a:ext cx="8740412" cy="3554778"/>
          </a:xfrm>
          <a:prstGeom prst="rect">
            <a:avLst/>
          </a:prstGeom>
          <a:solidFill>
            <a:srgbClr val="000000">
              <a:alpha val="65490"/>
            </a:srgbClr>
          </a:solidFill>
          <a:ln>
            <a:noFill/>
          </a:ln>
        </p:spPr>
        <p:txBody>
          <a:bodyPr wrap="square" lIns="91421" tIns="45698" rIns="91421" bIns="45698" anchor="t" anchorCtr="0">
            <a:spAutoFit/>
          </a:bodyPr>
          <a:lstStyle/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$ traceroute uncc.edu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traceroute to uncc.edu (152.15.216.33), 64 hops max, 52 byte packets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  192.168.1.1 (192.168.1.1)  1.056 ms  0.654 ms  0.587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2  10.110.192.1 (10.110.192.1)  8.880 ms  9.750 ms  8.941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3  24.93.75.204 (24.93.75.204)  11.861 ms  11.419 ms  14.005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4  ge-2-2-0.rlghncrdc-pop1.southeast.rr.com (24.93.64.171)  16.757 ms  16.511 ms  50.779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5  ae14.chrlncpop-rtr1.southeast.rr.com (24.93.64.25)  17.390 ms  16.849 ms  17.834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6  ten1-3.chrlncsa-p-rtr01.southeast.rr.com (24.93.73.57)  18.991 ms  17.712 ms  16.274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7  ten3-0-0.gnboncsg-pe-rtr01.southeast.rr.com (24.93.73.34)  21.275 ms  21.035 ms  21.411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8  ten3-0-0.gnboncsg-p-rtr01.southeast.rr.com (24.93.73.73)  32.690 ms  22.018 ms  22.016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9  ten3-0-0.rlghncrdc-pe-rtr01.southeast.rr.com (24.93.73.38)  22.741 ms  21.008 ms  22.053 ms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10  por100.twcc.rlghnc-a-c2702.nc.rr.com (24.27.255.255)  22.474 ms  21.831 ms  22.125 ms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11  rrcs-96-10-0-254.se.biz.rr.com (96.10.0.254)  23.035 ms  21.208 ms  25.354 ms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12  chltcrs-gw-to-rtpcrs-gw.ncren.net (128.109.212.2)  41.055 ms  37.017 ms  26.282 ms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13  chlt7600-gw-sec-to-chltcrs-gw.ncren.net (128.109.9.14)  25.470 ms  25.728 ms  26.732 ms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14  uncc-gw-gige-to-chlt7600-gw.ncren.net (128.109.246.30)  40.711 ms  27.710 ms  27.681 ms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15  * * *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16  * * *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17  * * *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18  * * *</a:t>
            </a:r>
          </a:p>
        </p:txBody>
      </p:sp>
    </p:spTree>
    <p:extLst>
      <p:ext uri="{BB962C8B-B14F-4D97-AF65-F5344CB8AC3E}">
        <p14:creationId xmlns:p14="http://schemas.microsoft.com/office/powerpoint/2010/main" val="51625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networking refresh</a:t>
            </a:r>
          </a:p>
          <a:p>
            <a:r>
              <a:rPr lang="en-US" dirty="0" smtClean="0"/>
              <a:t>protocols refresh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75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990600"/>
          </a:xfrm>
        </p:spPr>
        <p:txBody>
          <a:bodyPr/>
          <a:lstStyle/>
          <a:p>
            <a:r>
              <a:rPr lang="en-US" dirty="0" smtClean="0"/>
              <a:t>This traceroute reached its destination</a:t>
            </a:r>
            <a:endParaRPr lang="en-US" dirty="0"/>
          </a:p>
        </p:txBody>
      </p:sp>
      <p:sp>
        <p:nvSpPr>
          <p:cNvPr id="5" name="Shape 157"/>
          <p:cNvSpPr/>
          <p:nvPr/>
        </p:nvSpPr>
        <p:spPr>
          <a:xfrm>
            <a:off x="76201" y="2734351"/>
            <a:ext cx="8886439" cy="2631445"/>
          </a:xfrm>
          <a:prstGeom prst="rect">
            <a:avLst/>
          </a:prstGeom>
          <a:solidFill>
            <a:srgbClr val="000000">
              <a:alpha val="65490"/>
            </a:srgbClr>
          </a:solidFill>
          <a:ln>
            <a:noFill/>
          </a:ln>
        </p:spPr>
        <p:txBody>
          <a:bodyPr wrap="square" lIns="91421" tIns="45698" rIns="91421" bIns="45698" anchor="t" anchorCtr="0">
            <a:spAutoFit/>
          </a:bodyPr>
          <a:lstStyle/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$ traceroute -P icmp google.com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traceroute: Warning: google.com has multiple addresses; using 74.125.45.103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traceroute to google.com (74.125.45.103), 64 hops max, 72 byte packets 1  192.168.1.1 (192.168.1.1) 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1.196 ms  0.578 ms  0.541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2  10.110.192.1 (10.110.192.1)  7.865 ms  9.276 ms  7.655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3  24.93.75.204 (24.93.75.204)  10.706 ms  10.860 ms  22.169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4  xe-7-0-3.rlghncpop-rtr1.southeast.rr.com (24.93.64.21)  18.732 ms  18.102 ms  15.791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5  ae-3-0.cr0.dca10.tbone.rr.com (66.109.6.80)  23.111 ms  24.145 ms  26.099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6  ae-2-0.pr0.dca10.tbone.rr.com (66.109.6.169)  21.863 ms  27.766 ms  23.933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7  74.125.49.181 (74.125.49.181)  24.201 ms  22.925 ms  24.358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8  216.239.48.108 (216.239.48.108)  25.038 ms  26.261 ms  23.763 ms 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9  66.249.95.149 (66.249.95.149)  28.755 ms  29.010 ms  27.522 ms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10  72.14.232.213 (72.14.232.213)  30.101 ms  29.036 ms  28.282 ms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11  209.85.253.133 (209.85.253.133)  28.409 ms    209.85.253.145 (209.85.253.145)  36.219 ms  28.585 ms</a:t>
            </a:r>
          </a:p>
          <a:p>
            <a:r>
              <a:rPr lang="en-US" sz="110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12  yx-in-f103.1e100.net (74.125.45.103)  31.907 ms  28.767 ms  29.679 ms</a:t>
            </a:r>
          </a:p>
        </p:txBody>
      </p:sp>
    </p:spTree>
    <p:extLst>
      <p:ext uri="{BB962C8B-B14F-4D97-AF65-F5344CB8AC3E}">
        <p14:creationId xmlns:p14="http://schemas.microsoft.com/office/powerpoint/2010/main" val="202772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Transmission Control Protocol</a:t>
            </a:r>
          </a:p>
          <a:p>
            <a:r>
              <a:rPr lang="en-US" dirty="0" smtClean="0"/>
              <a:t>Stateful protocol</a:t>
            </a:r>
          </a:p>
          <a:p>
            <a:pPr lvl="1"/>
            <a:r>
              <a:rPr lang="en-US" dirty="0" smtClean="0"/>
              <a:t>Connections (Sessions) must be established before use</a:t>
            </a:r>
          </a:p>
          <a:p>
            <a:r>
              <a:rPr lang="en-US" dirty="0" smtClean="0"/>
              <a:t>Guarantees delivery</a:t>
            </a:r>
          </a:p>
          <a:p>
            <a:r>
              <a:rPr lang="en-US" dirty="0" smtClean="0"/>
              <a:t>Can detect and compensate for out-of-order delivery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21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tcp flags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ACK</a:t>
            </a:r>
          </a:p>
          <a:p>
            <a:pPr lvl="1"/>
            <a:r>
              <a:rPr lang="en-US" dirty="0" smtClean="0"/>
              <a:t>Acknowledgement</a:t>
            </a:r>
          </a:p>
          <a:p>
            <a:pPr lvl="2"/>
            <a:r>
              <a:rPr lang="en-US" dirty="0" smtClean="0"/>
              <a:t>All client packets must set after the initial SYN </a:t>
            </a:r>
          </a:p>
          <a:p>
            <a:r>
              <a:rPr lang="en-US" dirty="0" smtClean="0"/>
              <a:t>FIN</a:t>
            </a:r>
          </a:p>
          <a:p>
            <a:pPr lvl="1"/>
            <a:r>
              <a:rPr lang="en-US" dirty="0" smtClean="0"/>
              <a:t>Closing connection  </a:t>
            </a:r>
          </a:p>
          <a:p>
            <a:pPr lvl="2"/>
            <a:r>
              <a:rPr lang="en-US" dirty="0" smtClean="0"/>
              <a:t>No further data will be sent from sender</a:t>
            </a:r>
          </a:p>
          <a:p>
            <a:r>
              <a:rPr lang="en-US" dirty="0" smtClean="0"/>
              <a:t>RST</a:t>
            </a:r>
          </a:p>
          <a:p>
            <a:pPr lvl="1"/>
            <a:r>
              <a:rPr lang="en-US" dirty="0" smtClean="0"/>
              <a:t>Reset connection</a:t>
            </a:r>
          </a:p>
          <a:p>
            <a:r>
              <a:rPr lang="en-US" dirty="0" smtClean="0"/>
              <a:t>SYN</a:t>
            </a:r>
          </a:p>
          <a:p>
            <a:pPr lvl="1"/>
            <a:r>
              <a:rPr lang="en-US" dirty="0" smtClean="0"/>
              <a:t>Start of connection</a:t>
            </a:r>
          </a:p>
          <a:p>
            <a:pPr lvl="2"/>
            <a:r>
              <a:rPr lang="en-US" dirty="0" smtClean="0"/>
              <a:t>Initial packet from client will set SYN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77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1071564" y="548951"/>
            <a:ext cx="7358063" cy="911277"/>
          </a:xfrm>
          <a:prstGeom prst="rect">
            <a:avLst/>
          </a:prstGeom>
          <a:noFill/>
          <a:ln>
            <a:noFill/>
          </a:ln>
        </p:spPr>
        <p:txBody>
          <a:bodyPr lIns="64274" tIns="32128" rIns="64274" bIns="32128" anchor="ctr" anchorCtr="0">
            <a:spAutoFit/>
          </a:bodyPr>
          <a:lstStyle/>
          <a:p>
            <a:r>
              <a:rPr lang="en-US" dirty="0"/>
              <a:t>tcp 3-way handshake</a:t>
            </a:r>
          </a:p>
        </p:txBody>
      </p:sp>
      <p:grpSp>
        <p:nvGrpSpPr>
          <p:cNvPr id="176" name="Shape 176"/>
          <p:cNvGrpSpPr/>
          <p:nvPr/>
        </p:nvGrpSpPr>
        <p:grpSpPr>
          <a:xfrm>
            <a:off x="1660922" y="1812726"/>
            <a:ext cx="6179344" cy="4634508"/>
            <a:chOff x="0" y="0"/>
            <a:chExt cx="8788400" cy="6591300"/>
          </a:xfrm>
        </p:grpSpPr>
        <p:sp>
          <p:nvSpPr>
            <p:cNvPr id="177" name="Shape 177"/>
            <p:cNvSpPr/>
            <p:nvPr/>
          </p:nvSpPr>
          <p:spPr>
            <a:xfrm>
              <a:off x="203200" y="152400"/>
              <a:ext cx="8375650" cy="60324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</p:sp>
        <p:sp>
          <p:nvSpPr>
            <p:cNvPr id="178" name="Shape 178"/>
            <p:cNvSpPr/>
            <p:nvPr/>
          </p:nvSpPr>
          <p:spPr>
            <a:xfrm>
              <a:off x="0" y="0"/>
              <a:ext cx="8788400" cy="65913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</p:sp>
      </p:grpSp>
    </p:spTree>
    <p:extLst>
      <p:ext uri="{BB962C8B-B14F-4D97-AF65-F5344CB8AC3E}">
        <p14:creationId xmlns:p14="http://schemas.microsoft.com/office/powerpoint/2010/main" val="31662181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1071563" y="564341"/>
            <a:ext cx="7358063" cy="880499"/>
          </a:xfrm>
          <a:prstGeom prst="rect">
            <a:avLst/>
          </a:prstGeom>
          <a:noFill/>
          <a:ln>
            <a:noFill/>
          </a:ln>
        </p:spPr>
        <p:txBody>
          <a:bodyPr lIns="64277" tIns="32130" rIns="64277" bIns="32130" anchor="ctr" anchorCtr="0">
            <a:spAutoFit/>
          </a:bodyPr>
          <a:lstStyle/>
          <a:p>
            <a:r>
              <a:rPr lang="en-US" sz="5300" dirty="0"/>
              <a:t>closing tcp connection</a:t>
            </a:r>
          </a:p>
        </p:txBody>
      </p:sp>
      <p:grpSp>
        <p:nvGrpSpPr>
          <p:cNvPr id="184" name="Shape 184"/>
          <p:cNvGrpSpPr/>
          <p:nvPr/>
        </p:nvGrpSpPr>
        <p:grpSpPr>
          <a:xfrm>
            <a:off x="1660922" y="1812726"/>
            <a:ext cx="6179344" cy="4634508"/>
            <a:chOff x="0" y="0"/>
            <a:chExt cx="8788400" cy="6591300"/>
          </a:xfrm>
        </p:grpSpPr>
        <p:sp>
          <p:nvSpPr>
            <p:cNvPr id="185" name="Shape 185"/>
            <p:cNvSpPr/>
            <p:nvPr/>
          </p:nvSpPr>
          <p:spPr>
            <a:xfrm>
              <a:off x="203200" y="152400"/>
              <a:ext cx="8375650" cy="60324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</p:sp>
        <p:sp>
          <p:nvSpPr>
            <p:cNvPr id="186" name="Shape 186"/>
            <p:cNvSpPr/>
            <p:nvPr/>
          </p:nvSpPr>
          <p:spPr>
            <a:xfrm>
              <a:off x="0" y="0"/>
              <a:ext cx="8788400" cy="65913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</p:sp>
      </p:grpSp>
    </p:spTree>
    <p:extLst>
      <p:ext uri="{BB962C8B-B14F-4D97-AF65-F5344CB8AC3E}">
        <p14:creationId xmlns:p14="http://schemas.microsoft.com/office/powerpoint/2010/main" val="19104185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resets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Signals something is wrong with the connection</a:t>
            </a:r>
          </a:p>
          <a:p>
            <a:pPr lvl="1"/>
            <a:r>
              <a:rPr lang="en-US" dirty="0" smtClean="0"/>
              <a:t>It must be re-established</a:t>
            </a:r>
          </a:p>
          <a:p>
            <a:r>
              <a:rPr lang="en-US" dirty="0" smtClean="0"/>
              <a:t>Sent when an endpoint is confused</a:t>
            </a:r>
          </a:p>
          <a:p>
            <a:pPr lvl="1"/>
            <a:r>
              <a:rPr lang="en-US" dirty="0" smtClean="0"/>
              <a:t>e.g. received data for a closed connection</a:t>
            </a:r>
          </a:p>
          <a:p>
            <a:r>
              <a:rPr lang="en-US" dirty="0" smtClean="0"/>
              <a:t>Can be sent by a network device between endpoints</a:t>
            </a:r>
          </a:p>
          <a:p>
            <a:pPr lvl="1"/>
            <a:r>
              <a:rPr lang="en-US" dirty="0" smtClean="0"/>
              <a:t>e.g. NAT device when the connection expires from its internal 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38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Datagram Protocol</a:t>
            </a:r>
          </a:p>
          <a:p>
            <a:pPr lvl="1"/>
            <a:r>
              <a:rPr lang="en-US" dirty="0" smtClean="0"/>
              <a:t>Stateless protocol</a:t>
            </a:r>
          </a:p>
          <a:p>
            <a:r>
              <a:rPr lang="en-US" dirty="0" smtClean="0"/>
              <a:t>Packets may be lost or arrive out-order</a:t>
            </a:r>
          </a:p>
          <a:p>
            <a:r>
              <a:rPr lang="en-US" dirty="0" smtClean="0"/>
              <a:t>Often used where speed is required</a:t>
            </a:r>
          </a:p>
          <a:p>
            <a:pPr lvl="1"/>
            <a:r>
              <a:rPr lang="en-US" dirty="0" smtClean="0"/>
              <a:t>Lost packets are acceptable</a:t>
            </a:r>
          </a:p>
          <a:p>
            <a:pPr lvl="1"/>
            <a:r>
              <a:rPr lang="en-US" dirty="0" smtClean="0"/>
              <a:t>Sending/receiving program may do "something"</a:t>
            </a:r>
          </a:p>
          <a:p>
            <a:r>
              <a:rPr lang="en-US" dirty="0" smtClean="0"/>
              <a:t>Many services built on UDP implement their own state tracking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49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Address Resolution Protocol</a:t>
            </a:r>
          </a:p>
          <a:p>
            <a:r>
              <a:rPr lang="en-US" dirty="0" smtClean="0"/>
              <a:t>Runs directly on top of ethernet</a:t>
            </a:r>
          </a:p>
          <a:p>
            <a:pPr lvl="1"/>
            <a:r>
              <a:rPr lang="en-US" dirty="0" smtClean="0"/>
              <a:t>Same level as IPv4 or IPv6</a:t>
            </a:r>
          </a:p>
          <a:p>
            <a:r>
              <a:rPr lang="en-US" dirty="0" smtClean="0"/>
              <a:t>Maps IPv4 addresses to MAC addresses</a:t>
            </a:r>
          </a:p>
          <a:p>
            <a:pPr lvl="1"/>
            <a:r>
              <a:rPr lang="en-US" dirty="0" smtClean="0"/>
              <a:t>IPv6 uses Neighbor Discovery Protocol instead of ARP</a:t>
            </a:r>
          </a:p>
          <a:p>
            <a:r>
              <a:rPr lang="en-US" dirty="0" smtClean="0"/>
              <a:t>Can run on protocols other than ethernet</a:t>
            </a:r>
          </a:p>
          <a:p>
            <a:r>
              <a:rPr lang="en-US" dirty="0" smtClean="0"/>
              <a:t>Can map addresses other than IPv4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79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packets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Request</a:t>
            </a:r>
          </a:p>
          <a:p>
            <a:pPr lvl="1"/>
            <a:r>
              <a:rPr lang="en-US" dirty="0" smtClean="0"/>
              <a:t>Search for MAC address corresponding to an IP address</a:t>
            </a:r>
          </a:p>
          <a:p>
            <a:r>
              <a:rPr lang="en-US" dirty="0" smtClean="0"/>
              <a:t>Reply</a:t>
            </a:r>
          </a:p>
          <a:p>
            <a:pPr lvl="1"/>
            <a:r>
              <a:rPr lang="en-US" dirty="0" smtClean="0"/>
              <a:t>Response from MAC address telling requesting host that it has the specified IP address</a:t>
            </a:r>
          </a:p>
          <a:p>
            <a:r>
              <a:rPr lang="en-US" dirty="0" smtClean="0"/>
              <a:t>Probe</a:t>
            </a:r>
          </a:p>
          <a:p>
            <a:pPr lvl="1"/>
            <a:r>
              <a:rPr lang="en-US" dirty="0" smtClean="0"/>
              <a:t>Special type of request packet</a:t>
            </a:r>
          </a:p>
          <a:p>
            <a:r>
              <a:rPr lang="en-US" dirty="0" smtClean="0"/>
              <a:t>Announcement</a:t>
            </a:r>
          </a:p>
          <a:p>
            <a:pPr lvl="1"/>
            <a:r>
              <a:rPr lang="en-US" dirty="0" smtClean="0"/>
              <a:t>Special type of probe packet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68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request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748215"/>
              </p:ext>
            </p:extLst>
          </p:nvPr>
        </p:nvGraphicFramePr>
        <p:xfrm>
          <a:off x="304800" y="2590800"/>
          <a:ext cx="8229602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1"/>
                <a:gridCol w="4114801"/>
              </a:tblGrid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FDEA"/>
                          </a:solidFill>
                        </a:rPr>
                        <a:t>Field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FDEA"/>
                          </a:solidFill>
                        </a:rPr>
                        <a:t>C</a:t>
                      </a:r>
                      <a:r>
                        <a:rPr lang="en-US" sz="3000" dirty="0" smtClean="0">
                          <a:solidFill>
                            <a:srgbClr val="FFFDEA"/>
                          </a:solidFill>
                        </a:rPr>
                        <a:t>ontents</a:t>
                      </a:r>
                      <a:endParaRPr lang="en-US" sz="3000" dirty="0">
                        <a:solidFill>
                          <a:srgbClr val="FFFDEA"/>
                        </a:solidFill>
                      </a:endParaRP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Source IP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 smtClean="0">
                          <a:solidFill>
                            <a:srgbClr val="806216"/>
                          </a:solidFill>
                        </a:rPr>
                        <a:t>requesting </a:t>
                      </a: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IP</a:t>
                      </a: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Source MAC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 smtClean="0">
                          <a:solidFill>
                            <a:srgbClr val="806216"/>
                          </a:solidFill>
                        </a:rPr>
                        <a:t>requesting </a:t>
                      </a: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MAC</a:t>
                      </a: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Target IP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destination IP</a:t>
                      </a: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Target MAC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i="1" dirty="0" smtClean="0">
                          <a:solidFill>
                            <a:srgbClr val="806216"/>
                          </a:solidFill>
                        </a:rPr>
                        <a:t>broadcast</a:t>
                      </a:r>
                      <a:endParaRPr lang="en-US" sz="2800" i="1" dirty="0">
                        <a:solidFill>
                          <a:srgbClr val="806216"/>
                        </a:solidFill>
                      </a:endParaRPr>
                    </a:p>
                  </a:txBody>
                  <a:tcPr marL="50799" marR="50799" marT="50800" marB="508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37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Hubs are "dumb" devices that simply act as a repeater</a:t>
            </a:r>
          </a:p>
          <a:p>
            <a:r>
              <a:rPr lang="en-US" dirty="0" smtClean="0"/>
              <a:t>Retransmit incoming packets to all attached devices</a:t>
            </a:r>
          </a:p>
          <a:p>
            <a:pPr lvl="1"/>
            <a:r>
              <a:rPr lang="en-US" dirty="0" smtClean="0"/>
              <a:t>May amplify or recondition</a:t>
            </a:r>
          </a:p>
          <a:p>
            <a:r>
              <a:rPr lang="en-US" dirty="0" smtClean="0"/>
              <a:t>Hubs essentially provide a shared medium</a:t>
            </a:r>
          </a:p>
          <a:p>
            <a:pPr lvl="1"/>
            <a:r>
              <a:rPr lang="en-US" dirty="0" smtClean="0"/>
              <a:t>All devices see all packets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08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reply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646941"/>
              </p:ext>
            </p:extLst>
          </p:nvPr>
        </p:nvGraphicFramePr>
        <p:xfrm>
          <a:off x="304800" y="2514600"/>
          <a:ext cx="8229602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1"/>
                <a:gridCol w="4114801"/>
              </a:tblGrid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FDEA"/>
                          </a:solidFill>
                        </a:rPr>
                        <a:t>Field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FDEA"/>
                          </a:solidFill>
                        </a:rPr>
                        <a:t>C</a:t>
                      </a:r>
                      <a:r>
                        <a:rPr lang="en-US" sz="3000" dirty="0" smtClean="0">
                          <a:solidFill>
                            <a:srgbClr val="FFFDEA"/>
                          </a:solidFill>
                        </a:rPr>
                        <a:t>ontents</a:t>
                      </a:r>
                      <a:endParaRPr lang="en-US" sz="3000" dirty="0">
                        <a:solidFill>
                          <a:srgbClr val="FFFDEA"/>
                        </a:solidFill>
                      </a:endParaRP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Source IP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answering IP</a:t>
                      </a: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Source MAC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00B0F0"/>
                          </a:solidFill>
                        </a:rPr>
                        <a:t>answering MAC</a:t>
                      </a: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Target IP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requesting IP</a:t>
                      </a: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Target MAC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requesting MAC</a:t>
                      </a:r>
                    </a:p>
                  </a:txBody>
                  <a:tcPr marL="50799" marR="50799" marT="50800" marB="508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7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probe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to detect IP address conflicts</a:t>
            </a:r>
          </a:p>
          <a:p>
            <a:pPr lvl="1"/>
            <a:r>
              <a:rPr lang="en-US" dirty="0" smtClean="0"/>
              <a:t>Make sure no one has your address</a:t>
            </a:r>
          </a:p>
          <a:p>
            <a:r>
              <a:rPr lang="en-US" dirty="0" smtClean="0"/>
              <a:t>All hosts should generate a probe when connecting to a network</a:t>
            </a:r>
          </a:p>
          <a:p>
            <a:r>
              <a:rPr lang="en-US" dirty="0" smtClean="0"/>
              <a:t>A number of probes are sent with random wait times</a:t>
            </a:r>
          </a:p>
          <a:p>
            <a:r>
              <a:rPr lang="en-US" dirty="0" smtClean="0"/>
              <a:t>If any ARP packets are received with same sender IP address, there is a conflict</a:t>
            </a:r>
          </a:p>
          <a:p>
            <a:pPr lvl="1"/>
            <a:r>
              <a:rPr lang="en-US" dirty="0" smtClean="0"/>
              <a:t>requests or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4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probe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469062"/>
              </p:ext>
            </p:extLst>
          </p:nvPr>
        </p:nvGraphicFramePr>
        <p:xfrm>
          <a:off x="304800" y="2438400"/>
          <a:ext cx="8229602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1"/>
                <a:gridCol w="4114801"/>
              </a:tblGrid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FDEA"/>
                          </a:solidFill>
                        </a:rPr>
                        <a:t>Field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FDEA"/>
                          </a:solidFill>
                        </a:rPr>
                        <a:t>Contents</a:t>
                      </a: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Source IP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zeros</a:t>
                      </a: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Source MAC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host mac address</a:t>
                      </a: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Target IP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requested IP</a:t>
                      </a: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Target MAC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i="1" dirty="0">
                          <a:solidFill>
                            <a:srgbClr val="806216"/>
                          </a:solidFill>
                        </a:rPr>
                        <a:t>ignored (zeros)</a:t>
                      </a:r>
                    </a:p>
                  </a:txBody>
                  <a:tcPr marL="50799" marR="50799" marT="50800" marB="508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12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announce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 </a:t>
            </a:r>
            <a:r>
              <a:rPr lang="en-US" i="1" dirty="0" smtClean="0"/>
              <a:t>gratuitous ARP</a:t>
            </a:r>
          </a:p>
          <a:p>
            <a:r>
              <a:rPr lang="en-US" dirty="0" smtClean="0"/>
              <a:t>Notifies other hosts that an IP address maps to a MAC address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2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announce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4283"/>
              </p:ext>
            </p:extLst>
          </p:nvPr>
        </p:nvGraphicFramePr>
        <p:xfrm>
          <a:off x="457200" y="1774825"/>
          <a:ext cx="8229602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1"/>
                <a:gridCol w="4114801"/>
              </a:tblGrid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FDEA"/>
                          </a:solidFill>
                        </a:rPr>
                        <a:t>Field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dirty="0">
                          <a:solidFill>
                            <a:srgbClr val="FFFDEA"/>
                          </a:solidFill>
                        </a:rPr>
                        <a:t>C</a:t>
                      </a:r>
                      <a:r>
                        <a:rPr lang="en-US" sz="3000" dirty="0" smtClean="0">
                          <a:solidFill>
                            <a:srgbClr val="FFFDEA"/>
                          </a:solidFill>
                        </a:rPr>
                        <a:t>ontents</a:t>
                      </a:r>
                      <a:endParaRPr lang="en-US" sz="3000" dirty="0">
                        <a:solidFill>
                          <a:srgbClr val="FFFDEA"/>
                        </a:solidFill>
                      </a:endParaRP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Source IP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host IP</a:t>
                      </a: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Source MAC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00B050"/>
                          </a:solidFill>
                        </a:rPr>
                        <a:t>host MAC</a:t>
                      </a: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Target IP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host IP</a:t>
                      </a:r>
                    </a:p>
                  </a:txBody>
                  <a:tcPr marL="50799" marR="50799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806216"/>
                          </a:solidFill>
                        </a:rPr>
                        <a:t>Target MAC</a:t>
                      </a:r>
                    </a:p>
                  </a:txBody>
                  <a:tcPr marL="50799" marR="50799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>
                          <a:solidFill>
                            <a:srgbClr val="00B050"/>
                          </a:solidFill>
                        </a:rPr>
                        <a:t>host MAC</a:t>
                      </a:r>
                    </a:p>
                  </a:txBody>
                  <a:tcPr marL="50799" marR="50799" marT="50800" marB="508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64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hosts maintain an ARP table containing mappings of IP address to MAC address</a:t>
            </a:r>
          </a:p>
          <a:p>
            <a:pPr lvl="1"/>
            <a:r>
              <a:rPr lang="en-US" dirty="0" smtClean="0"/>
              <a:t>Table is consulted before ARP requests are sent to the network</a:t>
            </a:r>
          </a:p>
          <a:p>
            <a:pPr lvl="1"/>
            <a:r>
              <a:rPr lang="en-US" dirty="0" smtClean="0"/>
              <a:t>Table may be updated to include information from gratuitous ARP announces</a:t>
            </a:r>
          </a:p>
          <a:p>
            <a:pPr lvl="2"/>
            <a:r>
              <a:rPr lang="en-US" dirty="0" smtClean="0"/>
              <a:t>As well as ARP replies to other hosts requests</a:t>
            </a:r>
          </a:p>
          <a:p>
            <a:pPr lvl="1"/>
            <a:r>
              <a:rPr lang="en-US" dirty="0" smtClean="0"/>
              <a:t>Static maps can be added to ARP table</a:t>
            </a:r>
          </a:p>
        </p:txBody>
      </p:sp>
    </p:spTree>
    <p:extLst>
      <p:ext uri="{BB962C8B-B14F-4D97-AF65-F5344CB8AC3E}">
        <p14:creationId xmlns:p14="http://schemas.microsoft.com/office/powerpoint/2010/main" val="7615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table</a:t>
            </a:r>
            <a:endParaRPr lang="en-US" dirty="0"/>
          </a:p>
        </p:txBody>
      </p:sp>
      <p:sp>
        <p:nvSpPr>
          <p:cNvPr id="5" name="Shape 259"/>
          <p:cNvSpPr/>
          <p:nvPr/>
        </p:nvSpPr>
        <p:spPr>
          <a:xfrm>
            <a:off x="533400" y="2133600"/>
            <a:ext cx="7848600" cy="4031833"/>
          </a:xfrm>
          <a:prstGeom prst="rect">
            <a:avLst/>
          </a:prstGeom>
          <a:solidFill>
            <a:srgbClr val="000000">
              <a:alpha val="65490"/>
            </a:srgbClr>
          </a:solidFill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$ /sbin/arp -an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? (172.30.1.70) at 00:14:5E:6D:62:98 [ether] on eth0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? (172.30.1.1) at 00:14:5E:6D:82:20 [ether] on eth0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? (172.30.1.6) at 00:14:5E:6D:92:14 [ether] on eth0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? (172.30.1.8) at 00:14:5E:6D:90:C6 [ether] on eth0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? (172.30.1.99) at 00:1A:64:BD:49:56 [ether] on eth0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? (172.30.1.11) at 00:14:5E:6D:8E:8A [ether] on eth0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? (172.30.30.4) at &lt;incomplete&gt; on eth0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? (172.30.2.1) at 00:14:5E:5A:A6:0A [ether] on eth0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? (172.30.100.8) at 00:14:5E:E1:5F:F8 [ether] on eth0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? (172.30.1.52) at 00:14:5E:6D:71:FC [ether] on eth0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? (172.30.1.51) at 00:14:5E:6D:8E:6E [ether] on eth0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? (172.30.30.3) at &lt;incomplete&gt; on eth0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? (172.30.1.66) at 00:14:5E:6D:81:A0 [ether] on eth0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? (204.84.7.1) at 00:07:B4:00:04:01 [ether] on eth1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? (204.84.7.125) at 00:22:90:FF:DC:59 [ether] on eth1</a:t>
            </a:r>
          </a:p>
        </p:txBody>
      </p:sp>
    </p:spTree>
    <p:extLst>
      <p:ext uri="{BB962C8B-B14F-4D97-AF65-F5344CB8AC3E}">
        <p14:creationId xmlns:p14="http://schemas.microsoft.com/office/powerpoint/2010/main" val="421503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 blocks are registered to organizations</a:t>
            </a:r>
          </a:p>
          <a:p>
            <a:r>
              <a:rPr lang="en-US" dirty="0" smtClean="0"/>
              <a:t>Can often map an IP block back to an organization using whois</a:t>
            </a:r>
          </a:p>
          <a:p>
            <a:endParaRPr lang="en-US" dirty="0" smtClean="0"/>
          </a:p>
          <a:p>
            <a:r>
              <a:rPr lang="en-US" dirty="0" smtClean="0"/>
              <a:t>whois can also be used to map domain names to organizations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50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whois</a:t>
            </a:r>
            <a:endParaRPr lang="en-US" dirty="0"/>
          </a:p>
        </p:txBody>
      </p:sp>
      <p:sp>
        <p:nvSpPr>
          <p:cNvPr id="5" name="Shape 273"/>
          <p:cNvSpPr/>
          <p:nvPr/>
        </p:nvSpPr>
        <p:spPr>
          <a:xfrm>
            <a:off x="152400" y="1676400"/>
            <a:ext cx="8763000" cy="5078273"/>
          </a:xfrm>
          <a:prstGeom prst="rect">
            <a:avLst/>
          </a:prstGeom>
          <a:solidFill>
            <a:srgbClr val="000000">
              <a:alpha val="65490"/>
            </a:srgbClr>
          </a:solidFill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$ whois 152.15.216.33</a:t>
            </a:r>
          </a:p>
          <a:p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[Querying whois.arin.net][whois.arin.net]</a:t>
            </a:r>
          </a:p>
          <a:p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OrgName:        University of North Carolina at Charlotte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OrgId:          UNCAC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Address:        Information Technology Services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Address:        9201 University City Blvd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City:           Charlotte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StateProv:      NC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PostalCode:     28223-0001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Country:        US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RegDate:        1991-06-07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Updated:        2010-01-05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Ref:            </a:t>
            </a:r>
            <a:r>
              <a:rPr lang="en-US" b="0" i="0" u="sng" strike="noStrike" cap="none" baseline="0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http://whois.arin.net/rest/org/UNCAC</a:t>
            </a:r>
          </a:p>
          <a:p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85949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warning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Commands mentioned past here have consequences</a:t>
            </a:r>
          </a:p>
          <a:p>
            <a:r>
              <a:rPr lang="en-US" dirty="0" smtClean="0"/>
              <a:t>Many of these commands send malformed data to see how systems respond</a:t>
            </a:r>
          </a:p>
          <a:p>
            <a:r>
              <a:rPr lang="en-US" dirty="0" smtClean="0"/>
              <a:t>This can cause stability problems</a:t>
            </a:r>
          </a:p>
          <a:p>
            <a:r>
              <a:rPr lang="en-US" dirty="0" smtClean="0"/>
              <a:t>Attempting any of these on UNCC’s network will get you banned</a:t>
            </a:r>
          </a:p>
          <a:p>
            <a:r>
              <a:rPr lang="en-US" dirty="0" smtClean="0"/>
              <a:t>Packet sniffing on networks you do not own may be illegal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11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Attached devices must implement CSMA/CA</a:t>
            </a:r>
          </a:p>
          <a:p>
            <a:pPr lvl="1"/>
            <a:r>
              <a:rPr lang="en-US" sz="2400" u="sng" dirty="0" smtClean="0"/>
              <a:t>C</a:t>
            </a:r>
            <a:r>
              <a:rPr lang="en-US" sz="2400" dirty="0" smtClean="0"/>
              <a:t>arrier </a:t>
            </a:r>
            <a:r>
              <a:rPr lang="en-US" sz="2400" u="sng" dirty="0" smtClean="0"/>
              <a:t>S</a:t>
            </a:r>
            <a:r>
              <a:rPr lang="en-US" sz="2400" dirty="0" smtClean="0"/>
              <a:t>ense </a:t>
            </a:r>
            <a:r>
              <a:rPr lang="en-US" sz="2400" u="sng" dirty="0" smtClean="0"/>
              <a:t>M</a:t>
            </a:r>
            <a:r>
              <a:rPr lang="en-US" sz="2400" dirty="0" smtClean="0"/>
              <a:t>ultiple </a:t>
            </a:r>
            <a:r>
              <a:rPr lang="en-US" sz="2400" u="sng" dirty="0" smtClean="0"/>
              <a:t>A</a:t>
            </a:r>
            <a:r>
              <a:rPr lang="en-US" sz="2400" dirty="0" smtClean="0"/>
              <a:t>ccess with </a:t>
            </a:r>
            <a:r>
              <a:rPr lang="en-US" sz="2400" u="sng" dirty="0" smtClean="0"/>
              <a:t>C</a:t>
            </a:r>
            <a:r>
              <a:rPr lang="en-US" sz="2400" dirty="0" smtClean="0"/>
              <a:t>ollision </a:t>
            </a:r>
            <a:r>
              <a:rPr lang="en-US" sz="2400" u="sng" dirty="0" smtClean="0"/>
              <a:t>A</a:t>
            </a:r>
            <a:r>
              <a:rPr lang="en-US" sz="2400" dirty="0" smtClean="0"/>
              <a:t>voidance</a:t>
            </a:r>
          </a:p>
          <a:p>
            <a:r>
              <a:rPr lang="en-US" dirty="0" smtClean="0"/>
              <a:t>Collisions will occur</a:t>
            </a:r>
          </a:p>
          <a:p>
            <a:pPr lvl="1"/>
            <a:r>
              <a:rPr lang="en-US" dirty="0" smtClean="0"/>
              <a:t>When they do:</a:t>
            </a:r>
          </a:p>
          <a:p>
            <a:pPr lvl="2"/>
            <a:r>
              <a:rPr lang="en-US" dirty="0" smtClean="0"/>
              <a:t>all devices stop transmitting</a:t>
            </a:r>
          </a:p>
          <a:p>
            <a:pPr lvl="2"/>
            <a:r>
              <a:rPr lang="en-US" dirty="0" smtClean="0"/>
              <a:t>perform a random backoff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68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1"/>
            <a:ext cx="8839200" cy="4525963"/>
          </a:xfrm>
        </p:spPr>
        <p:txBody>
          <a:bodyPr/>
          <a:lstStyle/>
          <a:p>
            <a:r>
              <a:rPr lang="en-US" dirty="0" smtClean="0"/>
              <a:t>Scanning of network attached hosts to determine:</a:t>
            </a:r>
          </a:p>
          <a:p>
            <a:pPr lvl="1"/>
            <a:r>
              <a:rPr lang="en-US" dirty="0" smtClean="0"/>
              <a:t>Used IP addresses</a:t>
            </a:r>
          </a:p>
          <a:p>
            <a:pPr lvl="1"/>
            <a:r>
              <a:rPr lang="en-US" dirty="0" smtClean="0"/>
              <a:t>Operating Systems</a:t>
            </a:r>
          </a:p>
          <a:p>
            <a:pPr lvl="1"/>
            <a:r>
              <a:rPr lang="en-US" dirty="0" smtClean="0"/>
              <a:t>Available services</a:t>
            </a:r>
          </a:p>
          <a:p>
            <a:pPr lvl="1"/>
            <a:r>
              <a:rPr lang="en-US" dirty="0" smtClean="0"/>
              <a:t>OS and service versions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7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many uses, legitimate and otherwise</a:t>
            </a:r>
          </a:p>
          <a:p>
            <a:pPr lvl="1"/>
            <a:r>
              <a:rPr lang="en-US" dirty="0" smtClean="0"/>
              <a:t>Detecting rogue machines &amp; services</a:t>
            </a:r>
          </a:p>
          <a:p>
            <a:pPr lvl="1"/>
            <a:r>
              <a:rPr lang="en-US" dirty="0" smtClean="0"/>
              <a:t>Auditing visible services</a:t>
            </a:r>
          </a:p>
          <a:p>
            <a:pPr lvl="1"/>
            <a:r>
              <a:rPr lang="en-US" dirty="0" smtClean="0"/>
              <a:t>Verifying firewall rules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4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scan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different scan types exist</a:t>
            </a:r>
          </a:p>
          <a:p>
            <a:pPr lvl="1"/>
            <a:r>
              <a:rPr lang="en-US" dirty="0" smtClean="0"/>
              <a:t>Most exploit subtle loopholes in the TCP specification</a:t>
            </a:r>
          </a:p>
          <a:p>
            <a:r>
              <a:rPr lang="en-US" dirty="0" smtClean="0"/>
              <a:t>Connect</a:t>
            </a:r>
          </a:p>
          <a:p>
            <a:r>
              <a:rPr lang="en-US" dirty="0" smtClean="0"/>
              <a:t>Complete 3-way handshake</a:t>
            </a:r>
          </a:p>
          <a:p>
            <a:r>
              <a:rPr lang="en-US" dirty="0" smtClean="0"/>
              <a:t>SYN</a:t>
            </a:r>
          </a:p>
          <a:p>
            <a:pPr lvl="1"/>
            <a:r>
              <a:rPr lang="en-US" dirty="0" smtClean="0"/>
              <a:t>Only SYN flag set</a:t>
            </a:r>
          </a:p>
          <a:p>
            <a:pPr lvl="1"/>
            <a:r>
              <a:rPr lang="en-US" dirty="0" smtClean="0"/>
              <a:t>Starts but does not complete TCP handshake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6804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scan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 stealth</a:t>
            </a:r>
          </a:p>
          <a:p>
            <a:pPr lvl="1"/>
            <a:r>
              <a:rPr lang="en-US" dirty="0" smtClean="0"/>
              <a:t>Only FIN flag is set </a:t>
            </a:r>
          </a:p>
          <a:p>
            <a:r>
              <a:rPr lang="en-US" dirty="0" smtClean="0"/>
              <a:t>Xmas</a:t>
            </a:r>
          </a:p>
          <a:p>
            <a:pPr lvl="1"/>
            <a:r>
              <a:rPr lang="en-US" dirty="0" smtClean="0"/>
              <a:t>Sets FIN, PSH, URG flags</a:t>
            </a:r>
          </a:p>
          <a:p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Sets no flags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4286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Open-source port scanner</a:t>
            </a:r>
          </a:p>
          <a:p>
            <a:r>
              <a:rPr lang="en-US" dirty="0" smtClean="0"/>
              <a:t>Capable of detecting open services (ports) on hosts</a:t>
            </a:r>
          </a:p>
          <a:p>
            <a:r>
              <a:rPr lang="en-US" dirty="0" smtClean="0"/>
              <a:t>Supports TCP, UDP, other protocols</a:t>
            </a:r>
          </a:p>
          <a:p>
            <a:r>
              <a:rPr lang="en-US" dirty="0" smtClean="0"/>
              <a:t>Fast &amp; feature rich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6982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map flags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-sS</a:t>
            </a:r>
          </a:p>
          <a:p>
            <a:pPr lvl="1"/>
            <a:r>
              <a:rPr lang="en-US" dirty="0" smtClean="0"/>
              <a:t>SYN scan</a:t>
            </a:r>
          </a:p>
          <a:p>
            <a:r>
              <a:rPr lang="en-US" dirty="0" smtClean="0"/>
              <a:t>-sT</a:t>
            </a:r>
          </a:p>
          <a:p>
            <a:pPr lvl="1"/>
            <a:r>
              <a:rPr lang="en-US" dirty="0" smtClean="0"/>
              <a:t>Connect scan</a:t>
            </a:r>
          </a:p>
          <a:p>
            <a:r>
              <a:rPr lang="en-US" dirty="0" smtClean="0"/>
              <a:t>-P0</a:t>
            </a:r>
          </a:p>
          <a:p>
            <a:pPr lvl="1"/>
            <a:r>
              <a:rPr lang="en-US" dirty="0" smtClean="0"/>
              <a:t>do not ping hosts first</a:t>
            </a:r>
          </a:p>
          <a:p>
            <a:r>
              <a:rPr lang="en-US" dirty="0" smtClean="0"/>
              <a:t>-A</a:t>
            </a:r>
          </a:p>
          <a:p>
            <a:pPr lvl="1"/>
            <a:r>
              <a:rPr lang="en-US" dirty="0" smtClean="0"/>
              <a:t>OS, version detection, script scanning, and traceroute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893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39824"/>
            <a:ext cx="8229600" cy="4625609"/>
          </a:xfrm>
        </p:spPr>
        <p:txBody>
          <a:bodyPr/>
          <a:lstStyle/>
          <a:p>
            <a:r>
              <a:rPr lang="en-US" dirty="0" smtClean="0"/>
              <a:t>Typical report:</a:t>
            </a:r>
            <a:endParaRPr lang="en-US" dirty="0"/>
          </a:p>
        </p:txBody>
      </p:sp>
      <p:sp>
        <p:nvSpPr>
          <p:cNvPr id="5" name="Shape 323"/>
          <p:cNvSpPr/>
          <p:nvPr/>
        </p:nvSpPr>
        <p:spPr>
          <a:xfrm>
            <a:off x="457199" y="2133600"/>
            <a:ext cx="8382001" cy="4031833"/>
          </a:xfrm>
          <a:prstGeom prst="rect">
            <a:avLst/>
          </a:prstGeom>
          <a:solidFill>
            <a:srgbClr val="000000">
              <a:alpha val="65490"/>
            </a:srgbClr>
          </a:solidFill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PORT     STATE SERVICE </a:t>
            </a:r>
            <a:b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</a:b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21/tcp   open  ftp </a:t>
            </a:r>
            <a:b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</a:b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22/tcp   open  ssh </a:t>
            </a:r>
            <a:b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</a:b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23/tcp   open  telnet </a:t>
            </a:r>
            <a:b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</a:b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80/tcp   open  http </a:t>
            </a:r>
            <a:b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</a:b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111/tcp  open  rpcbind </a:t>
            </a:r>
            <a:b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</a:b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113/tcp  open  auth </a:t>
            </a:r>
            <a:b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</a:b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199/tcp  open  smux </a:t>
            </a:r>
            <a:b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</a:b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554/tcp  open  rtsp </a:t>
            </a:r>
            <a:b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</a:b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873/tcp  open  rsync </a:t>
            </a:r>
            <a:b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</a:b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1521/tcp open  oracle </a:t>
            </a:r>
            <a:b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</a:b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2401/tcp open  cvspserver </a:t>
            </a:r>
            <a:b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</a:b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6000/tcp open  X11 </a:t>
            </a:r>
            <a:b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</a:b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7070/tcp open  realserver </a:t>
            </a:r>
            <a:b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</a:b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8009/tcp open  ajp13 </a:t>
            </a:r>
            <a:b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</a:br>
            <a:r>
              <a:rPr lang="en-US" sz="16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8080/tcp open  http-proxy</a:t>
            </a:r>
          </a:p>
        </p:txBody>
      </p:sp>
    </p:spTree>
    <p:extLst>
      <p:ext uri="{BB962C8B-B14F-4D97-AF65-F5344CB8AC3E}">
        <p14:creationId xmlns:p14="http://schemas.microsoft.com/office/powerpoint/2010/main" val="9648921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Vulnerability scanner</a:t>
            </a:r>
          </a:p>
          <a:p>
            <a:pPr lvl="1"/>
            <a:r>
              <a:rPr lang="en-US" dirty="0" smtClean="0"/>
              <a:t>Commercial scanner</a:t>
            </a:r>
          </a:p>
          <a:p>
            <a:pPr lvl="1"/>
            <a:r>
              <a:rPr lang="en-US" dirty="0" smtClean="0"/>
              <a:t>Costs $$$</a:t>
            </a:r>
          </a:p>
          <a:p>
            <a:pPr lvl="1"/>
            <a:r>
              <a:rPr lang="en-US" dirty="0" smtClean="0"/>
              <a:t>Limited home version available</a:t>
            </a:r>
          </a:p>
          <a:p>
            <a:r>
              <a:rPr lang="en-US" dirty="0" smtClean="0"/>
              <a:t>Takes port scanning one step further</a:t>
            </a:r>
          </a:p>
          <a:p>
            <a:r>
              <a:rPr lang="en-US" dirty="0" smtClean="0"/>
              <a:t>Able to tell you if services on hosts are vulnerable and to what</a:t>
            </a:r>
          </a:p>
          <a:p>
            <a:r>
              <a:rPr lang="en-US" dirty="0" smtClean="0"/>
              <a:t>Generates nice reports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7493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sniffing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Capturing packet data from a live network</a:t>
            </a:r>
          </a:p>
          <a:p>
            <a:r>
              <a:rPr lang="en-US" dirty="0" smtClean="0"/>
              <a:t>Need to put the interface in promiscuous mode</a:t>
            </a:r>
          </a:p>
          <a:p>
            <a:pPr lvl="1"/>
            <a:r>
              <a:rPr lang="en-US" dirty="0" smtClean="0"/>
              <a:t>To capture data bound for other hosts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3843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Switches complicate packet sniffing</a:t>
            </a:r>
          </a:p>
          <a:p>
            <a:pPr lvl="1"/>
            <a:r>
              <a:rPr lang="en-US" dirty="0" smtClean="0"/>
              <a:t>They do not retransmit all traffic to every host</a:t>
            </a:r>
          </a:p>
          <a:p>
            <a:r>
              <a:rPr lang="en-US" dirty="0" smtClean="0"/>
              <a:t>There are ways around switches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76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Hubs are rarely seen today</a:t>
            </a:r>
          </a:p>
          <a:p>
            <a:r>
              <a:rPr lang="en-US" dirty="0" smtClean="0"/>
              <a:t>Still necessary to know how they work</a:t>
            </a:r>
          </a:p>
          <a:p>
            <a:pPr lvl="1"/>
            <a:r>
              <a:rPr lang="en-US" dirty="0" smtClean="0"/>
              <a:t>Wireless networks use same principles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98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flooding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 thousands of spurious ARP announcements</a:t>
            </a:r>
          </a:p>
          <a:p>
            <a:r>
              <a:rPr lang="en-US" dirty="0" smtClean="0"/>
              <a:t>Overflow </a:t>
            </a:r>
            <a:r>
              <a:rPr lang="en-US" dirty="0" smtClean="0"/>
              <a:t>the switch’s CAM table</a:t>
            </a:r>
          </a:p>
          <a:p>
            <a:pPr lvl="1"/>
            <a:r>
              <a:rPr lang="en-US" dirty="0" smtClean="0"/>
              <a:t>Forcing it to act like a hub</a:t>
            </a:r>
          </a:p>
          <a:p>
            <a:r>
              <a:rPr lang="en-US" dirty="0" smtClean="0"/>
              <a:t>You can see and sniff all traffic while the switch is rebuilding its CAM table</a:t>
            </a:r>
          </a:p>
          <a:p>
            <a:r>
              <a:rPr lang="en-US" dirty="0" smtClean="0"/>
              <a:t>Modern switches usually have enough memory to make this impractical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3883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spoofing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 many ARP announcements per second</a:t>
            </a:r>
          </a:p>
          <a:p>
            <a:r>
              <a:rPr lang="en-US" dirty="0" smtClean="0"/>
              <a:t>Claiming your MAC address has the IP addresses you wish to intercept</a:t>
            </a:r>
          </a:p>
          <a:p>
            <a:r>
              <a:rPr lang="en-US" dirty="0" smtClean="0"/>
              <a:t>If you are not careful you can take out the entire network when ARP spoofing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4852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 in the middle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 where you place yourself between the two endpoints that you wish to intercept traffic from</a:t>
            </a:r>
          </a:p>
          <a:p>
            <a:r>
              <a:rPr lang="en-US" dirty="0" smtClean="0"/>
              <a:t>Allows you to alter data passing between the two endpoints</a:t>
            </a:r>
          </a:p>
          <a:p>
            <a:r>
              <a:rPr lang="en-US" dirty="0" smtClean="0"/>
              <a:t>ARP spoofing is a type of MITM attack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5897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tcpdump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Gold standard of packet sniffers</a:t>
            </a:r>
          </a:p>
          <a:p>
            <a:r>
              <a:rPr lang="en-US" dirty="0" smtClean="0"/>
              <a:t>Has a simple filter language that allows you to filter traffic</a:t>
            </a:r>
          </a:p>
          <a:p>
            <a:r>
              <a:rPr lang="en-US" dirty="0" smtClean="0"/>
              <a:t>Filter on</a:t>
            </a:r>
          </a:p>
          <a:p>
            <a:pPr lvl="1"/>
            <a:r>
              <a:rPr lang="en-US" dirty="0" smtClean="0"/>
              <a:t>IP</a:t>
            </a:r>
          </a:p>
          <a:p>
            <a:pPr lvl="1"/>
            <a:r>
              <a:rPr lang="en-US" dirty="0" smtClean="0"/>
              <a:t>Protocol</a:t>
            </a:r>
          </a:p>
          <a:p>
            <a:pPr lvl="1"/>
            <a:r>
              <a:rPr lang="en-US" dirty="0" smtClean="0"/>
              <a:t>Port</a:t>
            </a:r>
          </a:p>
          <a:p>
            <a:pPr lvl="1"/>
            <a:r>
              <a:rPr lang="en-US" dirty="0" smtClean="0"/>
              <a:t>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9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tcpdump</a:t>
            </a:r>
            <a:endParaRPr lang="en-US" dirty="0"/>
          </a:p>
        </p:txBody>
      </p:sp>
      <p:sp>
        <p:nvSpPr>
          <p:cNvPr id="5" name="Shape 379"/>
          <p:cNvSpPr/>
          <p:nvPr/>
        </p:nvSpPr>
        <p:spPr>
          <a:xfrm>
            <a:off x="7620" y="2667000"/>
            <a:ext cx="11429999" cy="1569620"/>
          </a:xfrm>
          <a:prstGeom prst="rect">
            <a:avLst/>
          </a:prstGeom>
          <a:solidFill>
            <a:srgbClr val="000000">
              <a:alpha val="65490"/>
            </a:srgbClr>
          </a:soli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# tcpdump -i en1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tcpdump: verbose output suppressed, use -v or -vv for full protocol decode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listening on en1, link-type EN10MB (Ethernet), capture size 65535 bytes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02:24:12.342774 IP ch3.sourceforge.net.https &gt; 192.168.1.35.50197: Flags [R.], seq 4086174604, ack 3660086855, win 178, length 002:24:12.342862 IP ch3.sourceforge.net.http &gt; 192.168.1.35.50199: Flags [R.], seq 1190843218, ack 1076026833, win 167, length 002:24:12.342866 IP ch3.sourceforge.net.http &gt; 192.168.1.35.50198: Flags [R.], seq 2231290586, ack 479167141, win 167, length 002:24:12.342867 IP ch3.sourceforge.net.https &gt; 192.168.1.35.50196: Flags [R.], seq 1796962400, ack 4043912392, win 178, length 002:24:12.643627 IP 192.168.1.35.54560 &gt; 192.168.1.1.domain: 41399+ PTR? 35.1.168.192.in-addr.arpa. (43)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02:24:12.647439 IP 192.168.1.1.domain &gt; 192.168.1.35.54560: 41399 NXDomain* 0/0/0 (43)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02:24:12.652922 IP 192.168.1.35.54259 &gt; 192.168.1.1.domain: 42748+ PTR? 60.181.34.216.in-addr.arpa. (44)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02:24:12.726921 IP 192.168.1.1.domain &gt; 192.168.1.35.54259: 42748 1/0/0 PTR ch3.sourceforge.net. (77)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02:24:13.728481 IP 192.168.1.35.62201 &gt; 192.168.1.1.domain: 62577+ PTR? 1.1.168.192.in-addr.arpa. (42)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02:24:13.733818 IP 192.168.1.1.domain &gt; 192.168.1.35.62201: 62577 NXDomain* 0/0/0 (42)</a:t>
            </a:r>
          </a:p>
        </p:txBody>
      </p:sp>
    </p:spTree>
    <p:extLst>
      <p:ext uri="{BB962C8B-B14F-4D97-AF65-F5344CB8AC3E}">
        <p14:creationId xmlns:p14="http://schemas.microsoft.com/office/powerpoint/2010/main" val="60976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wireshark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Protocol analyzer</a:t>
            </a:r>
          </a:p>
          <a:p>
            <a:r>
              <a:rPr lang="en-US" dirty="0" smtClean="0"/>
              <a:t>Includes packet sniffing</a:t>
            </a:r>
          </a:p>
          <a:p>
            <a:r>
              <a:rPr lang="en-US" dirty="0" smtClean="0"/>
              <a:t>Can filter captured packets ala tcpdump</a:t>
            </a:r>
          </a:p>
          <a:p>
            <a:r>
              <a:rPr lang="en-US" dirty="0" smtClean="0"/>
              <a:t>Allows deep inspection of packets</a:t>
            </a:r>
          </a:p>
          <a:p>
            <a:r>
              <a:rPr lang="en-US" dirty="0" smtClean="0"/>
              <a:t>Can filter packets using a display filter</a:t>
            </a:r>
          </a:p>
          <a:p>
            <a:r>
              <a:rPr lang="en-US" dirty="0" smtClean="0"/>
              <a:t>Can reconstruct conversations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24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tshark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Command line interface to wireshark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92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tshark</a:t>
            </a:r>
            <a:endParaRPr lang="en-US" dirty="0"/>
          </a:p>
        </p:txBody>
      </p:sp>
      <p:sp>
        <p:nvSpPr>
          <p:cNvPr id="5" name="Shape 399"/>
          <p:cNvSpPr/>
          <p:nvPr/>
        </p:nvSpPr>
        <p:spPr>
          <a:xfrm>
            <a:off x="304800" y="2704586"/>
            <a:ext cx="8508661" cy="1631175"/>
          </a:xfrm>
          <a:prstGeom prst="rect">
            <a:avLst/>
          </a:prstGeom>
          <a:solidFill>
            <a:srgbClr val="000000">
              <a:alpha val="65490"/>
            </a:srgbClr>
          </a:solidFill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# tshark -i en1 -R http.request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Capturing on en1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0.047603 192.168.1.35 -&gt; 72.14.209.104 HTTP GET / HTTP/1.1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0.156170 192.168.1.35 -&gt; 72.14.209.104 HTTP GET /intl/en_ALL/images/srpr/logo1w.png HTTP/1.1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0.178360 192.168.1.35 -&gt; 72.14.209.104 HTTP GET /extern_js/f/CgJlbhICdXMrMEU4ACwrMFo4ACwrMA44ACwrMBc4ACwrMCc4ACwrMDw4ACwrMFE4ACwrMFk4/zznblRL6LCM.js HTTP/1.1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0.349597 192.168.1.35 -&gt; 72.14.209.104 HTTP GET /ig/cp/get?hl=en&amp;gl=us HTTP/1.1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0" i="0" u="none" strike="noStrike" cap="none" baseline="0" dirty="0">
                <a:solidFill>
                  <a:srgbClr val="E6E6E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0.349964 192.168.1.35 -&gt; 72.14.209.104 HTTP GET /csi?v=3&amp;s=webhp&amp;action=&amp;e=17259,18168,26637,27164,27182,27284&amp;ei=ZlDJTMT5NpKYtgeE04nMDw&amp;expi=17259,18168,26637,27164,27182,27284&amp;imc=1&amp;imn=1&amp;imp=1&amp;rt=prt.71,xjsls.73,ol.188,iml.101,xjses.213,xjsee.237,xjs.243 HTTP/1.1</a:t>
            </a:r>
          </a:p>
        </p:txBody>
      </p:sp>
    </p:spTree>
    <p:extLst>
      <p:ext uri="{BB962C8B-B14F-4D97-AF65-F5344CB8AC3E}">
        <p14:creationId xmlns:p14="http://schemas.microsoft.com/office/powerpoint/2010/main" val="311708925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ettercap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sniffer</a:t>
            </a:r>
          </a:p>
          <a:p>
            <a:r>
              <a:rPr lang="en-US" dirty="0" smtClean="0"/>
              <a:t>Has tool for ARP spoofing built-in</a:t>
            </a:r>
          </a:p>
          <a:p>
            <a:pPr lvl="1"/>
            <a:r>
              <a:rPr lang="en-US" dirty="0" smtClean="0"/>
              <a:t>ARP poisoning</a:t>
            </a:r>
          </a:p>
          <a:p>
            <a:r>
              <a:rPr lang="en-US" dirty="0" smtClean="0"/>
              <a:t>Makes it incredibly easy to detect clear-text passwords going across the network</a:t>
            </a:r>
          </a:p>
          <a:p>
            <a:pPr lvl="1"/>
            <a:r>
              <a:rPr lang="en-US" dirty="0" smtClean="0"/>
              <a:t>Makes MITM easy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78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ettercap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Some features:</a:t>
            </a:r>
          </a:p>
          <a:p>
            <a:pPr lvl="1"/>
            <a:r>
              <a:rPr lang="en-US" dirty="0" smtClean="0"/>
              <a:t>ARP poisoning</a:t>
            </a:r>
          </a:p>
          <a:p>
            <a:pPr lvl="1"/>
            <a:r>
              <a:rPr lang="en-US" dirty="0" smtClean="0"/>
              <a:t>Plug-in support</a:t>
            </a:r>
          </a:p>
          <a:p>
            <a:pPr lvl="1"/>
            <a:r>
              <a:rPr lang="en-US" dirty="0" smtClean="0"/>
              <a:t>Character injection</a:t>
            </a:r>
          </a:p>
          <a:p>
            <a:pPr lvl="1"/>
            <a:r>
              <a:rPr lang="en-US" dirty="0" smtClean="0"/>
              <a:t>Password collecting for various programs/protocols</a:t>
            </a:r>
          </a:p>
          <a:p>
            <a:pPr lvl="1"/>
            <a:r>
              <a:rPr lang="en-US" dirty="0" smtClean="0"/>
              <a:t>OS Fingerprinting</a:t>
            </a:r>
          </a:p>
          <a:p>
            <a:pPr lvl="1"/>
            <a:r>
              <a:rPr lang="en-US" dirty="0" smtClean="0"/>
              <a:t>Kill select connections</a:t>
            </a:r>
          </a:p>
          <a:p>
            <a:pPr lvl="1"/>
            <a:r>
              <a:rPr lang="en-US" dirty="0" smtClean="0"/>
              <a:t>Hijack DNS requests</a:t>
            </a:r>
          </a:p>
          <a:p>
            <a:pPr lvl="1"/>
            <a:r>
              <a:rPr lang="en-US" dirty="0" smtClean="0"/>
              <a:t>Passive LAN scanning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89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63" y="178594"/>
            <a:ext cx="5764113" cy="1651991"/>
          </a:xfrm>
        </p:spPr>
        <p:txBody>
          <a:bodyPr/>
          <a:lstStyle/>
          <a:p>
            <a:r>
              <a:rPr lang="en-US" dirty="0" smtClean="0"/>
              <a:t>Historical Note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63" y="1446609"/>
            <a:ext cx="4822031" cy="3482578"/>
          </a:xfrm>
        </p:spPr>
        <p:txBody>
          <a:bodyPr anchor="t" anchorCtr="0">
            <a:normAutofit fontScale="85000" lnSpcReduction="10000"/>
          </a:bodyPr>
          <a:lstStyle/>
          <a:p>
            <a:pPr>
              <a:spcBef>
                <a:spcPts val="844"/>
              </a:spcBef>
            </a:pPr>
            <a:r>
              <a:rPr lang="en-US" dirty="0" smtClean="0"/>
              <a:t>10BASE2</a:t>
            </a:r>
          </a:p>
          <a:p>
            <a:pPr lvl="1">
              <a:spcBef>
                <a:spcPts val="844"/>
              </a:spcBef>
            </a:pPr>
            <a:r>
              <a:rPr lang="en-US" dirty="0" smtClean="0"/>
              <a:t>Coaxial Cable</a:t>
            </a:r>
          </a:p>
          <a:p>
            <a:pPr lvl="1">
              <a:spcBef>
                <a:spcPts val="844"/>
              </a:spcBef>
            </a:pPr>
            <a:r>
              <a:rPr lang="en-US" dirty="0" smtClean="0"/>
              <a:t>BNC T-Connectors</a:t>
            </a:r>
          </a:p>
          <a:p>
            <a:pPr lvl="1">
              <a:spcBef>
                <a:spcPts val="844"/>
              </a:spcBef>
            </a:pPr>
            <a:r>
              <a:rPr lang="en-US" dirty="0" smtClean="0"/>
              <a:t>Terminators</a:t>
            </a:r>
          </a:p>
          <a:p>
            <a:pPr lvl="1">
              <a:spcBef>
                <a:spcPts val="844"/>
              </a:spcBef>
            </a:pPr>
            <a:r>
              <a:rPr lang="en-US" dirty="0" smtClean="0"/>
              <a:t>Thinnet “bus”</a:t>
            </a:r>
          </a:p>
          <a:p>
            <a:pPr lvl="2">
              <a:spcBef>
                <a:spcPts val="844"/>
              </a:spcBef>
            </a:pPr>
            <a:r>
              <a:rPr lang="en-US" sz="2400" dirty="0" smtClean="0"/>
              <a:t>RG58 cable with BNC Connectors</a:t>
            </a:r>
          </a:p>
          <a:p>
            <a:pPr lvl="1">
              <a:spcBef>
                <a:spcPts val="844"/>
              </a:spcBef>
            </a:pPr>
            <a:r>
              <a:rPr lang="en-US" dirty="0" smtClean="0"/>
              <a:t>Worked in “half-duplex”</a:t>
            </a:r>
          </a:p>
          <a:p>
            <a:pPr lvl="2">
              <a:spcBef>
                <a:spcPts val="844"/>
              </a:spcBef>
            </a:pPr>
            <a:r>
              <a:rPr lang="en-US" sz="2400" dirty="0" smtClean="0"/>
              <a:t>E.g. could only send or receive at one time 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828" y="2946797"/>
            <a:ext cx="2705695" cy="1768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4947780"/>
            <a:ext cx="1393031" cy="1393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014" y="4929188"/>
            <a:ext cx="1841748" cy="12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311" y="4953678"/>
            <a:ext cx="1285875" cy="1279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704" y="1071563"/>
            <a:ext cx="1526977" cy="1480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110" y="4906796"/>
            <a:ext cx="1647527" cy="1372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235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Switches </a:t>
            </a:r>
            <a:r>
              <a:rPr lang="en-US" dirty="0" smtClean="0"/>
              <a:t>typically use </a:t>
            </a:r>
            <a:r>
              <a:rPr lang="en-US" dirty="0" smtClean="0"/>
              <a:t>a CAM table</a:t>
            </a:r>
          </a:p>
          <a:p>
            <a:pPr lvl="1"/>
            <a:r>
              <a:rPr lang="en-US" dirty="0" smtClean="0"/>
              <a:t>Maps MAC addresses of attached devices into </a:t>
            </a:r>
            <a:r>
              <a:rPr lang="en-US" b="1" i="1" dirty="0" smtClean="0"/>
              <a:t>physical</a:t>
            </a:r>
            <a:r>
              <a:rPr lang="en-US" dirty="0" smtClean="0"/>
              <a:t> ports on the switch</a:t>
            </a:r>
          </a:p>
          <a:p>
            <a:r>
              <a:rPr lang="en-US" dirty="0" smtClean="0"/>
              <a:t>CAM = Content Addressable Memory </a:t>
            </a:r>
          </a:p>
          <a:p>
            <a:pPr lvl="1"/>
            <a:r>
              <a:rPr lang="en-US" dirty="0" smtClean="0"/>
              <a:t>≈ associative array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653" y="4087091"/>
            <a:ext cx="5191129" cy="271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 to port mapping</a:t>
            </a:r>
          </a:p>
          <a:p>
            <a:pPr lvl="1"/>
            <a:r>
              <a:rPr lang="en-US" dirty="0" smtClean="0"/>
              <a:t>Allows the switch to only transmit a packet the destination port</a:t>
            </a:r>
          </a:p>
          <a:p>
            <a:r>
              <a:rPr lang="en-US" dirty="0" smtClean="0"/>
              <a:t>Mapping speeds up throughput</a:t>
            </a:r>
          </a:p>
          <a:p>
            <a:pPr lvl="1"/>
            <a:r>
              <a:rPr lang="en-US" dirty="0" smtClean="0"/>
              <a:t>Collisions no longer possible</a:t>
            </a:r>
          </a:p>
          <a:p>
            <a:pPr lvl="1"/>
            <a:r>
              <a:rPr lang="en-US" dirty="0" smtClean="0"/>
              <a:t>Able to run in full-duplex</a:t>
            </a:r>
          </a:p>
          <a:p>
            <a:pPr lvl="2"/>
            <a:r>
              <a:rPr lang="en-US" dirty="0" smtClean="0"/>
              <a:t>Dedicated transmit and receive lines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11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MAC - Media Access Control</a:t>
            </a:r>
          </a:p>
          <a:p>
            <a:pPr lvl="1"/>
            <a:r>
              <a:rPr lang="en-US" dirty="0" smtClean="0"/>
              <a:t>Unique 48-bit number assigned to a network card</a:t>
            </a:r>
          </a:p>
          <a:p>
            <a:pPr lvl="1"/>
            <a:r>
              <a:rPr lang="en-US" dirty="0" smtClean="0"/>
              <a:t>6 octets</a:t>
            </a:r>
          </a:p>
          <a:p>
            <a:pPr lvl="1"/>
            <a:r>
              <a:rPr lang="en-US" dirty="0" smtClean="0"/>
              <a:t>Now formally known as EUI-48</a:t>
            </a:r>
          </a:p>
          <a:p>
            <a:r>
              <a:rPr lang="en-US" dirty="0" smtClean="0"/>
              <a:t>First three octets of MAC address indicate the manufacturer </a:t>
            </a:r>
          </a:p>
          <a:p>
            <a:pPr lvl="1"/>
            <a:r>
              <a:rPr lang="en-US" dirty="0" smtClean="0">
                <a:hlinkClick r:id="rId2"/>
              </a:rPr>
              <a:t>IEEE OUI Database</a:t>
            </a:r>
            <a:endParaRPr lang="en-US" dirty="0" smtClean="0"/>
          </a:p>
          <a:p>
            <a:r>
              <a:rPr lang="en-US" dirty="0" smtClean="0"/>
              <a:t>Packets are sent to MAC addresses</a:t>
            </a:r>
          </a:p>
          <a:p>
            <a:pPr lvl="1"/>
            <a:r>
              <a:rPr lang="en-US" dirty="0" smtClean="0"/>
              <a:t>e.g. Ethernet frames</a:t>
            </a:r>
          </a:p>
          <a:p>
            <a:r>
              <a:rPr lang="en-US" dirty="0" smtClean="0"/>
              <a:t>EUI-64 also defined</a:t>
            </a:r>
          </a:p>
          <a:p>
            <a:pPr lvl="1"/>
            <a:r>
              <a:rPr lang="en-US" dirty="0" smtClean="0"/>
              <a:t>Used by IPv6, ZigBee, FireWire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62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6"/>
  <p:tag name="TPFULLVERSION" val="7.5.3.1"/>
  <p:tag name="PPTVERSION" val="15"/>
  <p:tag name="TPOS" val="2"/>
  <p:tag name="TPLASTSAVEVERSION" val="6.2 PC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Office Theme">
  <a:themeElements>
    <a:clrScheme name="Title - Top 1">
      <a:dk1>
        <a:srgbClr val="5B4D2D"/>
      </a:dk1>
      <a:lt1>
        <a:srgbClr val="A4B2D2"/>
      </a:lt1>
      <a:dk2>
        <a:srgbClr val="000000"/>
      </a:dk2>
      <a:lt2>
        <a:srgbClr val="FFFFFF"/>
      </a:lt2>
      <a:accent1>
        <a:srgbClr val="7C8432"/>
      </a:accent1>
      <a:accent2>
        <a:srgbClr val="333399"/>
      </a:accent2>
      <a:accent3>
        <a:srgbClr val="A4B2D2"/>
      </a:accent3>
      <a:accent4>
        <a:srgbClr val="7C8432"/>
      </a:accent4>
      <a:accent5>
        <a:srgbClr val="333399"/>
      </a:accent5>
      <a:accent6>
        <a:srgbClr val="A4B2D2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Title - Top 1">
      <a:dk1>
        <a:srgbClr val="5B4D2D"/>
      </a:dk1>
      <a:lt1>
        <a:srgbClr val="A4B2D2"/>
      </a:lt1>
      <a:dk2>
        <a:srgbClr val="000000"/>
      </a:dk2>
      <a:lt2>
        <a:srgbClr val="FFFFFF"/>
      </a:lt2>
      <a:accent1>
        <a:srgbClr val="7C8432"/>
      </a:accent1>
      <a:accent2>
        <a:srgbClr val="333399"/>
      </a:accent2>
      <a:accent3>
        <a:srgbClr val="A4B2D2"/>
      </a:accent3>
      <a:accent4>
        <a:srgbClr val="7C8432"/>
      </a:accent4>
      <a:accent5>
        <a:srgbClr val="333399"/>
      </a:accent5>
      <a:accent6>
        <a:srgbClr val="A4B2D2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2478</Words>
  <Application>Microsoft Office PowerPoint</Application>
  <PresentationFormat>On-screen Show (4:3)</PresentationFormat>
  <Paragraphs>462</Paragraphs>
  <Slides>59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59</vt:i4>
      </vt:variant>
    </vt:vector>
  </HeadingPairs>
  <TitlesOfParts>
    <vt:vector size="69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1_Office Theme</vt:lpstr>
      <vt:lpstr>2_Office Theme</vt:lpstr>
      <vt:lpstr>Module</vt:lpstr>
      <vt:lpstr>ITIS 3110 Network Auditing</vt:lpstr>
      <vt:lpstr>overview</vt:lpstr>
      <vt:lpstr>hubs</vt:lpstr>
      <vt:lpstr>hubs</vt:lpstr>
      <vt:lpstr>hubs</vt:lpstr>
      <vt:lpstr>Historical Note</vt:lpstr>
      <vt:lpstr>switches</vt:lpstr>
      <vt:lpstr>switches</vt:lpstr>
      <vt:lpstr>mac address</vt:lpstr>
      <vt:lpstr>mac addresses</vt:lpstr>
      <vt:lpstr>gateways</vt:lpstr>
      <vt:lpstr>“Interesting” Protocols</vt:lpstr>
      <vt:lpstr>icmp</vt:lpstr>
      <vt:lpstr>typical icmp control messages </vt:lpstr>
      <vt:lpstr>destination unreachable (3)</vt:lpstr>
      <vt:lpstr>time exceeded (11)</vt:lpstr>
      <vt:lpstr>ping (8) and (0)</vt:lpstr>
      <vt:lpstr>traceroute</vt:lpstr>
      <vt:lpstr>traceroute</vt:lpstr>
      <vt:lpstr>traceroute</vt:lpstr>
      <vt:lpstr>tcp</vt:lpstr>
      <vt:lpstr>select tcp flags</vt:lpstr>
      <vt:lpstr>tcp 3-way handshake</vt:lpstr>
      <vt:lpstr>closing tcp connection</vt:lpstr>
      <vt:lpstr>tcp resets</vt:lpstr>
      <vt:lpstr>udp</vt:lpstr>
      <vt:lpstr>arp</vt:lpstr>
      <vt:lpstr>arp packets</vt:lpstr>
      <vt:lpstr>arp request</vt:lpstr>
      <vt:lpstr>arp reply</vt:lpstr>
      <vt:lpstr>arp probe</vt:lpstr>
      <vt:lpstr>arp probe</vt:lpstr>
      <vt:lpstr>arp announce</vt:lpstr>
      <vt:lpstr>arp announce</vt:lpstr>
      <vt:lpstr>arp table</vt:lpstr>
      <vt:lpstr>arp table</vt:lpstr>
      <vt:lpstr>whois</vt:lpstr>
      <vt:lpstr>whois</vt:lpstr>
      <vt:lpstr>warning</vt:lpstr>
      <vt:lpstr>network scanning</vt:lpstr>
      <vt:lpstr>network scanning</vt:lpstr>
      <vt:lpstr>tcp scan types</vt:lpstr>
      <vt:lpstr>tcp scan types</vt:lpstr>
      <vt:lpstr>nmap</vt:lpstr>
      <vt:lpstr>nmap flags</vt:lpstr>
      <vt:lpstr>nmap</vt:lpstr>
      <vt:lpstr>nessus</vt:lpstr>
      <vt:lpstr>packet sniffing</vt:lpstr>
      <vt:lpstr>switches</vt:lpstr>
      <vt:lpstr>mac flooding</vt:lpstr>
      <vt:lpstr>arp spoofing</vt:lpstr>
      <vt:lpstr>man in the middle</vt:lpstr>
      <vt:lpstr>tcpdump</vt:lpstr>
      <vt:lpstr>tcpdump</vt:lpstr>
      <vt:lpstr>wireshark</vt:lpstr>
      <vt:lpstr>tshark</vt:lpstr>
      <vt:lpstr>tshark</vt:lpstr>
      <vt:lpstr>ettercap</vt:lpstr>
      <vt:lpstr>ettercap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Kombol, Tony</cp:lastModifiedBy>
  <cp:revision>29</cp:revision>
  <dcterms:created xsi:type="dcterms:W3CDTF">2015-02-10T21:13:20Z</dcterms:created>
  <dcterms:modified xsi:type="dcterms:W3CDTF">2017-02-15T19:16:41Z</dcterms:modified>
</cp:coreProperties>
</file>