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8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89" r:id="rId16"/>
    <p:sldId id="288" r:id="rId17"/>
    <p:sldId id="269" r:id="rId18"/>
    <p:sldId id="270" r:id="rId19"/>
    <p:sldId id="271" r:id="rId20"/>
    <p:sldId id="290" r:id="rId21"/>
    <p:sldId id="295" r:id="rId22"/>
    <p:sldId id="272" r:id="rId23"/>
    <p:sldId id="291" r:id="rId24"/>
    <p:sldId id="297" r:id="rId25"/>
    <p:sldId id="298" r:id="rId26"/>
    <p:sldId id="296" r:id="rId27"/>
    <p:sldId id="273" r:id="rId28"/>
    <p:sldId id="292" r:id="rId29"/>
    <p:sldId id="294" r:id="rId30"/>
    <p:sldId id="274" r:id="rId31"/>
    <p:sldId id="286" r:id="rId32"/>
    <p:sldId id="275" r:id="rId33"/>
    <p:sldId id="276" r:id="rId34"/>
    <p:sldId id="277" r:id="rId35"/>
    <p:sldId id="278" r:id="rId36"/>
    <p:sldId id="279" r:id="rId37"/>
    <p:sldId id="280" r:id="rId38"/>
    <p:sldId id="281" r:id="rId39"/>
    <p:sldId id="282" r:id="rId40"/>
    <p:sldId id="293" r:id="rId41"/>
    <p:sldId id="283" r:id="rId42"/>
    <p:sldId id="284" r:id="rId43"/>
    <p:sldId id="285" r:id="rId44"/>
  </p:sldIdLst>
  <p:sldSz cx="9144000" cy="6858000" type="screen4x3"/>
  <p:notesSz cx="6858000" cy="9144000"/>
  <p:custDataLst>
    <p:tags r:id="rId4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79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0"/>
      <c:rotY val="0"/>
      <c:rAngAx val="0"/>
      <c:perspective val="60"/>
    </c:view3D>
    <c:floor>
      <c:thickness val="0"/>
    </c:floor>
    <c:sideWall>
      <c:thickness val="0"/>
    </c:sideWall>
    <c:backWall>
      <c:thickness val="0"/>
    </c:backWall>
    <c:plotArea>
      <c:layout>
        <c:manualLayout>
          <c:xMode val="edge"/>
          <c:yMode val="edge"/>
          <c:x val="8.3333333333333332E-3"/>
          <c:y val="7.160493827160494E-2"/>
          <c:w val="0.9916666666666667"/>
          <c:h val="0.7595924953825216"/>
        </c:manualLayout>
      </c:layout>
      <c:bar3DChart>
        <c:barDir val="col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0%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Sheet1!$A$1:$A$5</c:f>
              <c:strCache>
                <c:ptCount val="5"/>
                <c:pt idx="0">
                  <c:v>Directly on the host (all client computers)</c:v>
                </c:pt>
                <c:pt idx="1">
                  <c:v>On critical servers</c:v>
                </c:pt>
                <c:pt idx="2">
                  <c:v>Close as possible to potential sources of infection</c:v>
                </c:pt>
                <c:pt idx="3">
                  <c:v>On all subzones</c:v>
                </c:pt>
                <c:pt idx="4">
                  <c:v>At all boundaries</c:v>
                </c:pt>
              </c:strCache>
            </c:strRef>
          </c:cat>
          <c:val>
            <c:numRef>
              <c:f>Sheet1!$B$1:$B$5</c:f>
              <c:numCache>
                <c:formatCode>0%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0.72</c:v>
                </c:pt>
                <c:pt idx="3">
                  <c:v>0</c:v>
                </c:pt>
                <c:pt idx="4">
                  <c:v>0.19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46F-49F0-BFBF-C54DF2D57C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760607056"/>
        <c:axId val="760606496"/>
        <c:axId val="0"/>
      </c:bar3DChart>
      <c:catAx>
        <c:axId val="7606070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6350">
            <a:noFill/>
          </a:ln>
        </c:spPr>
        <c:crossAx val="760606496"/>
        <c:crosses val="autoZero"/>
        <c:auto val="1"/>
        <c:lblAlgn val="ctr"/>
        <c:lblOffset val="100"/>
        <c:noMultiLvlLbl val="0"/>
      </c:catAx>
      <c:valAx>
        <c:axId val="760606496"/>
        <c:scaling>
          <c:orientation val="minMax"/>
          <c:min val="0"/>
        </c:scaling>
        <c:delete val="0"/>
        <c:axPos val="l"/>
        <c:numFmt formatCode="0%" sourceLinked="1"/>
        <c:majorTickMark val="out"/>
        <c:minorTickMark val="none"/>
        <c:tickLblPos val="none"/>
        <c:spPr>
          <a:ln w="6350">
            <a:noFill/>
          </a:ln>
        </c:spPr>
        <c:crossAx val="760607056"/>
        <c:crosses val="autoZero"/>
        <c:crossBetween val="between"/>
      </c:valAx>
    </c:plotArea>
    <c:plotVisOnly val="1"/>
    <c:dispBlanksAs val="span"/>
    <c:showDLblsOverMax val="0"/>
  </c:chart>
  <c:spPr>
    <a:noFill/>
    <a:ln w="6350">
      <a:noFill/>
    </a:ln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8AF46-C8A2-49AC-867B-67D5A66B9876}" type="datetimeFigureOut">
              <a:rPr lang="en-US" smtClean="0"/>
              <a:pPr/>
              <a:t>2/27/2017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FB482-2262-40D0-86C3-C54F969F3F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8AF46-C8A2-49AC-867B-67D5A66B9876}" type="datetimeFigureOut">
              <a:rPr lang="en-US" smtClean="0"/>
              <a:pPr/>
              <a:t>2/27/2017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FB482-2262-40D0-86C3-C54F969F3F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8AF46-C8A2-49AC-867B-67D5A66B9876}" type="datetimeFigureOut">
              <a:rPr lang="en-US" smtClean="0"/>
              <a:pPr/>
              <a:t>2/27/2017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FB482-2262-40D0-86C3-C54F969F3F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335364-5079-482A-BDC1-975BC2D60BB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329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8AF46-C8A2-49AC-867B-67D5A66B9876}" type="datetimeFigureOut">
              <a:rPr lang="en-US" smtClean="0"/>
              <a:pPr/>
              <a:t>2/27/2017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FB482-2262-40D0-86C3-C54F969F3F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8AF46-C8A2-49AC-867B-67D5A66B9876}" type="datetimeFigureOut">
              <a:rPr lang="en-US" smtClean="0"/>
              <a:pPr/>
              <a:t>2/27/2017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FB482-2262-40D0-86C3-C54F969F3F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8AF46-C8A2-49AC-867B-67D5A66B9876}" type="datetimeFigureOut">
              <a:rPr lang="en-US" smtClean="0"/>
              <a:pPr/>
              <a:t>2/27/2017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FB482-2262-40D0-86C3-C54F969F3F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8AF46-C8A2-49AC-867B-67D5A66B9876}" type="datetimeFigureOut">
              <a:rPr lang="en-US" smtClean="0"/>
              <a:pPr/>
              <a:t>2/27/2017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FB482-2262-40D0-86C3-C54F969F3F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8AF46-C8A2-49AC-867B-67D5A66B9876}" type="datetimeFigureOut">
              <a:rPr lang="en-US" smtClean="0"/>
              <a:pPr/>
              <a:t>2/27/2017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FB482-2262-40D0-86C3-C54F969F3F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8AF46-C8A2-49AC-867B-67D5A66B9876}" type="datetimeFigureOut">
              <a:rPr lang="en-US" smtClean="0"/>
              <a:pPr/>
              <a:t>2/27/2017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FB482-2262-40D0-86C3-C54F969F3F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8AF46-C8A2-49AC-867B-67D5A66B9876}" type="datetimeFigureOut">
              <a:rPr lang="en-US" smtClean="0"/>
              <a:pPr/>
              <a:t>2/27/2017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FB482-2262-40D0-86C3-C54F969F3F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8AF46-C8A2-49AC-867B-67D5A66B9876}" type="datetimeFigureOut">
              <a:rPr lang="en-US" smtClean="0"/>
              <a:pPr/>
              <a:t>2/27/2017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72FB482-2262-40D0-86C3-C54F969F3F4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C38AF46-C8A2-49AC-867B-67D5A66B9876}" type="datetimeFigureOut">
              <a:rPr lang="en-US" smtClean="0"/>
              <a:pPr/>
              <a:t>2/27/2017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72FB482-2262-40D0-86C3-C54F969F3F4F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chart" Target="../charts/chart1.xml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xtremetech.com/computing/106945-tens-of-millions-of-hp-laserjet-printers-vulnerable-to-hacking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zdnet.com/article/wi-fi-hack-caused-tk-maxx-security-breach/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hyperlink" Target="http://easyfwgen.morizot.net/gen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ITIS 3110</a:t>
            </a:r>
            <a:br>
              <a:rPr lang="en-US" dirty="0" smtClean="0"/>
            </a:br>
            <a:r>
              <a:rPr lang="en-US" dirty="0" smtClean="0"/>
              <a:t>Network Hardening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613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firewall placement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Aim is to block traffic </a:t>
            </a:r>
            <a:r>
              <a:rPr lang="en-US" i="1" dirty="0" smtClean="0"/>
              <a:t>as close to the source as possible</a:t>
            </a:r>
          </a:p>
          <a:p>
            <a:r>
              <a:rPr lang="en-US" dirty="0" smtClean="0"/>
              <a:t>Three standard locations for firewalls:</a:t>
            </a:r>
          </a:p>
          <a:p>
            <a:pPr lvl="1"/>
            <a:r>
              <a:rPr lang="en-US" dirty="0" smtClean="0"/>
              <a:t>Border</a:t>
            </a:r>
          </a:p>
          <a:p>
            <a:pPr lvl="1"/>
            <a:r>
              <a:rPr lang="en-US" dirty="0" smtClean="0"/>
              <a:t>Subnet</a:t>
            </a:r>
          </a:p>
          <a:p>
            <a:pPr lvl="1"/>
            <a:r>
              <a:rPr lang="en-US" dirty="0" smtClean="0"/>
              <a:t>Host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0485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border firewall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Between your network and the Internet</a:t>
            </a:r>
          </a:p>
          <a:p>
            <a:r>
              <a:rPr lang="en-US" dirty="0" smtClean="0"/>
              <a:t>Usually fairly open</a:t>
            </a:r>
          </a:p>
          <a:p>
            <a:r>
              <a:rPr lang="en-US" dirty="0" smtClean="0"/>
              <a:t>Allow inbound traffic for public services</a:t>
            </a:r>
          </a:p>
          <a:p>
            <a:pPr lvl="1"/>
            <a:r>
              <a:rPr lang="en-US" dirty="0" err="1" smtClean="0"/>
              <a:t>E,g</a:t>
            </a:r>
            <a:r>
              <a:rPr lang="en-US" dirty="0" smtClean="0"/>
              <a:t>, Web Servers</a:t>
            </a:r>
          </a:p>
          <a:p>
            <a:r>
              <a:rPr lang="en-US" dirty="0" smtClean="0"/>
              <a:t>Deny outbound traffic for high-value services</a:t>
            </a:r>
          </a:p>
          <a:p>
            <a:pPr lvl="1"/>
            <a:r>
              <a:rPr lang="en-US" dirty="0" smtClean="0"/>
              <a:t>E.g. Personnel databases </a:t>
            </a:r>
          </a:p>
          <a:p>
            <a:endParaRPr lang="en-US" dirty="0"/>
          </a:p>
        </p:txBody>
      </p:sp>
      <p:sp>
        <p:nvSpPr>
          <p:cNvPr id="5" name="Shape 106"/>
          <p:cNvSpPr>
            <a:spLocks noGrp="1"/>
          </p:cNvSpPr>
          <p:nvPr>
            <p:ph sz="half" idx="2"/>
          </p:nvPr>
        </p:nvSpPr>
        <p:spPr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7321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subnet firewall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Between subnets within your network</a:t>
            </a:r>
          </a:p>
          <a:p>
            <a:r>
              <a:rPr lang="en-US" dirty="0" smtClean="0"/>
              <a:t>Protects the subnet from the rest of your network (or vise versa)</a:t>
            </a:r>
          </a:p>
          <a:p>
            <a:pPr lvl="1"/>
            <a:r>
              <a:rPr lang="en-US" dirty="0" smtClean="0"/>
              <a:t>HR records from the rest of the organization</a:t>
            </a:r>
          </a:p>
          <a:p>
            <a:pPr lvl="1"/>
            <a:r>
              <a:rPr lang="en-US" dirty="0" smtClean="0"/>
              <a:t>Finance services from the rest of the org</a:t>
            </a:r>
          </a:p>
          <a:p>
            <a:r>
              <a:rPr lang="en-US" dirty="0" smtClean="0"/>
              <a:t>Subnet will often hold related services </a:t>
            </a:r>
          </a:p>
          <a:p>
            <a:pPr lvl="1"/>
            <a:r>
              <a:rPr lang="en-US" dirty="0" smtClean="0"/>
              <a:t>e.g. users, telephones, servers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596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host firewall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Between a host and the world</a:t>
            </a:r>
          </a:p>
          <a:p>
            <a:r>
              <a:rPr lang="en-US" dirty="0" smtClean="0"/>
              <a:t>Often used as a last line of defense for secure services</a:t>
            </a:r>
          </a:p>
          <a:p>
            <a:r>
              <a:rPr lang="en-US" dirty="0" smtClean="0"/>
              <a:t>E.g. </a:t>
            </a:r>
          </a:p>
          <a:p>
            <a:pPr lvl="1"/>
            <a:r>
              <a:rPr lang="en-US" dirty="0" smtClean="0"/>
              <a:t>Accounting system host firewall might only permit inbound connections from the accounting subnet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420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demilitarized zone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Network segment for public-facing servers</a:t>
            </a:r>
          </a:p>
          <a:p>
            <a:r>
              <a:rPr lang="en-US" dirty="0" smtClean="0"/>
              <a:t>Secondary firewall protects internal hosts from DMZ hosts</a:t>
            </a:r>
          </a:p>
          <a:p>
            <a:r>
              <a:rPr lang="en-US" dirty="0" smtClean="0"/>
              <a:t>Border and secondary firewall may be combined in one device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48200" y="2112019"/>
            <a:ext cx="4038600" cy="405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52502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PChart"/>
          <p:cNvGraphicFramePr/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759488685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50950"/>
          </a:xfrm>
        </p:spPr>
        <p:txBody>
          <a:bodyPr/>
          <a:lstStyle/>
          <a:p>
            <a:r>
              <a:rPr lang="en-US" dirty="0" smtClean="0"/>
              <a:t>Best location for a firewall: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572000" cy="4625975"/>
          </a:xfrm>
        </p:spPr>
        <p:txBody>
          <a:bodyPr>
            <a:normAutofit/>
          </a:bodyPr>
          <a:lstStyle/>
          <a:p>
            <a:pPr marL="633412" indent="-514350">
              <a:spcBef>
                <a:spcPct val="20000"/>
              </a:spcBef>
              <a:spcAft>
                <a:spcPts val="0"/>
              </a:spcAft>
              <a:buFont typeface="Wingdings 2" pitchFamily="18" charset="2"/>
              <a:buAutoNum type="alphaUcPeriod"/>
            </a:pPr>
            <a:r>
              <a:rPr lang="en-US" dirty="0" smtClean="0"/>
              <a:t>Directly on the host (all client computers)</a:t>
            </a:r>
          </a:p>
          <a:p>
            <a:pPr marL="633412" indent="-514350">
              <a:spcBef>
                <a:spcPct val="20000"/>
              </a:spcBef>
              <a:spcAft>
                <a:spcPts val="0"/>
              </a:spcAft>
              <a:buFont typeface="Wingdings 2" pitchFamily="18" charset="2"/>
              <a:buAutoNum type="alphaUcPeriod"/>
            </a:pPr>
            <a:r>
              <a:rPr lang="en-US" dirty="0" smtClean="0"/>
              <a:t>On critical servers</a:t>
            </a:r>
          </a:p>
          <a:p>
            <a:pPr marL="633412" indent="-514350">
              <a:spcBef>
                <a:spcPct val="20000"/>
              </a:spcBef>
              <a:spcAft>
                <a:spcPts val="0"/>
              </a:spcAft>
              <a:buFont typeface="Wingdings 2" pitchFamily="18" charset="2"/>
              <a:buAutoNum type="alphaUcPeriod"/>
            </a:pPr>
            <a:r>
              <a:rPr lang="en-US" dirty="0" smtClean="0"/>
              <a:t>Close as possible to potential sources of infection</a:t>
            </a:r>
          </a:p>
          <a:p>
            <a:pPr marL="633412" indent="-514350">
              <a:spcBef>
                <a:spcPct val="20000"/>
              </a:spcBef>
              <a:spcAft>
                <a:spcPts val="0"/>
              </a:spcAft>
              <a:buFont typeface="Wingdings 2" pitchFamily="18" charset="2"/>
              <a:buAutoNum type="alphaUcPeriod"/>
            </a:pPr>
            <a:r>
              <a:rPr lang="en-US" dirty="0" smtClean="0"/>
              <a:t>On all subzones</a:t>
            </a:r>
          </a:p>
          <a:p>
            <a:pPr marL="633412" indent="-514350">
              <a:spcBef>
                <a:spcPct val="20000"/>
              </a:spcBef>
              <a:spcAft>
                <a:spcPts val="0"/>
              </a:spcAft>
              <a:buFont typeface="Wingdings 2" pitchFamily="18" charset="2"/>
              <a:buAutoNum type="alphaUcPeriod"/>
            </a:pPr>
            <a:r>
              <a:rPr lang="en-US" dirty="0" smtClean="0"/>
              <a:t>At all boundaries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876800" y="6387068"/>
            <a:ext cx="2863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Has 30 second countdown</a:t>
            </a:r>
            <a:endParaRPr lang="en-US" dirty="0"/>
          </a:p>
        </p:txBody>
      </p:sp>
      <p:sp>
        <p:nvSpPr>
          <p:cNvPr id="10" name="TPCountdownTrigger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TPCountdown" hidden="1"/>
          <p:cNvGrpSpPr/>
          <p:nvPr>
            <p:custDataLst>
              <p:tags r:id="rId4"/>
            </p:custDataLst>
          </p:nvPr>
        </p:nvGrpSpPr>
        <p:grpSpPr>
          <a:xfrm>
            <a:off x="8382000" y="6096000"/>
            <a:ext cx="635000" cy="635000"/>
            <a:chOff x="8318500" y="6032500"/>
            <a:chExt cx="635000" cy="635000"/>
          </a:xfrm>
        </p:grpSpPr>
        <p:sp>
          <p:nvSpPr>
            <p:cNvPr id="11" name="CountdownShape" hidden="1"/>
            <p:cNvSpPr/>
            <p:nvPr/>
          </p:nvSpPr>
          <p:spPr>
            <a:xfrm>
              <a:off x="8318500" y="6032500"/>
              <a:ext cx="635000" cy="635000"/>
            </a:xfrm>
            <a:prstGeom prst="bevel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CountdownText" hidden="1"/>
            <p:cNvSpPr txBox="1"/>
            <p:nvPr/>
          </p:nvSpPr>
          <p:spPr>
            <a:xfrm>
              <a:off x="8318500" y="6032500"/>
              <a:ext cx="635000" cy="635000"/>
            </a:xfrm>
            <a:prstGeom prst="rect">
              <a:avLst/>
            </a:prstGeom>
            <a:noFill/>
          </p:spPr>
          <p:txBody>
            <a:bodyPr vert="horz" rtlCol="0" anchor="ctr" anchorCtr="1">
              <a:noAutofit/>
            </a:bodyPr>
            <a:lstStyle/>
            <a:p>
              <a:pPr algn="ctr"/>
              <a:r>
                <a:rPr lang="en-US" b="1" smtClean="0">
                  <a:latin typeface="Tahoma"/>
                </a:rPr>
                <a:t>30</a:t>
              </a:r>
              <a:endParaRPr lang="en-US" b="1">
                <a:latin typeface="Tahoma"/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1268510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P spid="1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756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address translation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Mapping of IP addresses to other IP addresses</a:t>
            </a:r>
          </a:p>
          <a:p>
            <a:pPr lvl="1"/>
            <a:r>
              <a:rPr lang="en-US" dirty="0" smtClean="0"/>
              <a:t>One to many is most common instance</a:t>
            </a:r>
          </a:p>
          <a:p>
            <a:r>
              <a:rPr lang="en-US" dirty="0" smtClean="0"/>
              <a:t>NAT is often grouped with firewalls </a:t>
            </a:r>
          </a:p>
          <a:p>
            <a:pPr lvl="1"/>
            <a:r>
              <a:rPr lang="en-US" dirty="0" smtClean="0"/>
              <a:t>But it is not a firewall</a:t>
            </a:r>
          </a:p>
          <a:p>
            <a:r>
              <a:rPr lang="en-US" dirty="0" smtClean="0"/>
              <a:t>Provides some security </a:t>
            </a:r>
          </a:p>
          <a:p>
            <a:pPr lvl="1"/>
            <a:r>
              <a:rPr lang="en-US" dirty="0" smtClean="0"/>
              <a:t>Devices behind a NAT device are not directly addressable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4464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port forwarding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Forwarding of traffic destined for one host to another</a:t>
            </a:r>
          </a:p>
          <a:p>
            <a:r>
              <a:rPr lang="en-US" dirty="0" smtClean="0"/>
              <a:t>Can forward all ports to one host or one port to another host and port</a:t>
            </a:r>
          </a:p>
          <a:p>
            <a:r>
              <a:rPr lang="en-US" dirty="0" smtClean="0"/>
              <a:t>Often used to expose a service running on a server behind a NAT device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4035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deep packet inspection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Real-time analysis of a packet’s content all the way to OSI layer 7 </a:t>
            </a:r>
          </a:p>
          <a:p>
            <a:pPr lvl="1"/>
            <a:r>
              <a:rPr lang="en-US" dirty="0" smtClean="0"/>
              <a:t>Application layer</a:t>
            </a:r>
          </a:p>
          <a:p>
            <a:r>
              <a:rPr lang="en-US" dirty="0" smtClean="0"/>
              <a:t>Understands and tracks connections</a:t>
            </a:r>
          </a:p>
          <a:p>
            <a:r>
              <a:rPr lang="en-US" dirty="0" smtClean="0"/>
              <a:t>Very resource intensive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7818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Firewalls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743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Intrusion Detection and Prevention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955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Intrusion Detection Systems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4303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458200" cy="1143000"/>
          </a:xfrm>
        </p:spPr>
        <p:txBody>
          <a:bodyPr>
            <a:normAutofit/>
          </a:bodyPr>
          <a:lstStyle/>
          <a:p>
            <a:r>
              <a:rPr lang="en-US" dirty="0"/>
              <a:t>IDS </a:t>
            </a:r>
            <a:r>
              <a:rPr lang="en-US" dirty="0" smtClean="0"/>
              <a:t>- intrusion detection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Studies network traffic using DPI</a:t>
            </a:r>
          </a:p>
          <a:p>
            <a:pPr lvl="1"/>
            <a:r>
              <a:rPr lang="en-US" dirty="0" smtClean="0"/>
              <a:t>Flags suspicious traffic</a:t>
            </a:r>
          </a:p>
          <a:p>
            <a:r>
              <a:rPr lang="en-US" dirty="0" smtClean="0"/>
              <a:t>Can be:</a:t>
            </a:r>
          </a:p>
          <a:p>
            <a:pPr lvl="1"/>
            <a:r>
              <a:rPr lang="en-US" dirty="0" smtClean="0"/>
              <a:t>Network-based (NIDS)</a:t>
            </a:r>
          </a:p>
          <a:p>
            <a:pPr marL="457200" lvl="1" indent="0">
              <a:buNone/>
            </a:pPr>
            <a:r>
              <a:rPr lang="en-US" dirty="0" smtClean="0"/>
              <a:t>- or - </a:t>
            </a:r>
          </a:p>
          <a:p>
            <a:pPr lvl="1"/>
            <a:r>
              <a:rPr lang="en-US" dirty="0" smtClean="0"/>
              <a:t>Host-based (HIDS)</a:t>
            </a:r>
          </a:p>
          <a:p>
            <a:r>
              <a:rPr lang="en-US" dirty="0" smtClean="0"/>
              <a:t>Rule-based classification system</a:t>
            </a:r>
          </a:p>
          <a:p>
            <a:pPr lvl="1"/>
            <a:r>
              <a:rPr lang="en-US" dirty="0" smtClean="0"/>
              <a:t>Vendor usually publishes predefined rules</a:t>
            </a:r>
          </a:p>
          <a:p>
            <a:pPr lvl="1"/>
            <a:r>
              <a:rPr lang="en-US" dirty="0" smtClean="0"/>
              <a:t>End users can write their own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2869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IDS NIDS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Placed where it can see </a:t>
            </a:r>
            <a:r>
              <a:rPr lang="en-US" sz="3200" b="1" i="1" dirty="0" smtClean="0">
                <a:solidFill>
                  <a:srgbClr val="FF0000"/>
                </a:solidFill>
              </a:rPr>
              <a:t>all </a:t>
            </a:r>
            <a:r>
              <a:rPr lang="en-US" sz="3200" dirty="0" smtClean="0">
                <a:solidFill>
                  <a:srgbClr val="FF0000"/>
                </a:solidFill>
              </a:rPr>
              <a:t>traffic of interest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Logs all activity of interest</a:t>
            </a:r>
          </a:p>
          <a:p>
            <a:pPr lvl="1"/>
            <a:r>
              <a:rPr lang="en-US" sz="3000" dirty="0" smtClean="0">
                <a:solidFill>
                  <a:srgbClr val="FF0000"/>
                </a:solidFill>
              </a:rPr>
              <a:t>Usually sends messages to appropriate resources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5760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IDS NIDS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Baseline</a:t>
            </a:r>
          </a:p>
          <a:p>
            <a:pPr lvl="1"/>
            <a:r>
              <a:rPr lang="en-US" sz="3000" dirty="0" smtClean="0"/>
              <a:t>Note normal traffic for your network</a:t>
            </a:r>
          </a:p>
          <a:p>
            <a:r>
              <a:rPr lang="en-US" sz="3200" dirty="0" smtClean="0"/>
              <a:t>Set rules to note abnormal traffic</a:t>
            </a:r>
          </a:p>
          <a:p>
            <a:pPr lvl="1"/>
            <a:r>
              <a:rPr lang="en-US" sz="3000" dirty="0" smtClean="0"/>
              <a:t>False Positives</a:t>
            </a:r>
          </a:p>
          <a:p>
            <a:pPr lvl="2"/>
            <a:r>
              <a:rPr lang="en-US" sz="2700" dirty="0" smtClean="0"/>
              <a:t>Wastes time investigating “normal” traffic</a:t>
            </a:r>
          </a:p>
          <a:p>
            <a:pPr lvl="1"/>
            <a:endParaRPr lang="en-US" sz="3000" dirty="0" smtClean="0"/>
          </a:p>
          <a:p>
            <a:pPr lvl="2"/>
            <a:endParaRPr lang="en-US" sz="27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5749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IDS - HIDS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Detect changes on a host</a:t>
            </a:r>
          </a:p>
          <a:p>
            <a:pPr lvl="1"/>
            <a:r>
              <a:rPr lang="en-US" dirty="0" smtClean="0"/>
              <a:t>Usually only monitor base OS files</a:t>
            </a:r>
          </a:p>
          <a:p>
            <a:pPr lvl="1"/>
            <a:r>
              <a:rPr lang="en-US" dirty="0" smtClean="0"/>
              <a:t>Need policies to monitor all file</a:t>
            </a:r>
          </a:p>
          <a:p>
            <a:pPr lvl="2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6026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Intrustion</a:t>
            </a:r>
            <a:r>
              <a:rPr lang="en-US" dirty="0" smtClean="0"/>
              <a:t> Protection Systems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3514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IPS - intrusion prevention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“Extension” to IDS</a:t>
            </a:r>
          </a:p>
          <a:p>
            <a:pPr lvl="1"/>
            <a:r>
              <a:rPr lang="en-US" sz="3200" dirty="0" smtClean="0"/>
              <a:t>Monitors traffic</a:t>
            </a:r>
          </a:p>
          <a:p>
            <a:pPr lvl="1"/>
            <a:r>
              <a:rPr lang="en-US" sz="3200" dirty="0" smtClean="0"/>
              <a:t>Able to block connections that are deemed malicious</a:t>
            </a:r>
          </a:p>
        </p:txBody>
      </p:sp>
    </p:spTree>
    <p:extLst>
      <p:ext uri="{BB962C8B-B14F-4D97-AF65-F5344CB8AC3E}">
        <p14:creationId xmlns:p14="http://schemas.microsoft.com/office/powerpoint/2010/main" val="1822332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IPS - intrusion prevention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Must be placed inline (between)</a:t>
            </a:r>
          </a:p>
          <a:p>
            <a:pPr lvl="1"/>
            <a:r>
              <a:rPr lang="en-US" sz="3600" dirty="0" smtClean="0">
                <a:solidFill>
                  <a:srgbClr val="FF0000"/>
                </a:solidFill>
              </a:rPr>
              <a:t> so it can interrupt connections 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4149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IDS/IPS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Both are intrusion oriented</a:t>
            </a:r>
          </a:p>
          <a:p>
            <a:r>
              <a:rPr lang="en-US" dirty="0" smtClean="0"/>
              <a:t>However:</a:t>
            </a:r>
          </a:p>
          <a:p>
            <a:pPr lvl="1"/>
            <a:r>
              <a:rPr lang="en-US" dirty="0" smtClean="0"/>
              <a:t>IDS monitors only</a:t>
            </a:r>
          </a:p>
          <a:p>
            <a:pPr lvl="2"/>
            <a:r>
              <a:rPr lang="en-US" dirty="0" smtClean="0"/>
              <a:t>Passive</a:t>
            </a:r>
          </a:p>
          <a:p>
            <a:pPr lvl="2"/>
            <a:r>
              <a:rPr lang="en-US" dirty="0" smtClean="0"/>
              <a:t>Must see all traffic of interest</a:t>
            </a:r>
          </a:p>
          <a:p>
            <a:pPr lvl="3"/>
            <a:r>
              <a:rPr lang="en-US" dirty="0" smtClean="0"/>
              <a:t>Place on inbound/outbound router port</a:t>
            </a:r>
          </a:p>
          <a:p>
            <a:pPr lvl="3"/>
            <a:r>
              <a:rPr lang="en-US" dirty="0" smtClean="0"/>
              <a:t>Mirror all ports on switch</a:t>
            </a:r>
          </a:p>
          <a:p>
            <a:pPr lvl="1"/>
            <a:r>
              <a:rPr lang="en-US" dirty="0" smtClean="0"/>
              <a:t>IPS stops unwanted/”illegal” traffic</a:t>
            </a:r>
          </a:p>
          <a:p>
            <a:pPr lvl="2"/>
            <a:r>
              <a:rPr lang="en-US" dirty="0" smtClean="0"/>
              <a:t>Active</a:t>
            </a:r>
          </a:p>
          <a:p>
            <a:pPr lvl="2"/>
            <a:r>
              <a:rPr lang="en-US" dirty="0" smtClean="0"/>
              <a:t>Must be between source and destination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5001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firewalls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First-line of defense</a:t>
            </a:r>
          </a:p>
          <a:p>
            <a:r>
              <a:rPr lang="en-US" dirty="0" smtClean="0"/>
              <a:t>Drops unwanted network traffic</a:t>
            </a:r>
          </a:p>
          <a:p>
            <a:r>
              <a:rPr lang="en-US" dirty="0" smtClean="0"/>
              <a:t>Only able to make decisions at OSI layers 3 and 4 </a:t>
            </a:r>
          </a:p>
          <a:p>
            <a:pPr lvl="1"/>
            <a:r>
              <a:rPr lang="en-US" dirty="0" smtClean="0"/>
              <a:t>Network and Transport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7925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ids/</a:t>
            </a:r>
            <a:r>
              <a:rPr lang="en-US" dirty="0" err="1" smtClean="0"/>
              <a:t>ips</a:t>
            </a:r>
            <a:r>
              <a:rPr lang="en-US" dirty="0" smtClean="0"/>
              <a:t>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Many vendors provide turn-key systems</a:t>
            </a:r>
          </a:p>
          <a:p>
            <a:pPr lvl="1"/>
            <a:r>
              <a:rPr lang="en-US" dirty="0" smtClean="0"/>
              <a:t>Cisco, HP </a:t>
            </a:r>
            <a:r>
              <a:rPr lang="en-US" dirty="0" err="1" smtClean="0"/>
              <a:t>TippingPoint</a:t>
            </a:r>
            <a:r>
              <a:rPr lang="en-US" dirty="0" smtClean="0"/>
              <a:t>, Juniper</a:t>
            </a:r>
          </a:p>
          <a:p>
            <a:r>
              <a:rPr lang="en-US" dirty="0" smtClean="0"/>
              <a:t>Turn-key systems have advantage of </a:t>
            </a:r>
          </a:p>
          <a:p>
            <a:pPr lvl="1"/>
            <a:r>
              <a:rPr lang="en-US" dirty="0" smtClean="0"/>
              <a:t>optimizations</a:t>
            </a:r>
          </a:p>
          <a:p>
            <a:pPr lvl="1"/>
            <a:r>
              <a:rPr lang="en-US" dirty="0" smtClean="0"/>
              <a:t>offload engines</a:t>
            </a:r>
          </a:p>
          <a:p>
            <a:pPr lvl="1"/>
            <a:r>
              <a:rPr lang="en-US" dirty="0" smtClean="0"/>
              <a:t>ease of management and updates</a:t>
            </a:r>
          </a:p>
          <a:p>
            <a:r>
              <a:rPr lang="en-US" dirty="0" smtClean="0"/>
              <a:t>Snort is an open-source IDS/IPS</a:t>
            </a:r>
          </a:p>
          <a:p>
            <a:pPr lvl="1"/>
            <a:r>
              <a:rPr lang="en-US" dirty="0" smtClean="0"/>
              <a:t>Can run on your own hardware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730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Hardening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431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devices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lvl="1" indent="-274320">
              <a:buClr>
                <a:schemeClr val="accent3"/>
              </a:buClr>
              <a:buSzPct val="95000"/>
            </a:pPr>
            <a:r>
              <a:rPr lang="en-US" dirty="0" smtClean="0"/>
              <a:t>Routers, switches, etc. require </a:t>
            </a:r>
            <a:r>
              <a:rPr lang="en-US" dirty="0"/>
              <a:t>hardening and </a:t>
            </a:r>
            <a:r>
              <a:rPr lang="en-US" dirty="0" smtClean="0"/>
              <a:t>patching</a:t>
            </a:r>
          </a:p>
          <a:p>
            <a:pPr lvl="1"/>
            <a:r>
              <a:rPr lang="en-US" dirty="0" smtClean="0"/>
              <a:t>Essentially special-purpose computers</a:t>
            </a:r>
          </a:p>
          <a:p>
            <a:r>
              <a:rPr lang="en-US" dirty="0" smtClean="0"/>
              <a:t>NSA has security guides</a:t>
            </a:r>
          </a:p>
          <a:p>
            <a:r>
              <a:rPr lang="en-US" dirty="0" smtClean="0"/>
              <a:t>Vendors also publish hardening guides</a:t>
            </a:r>
          </a:p>
          <a:p>
            <a:r>
              <a:rPr lang="en-US" dirty="0" smtClean="0"/>
              <a:t>Remember to</a:t>
            </a:r>
          </a:p>
          <a:p>
            <a:pPr lvl="1"/>
            <a:r>
              <a:rPr lang="en-US" dirty="0" smtClean="0"/>
              <a:t>Set good passwords</a:t>
            </a:r>
          </a:p>
          <a:p>
            <a:pPr lvl="1"/>
            <a:r>
              <a:rPr lang="en-US" dirty="0" smtClean="0"/>
              <a:t>Disable insecure access protocols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253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networked attached devices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Anything with an IP address is a potential target for hackers</a:t>
            </a:r>
          </a:p>
          <a:p>
            <a:pPr lvl="1"/>
            <a:r>
              <a:rPr lang="en-US" dirty="0" smtClean="0">
                <a:hlinkClick r:id="rId2"/>
              </a:rPr>
              <a:t>Famous HP printer hack</a:t>
            </a:r>
            <a:endParaRPr lang="en-US" dirty="0" smtClean="0"/>
          </a:p>
          <a:p>
            <a:r>
              <a:rPr lang="en-US" dirty="0" smtClean="0"/>
              <a:t>Keep all network devices patched and behind a firewall if possible</a:t>
            </a:r>
          </a:p>
          <a:p>
            <a:r>
              <a:rPr lang="en-US" dirty="0" smtClean="0"/>
              <a:t>Does your printer really need a route to the Internet?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9328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rogue equipment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Rogue equipment can wreak havoc on a network</a:t>
            </a:r>
          </a:p>
          <a:p>
            <a:r>
              <a:rPr lang="en-US" dirty="0" smtClean="0"/>
              <a:t>Effects can range</a:t>
            </a:r>
          </a:p>
          <a:p>
            <a:pPr lvl="1"/>
            <a:r>
              <a:rPr lang="en-US" dirty="0" smtClean="0"/>
              <a:t>from added insecurity</a:t>
            </a:r>
          </a:p>
          <a:p>
            <a:pPr lvl="1"/>
            <a:r>
              <a:rPr lang="en-US" dirty="0" smtClean="0"/>
              <a:t>to denial of service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709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network loop occurs when two ports of a switch are connected to each other</a:t>
            </a:r>
          </a:p>
          <a:p>
            <a:r>
              <a:rPr lang="en-US" dirty="0" smtClean="0"/>
              <a:t>Connection may be direct or through other equipment</a:t>
            </a:r>
          </a:p>
          <a:p>
            <a:r>
              <a:rPr lang="en-US" dirty="0" smtClean="0"/>
              <a:t>Causes denial of service from packets being sent over and over</a:t>
            </a:r>
          </a:p>
          <a:p>
            <a:r>
              <a:rPr lang="en-US" dirty="0" smtClean="0"/>
              <a:t>Most modern network hardware can detect simple loops using Spanning Tree Protocol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6417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rogue </a:t>
            </a:r>
            <a:r>
              <a:rPr lang="en-US" dirty="0" err="1" smtClean="0"/>
              <a:t>dhcp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DHCP is the protocol clients use to receive dynamic IP addresses</a:t>
            </a:r>
          </a:p>
          <a:p>
            <a:r>
              <a:rPr lang="en-US" dirty="0" smtClean="0"/>
              <a:t>Rogue servers may be accidental or malicious</a:t>
            </a:r>
          </a:p>
          <a:p>
            <a:r>
              <a:rPr lang="en-US" dirty="0" smtClean="0"/>
              <a:t>Accidental servers cause denial of service by handing out bogus leases</a:t>
            </a:r>
          </a:p>
          <a:p>
            <a:r>
              <a:rPr lang="en-US" dirty="0" smtClean="0"/>
              <a:t>Malicious servers can cause clients to route all traffic through a packet sniffer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4766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rogue switch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Rogue switches most likely to cause network loops</a:t>
            </a:r>
          </a:p>
          <a:p>
            <a:r>
              <a:rPr lang="en-US" dirty="0" smtClean="0"/>
              <a:t>They may also broadcast bogus routing, VLAN, or other network management information</a:t>
            </a:r>
          </a:p>
          <a:p>
            <a:r>
              <a:rPr lang="en-US" dirty="0" smtClean="0"/>
              <a:t>Bogus information should be discarded by a properly configured infrastructure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222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rogue router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Rogue routers can cause network loops as well as introducing rogue DHCP servers</a:t>
            </a:r>
          </a:p>
          <a:p>
            <a:r>
              <a:rPr lang="en-US" dirty="0" smtClean="0"/>
              <a:t>Especially easy with consumer-grade “cable” routers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161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rogue wireless access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Most access points also include a router</a:t>
            </a:r>
          </a:p>
          <a:p>
            <a:pPr lvl="1"/>
            <a:r>
              <a:rPr lang="en-US" dirty="0" smtClean="0"/>
              <a:t>Therefore suffer from all the same afflictions</a:t>
            </a:r>
          </a:p>
          <a:p>
            <a:r>
              <a:rPr lang="en-US" dirty="0" smtClean="0"/>
              <a:t>Can also bridge wireless and wired networks</a:t>
            </a:r>
          </a:p>
          <a:p>
            <a:r>
              <a:rPr lang="en-US" dirty="0" smtClean="0"/>
              <a:t>Introduce a major security hole into a corporate network</a:t>
            </a:r>
          </a:p>
          <a:p>
            <a:r>
              <a:rPr lang="en-US" dirty="0" smtClean="0"/>
              <a:t>Business grade access points are capable of </a:t>
            </a:r>
          </a:p>
          <a:p>
            <a:pPr lvl="1"/>
            <a:r>
              <a:rPr lang="en-US" dirty="0" smtClean="0"/>
              <a:t>Detecting rogue APs</a:t>
            </a:r>
          </a:p>
          <a:p>
            <a:pPr lvl="2"/>
            <a:r>
              <a:rPr lang="en-US" dirty="0" smtClean="0"/>
              <a:t>Performing </a:t>
            </a:r>
            <a:r>
              <a:rPr lang="en-US" dirty="0" err="1" smtClean="0"/>
              <a:t>DoS</a:t>
            </a:r>
            <a:r>
              <a:rPr lang="en-US" dirty="0" smtClean="0"/>
              <a:t> against them </a:t>
            </a:r>
          </a:p>
          <a:p>
            <a:pPr lvl="2"/>
            <a:r>
              <a:rPr lang="en-US" dirty="0" smtClean="0"/>
              <a:t>(via wired or wireless)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9104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firewall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stateless</a:t>
            </a:r>
          </a:p>
          <a:p>
            <a:r>
              <a:rPr lang="en-US" dirty="0" err="1" smtClean="0"/>
              <a:t>stateful</a:t>
            </a:r>
            <a:endParaRPr lang="en-US" dirty="0" smtClean="0"/>
          </a:p>
          <a:p>
            <a:r>
              <a:rPr lang="en-US" dirty="0" smtClean="0"/>
              <a:t>application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3092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Side note: </a:t>
            </a:r>
            <a:r>
              <a:rPr lang="en-US" dirty="0" smtClean="0">
                <a:hlinkClick r:id="rId2"/>
              </a:rPr>
              <a:t>TJ Maxx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2007:</a:t>
            </a:r>
          </a:p>
          <a:p>
            <a:pPr lvl="1"/>
            <a:r>
              <a:rPr lang="en-US" altLang="en-US" dirty="0">
                <a:latin typeface="Arial" panose="020B0604020202020204" pitchFamily="34" charset="0"/>
              </a:rPr>
              <a:t>Hackers who stole 45 million customer records from the parent company of TK </a:t>
            </a:r>
            <a:r>
              <a:rPr lang="en-US" altLang="en-US" dirty="0" smtClean="0">
                <a:latin typeface="Arial" panose="020B0604020202020204" pitchFamily="34" charset="0"/>
              </a:rPr>
              <a:t>Maxx</a:t>
            </a:r>
          </a:p>
          <a:p>
            <a:pPr lvl="2"/>
            <a:r>
              <a:rPr lang="en-US" altLang="en-US" dirty="0" smtClean="0">
                <a:latin typeface="Arial" panose="020B0604020202020204" pitchFamily="34" charset="0"/>
              </a:rPr>
              <a:t>Breaking </a:t>
            </a:r>
            <a:r>
              <a:rPr lang="en-US" altLang="en-US" dirty="0">
                <a:latin typeface="Arial" panose="020B0604020202020204" pitchFamily="34" charset="0"/>
              </a:rPr>
              <a:t>into the retail company's wireless </a:t>
            </a:r>
            <a:r>
              <a:rPr lang="en-US" altLang="en-US" dirty="0" smtClean="0">
                <a:latin typeface="Arial" panose="020B0604020202020204" pitchFamily="34" charset="0"/>
              </a:rPr>
              <a:t>LAN</a:t>
            </a:r>
            <a:endParaRPr lang="en-US" dirty="0" smtClean="0"/>
          </a:p>
          <a:p>
            <a:pPr lvl="1"/>
            <a:r>
              <a:rPr lang="en-US" dirty="0" smtClean="0"/>
              <a:t>TK </a:t>
            </a:r>
            <a:r>
              <a:rPr lang="en-US" dirty="0"/>
              <a:t>Maxx's parent company, TJX, had secured its wireless network using Wired Equivalent Privacy (WEP</a:t>
            </a:r>
            <a:r>
              <a:rPr lang="en-US" dirty="0" smtClean="0"/>
              <a:t>)</a:t>
            </a:r>
          </a:p>
          <a:p>
            <a:pPr lvl="2"/>
            <a:r>
              <a:rPr lang="en-US" dirty="0"/>
              <a:t>O</a:t>
            </a:r>
            <a:r>
              <a:rPr lang="en-US" dirty="0" smtClean="0"/>
              <a:t>ne </a:t>
            </a:r>
            <a:r>
              <a:rPr lang="en-US" dirty="0"/>
              <a:t>of the weakest forms of security for wireless </a:t>
            </a:r>
            <a:r>
              <a:rPr lang="en-US" dirty="0" smtClean="0"/>
              <a:t>LANs</a:t>
            </a:r>
          </a:p>
          <a:p>
            <a:pPr lvl="1"/>
            <a:r>
              <a:rPr lang="en-US" dirty="0" smtClean="0"/>
              <a:t>Hackers </a:t>
            </a:r>
            <a:r>
              <a:rPr lang="en-US" dirty="0"/>
              <a:t>broke in and </a:t>
            </a:r>
            <a:r>
              <a:rPr lang="en-US" dirty="0" smtClean="0"/>
              <a:t>stole records </a:t>
            </a:r>
            <a:r>
              <a:rPr lang="en-US" dirty="0"/>
              <a:t>the </a:t>
            </a:r>
            <a:r>
              <a:rPr lang="en-US" dirty="0" smtClean="0"/>
              <a:t>in </a:t>
            </a:r>
            <a:r>
              <a:rPr lang="en-US" dirty="0"/>
              <a:t>the second half of 2005 and throughout </a:t>
            </a:r>
            <a:r>
              <a:rPr lang="en-US" dirty="0" smtClean="0"/>
              <a:t>2006</a:t>
            </a:r>
          </a:p>
          <a:p>
            <a:pPr lvl="2"/>
            <a:r>
              <a:rPr lang="en-US" dirty="0" smtClean="0"/>
              <a:t>Including </a:t>
            </a:r>
            <a:r>
              <a:rPr lang="en-US" dirty="0"/>
              <a:t>millions of credit card </a:t>
            </a:r>
            <a:r>
              <a:rPr lang="en-US" dirty="0" smtClean="0"/>
              <a:t>numbers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9126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 private networks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VPNs allow users to access the network from remote locations</a:t>
            </a:r>
          </a:p>
          <a:p>
            <a:r>
              <a:rPr lang="en-US" dirty="0" smtClean="0"/>
              <a:t>VPNs should be vigorously defended</a:t>
            </a:r>
          </a:p>
          <a:p>
            <a:r>
              <a:rPr lang="en-US" dirty="0" smtClean="0"/>
              <a:t>Two-factor authentication is a must for any security-conscience organization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690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two-factor authentication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Requiring two or more of three authentication factors:</a:t>
            </a:r>
          </a:p>
          <a:p>
            <a:pPr lvl="1"/>
            <a:r>
              <a:rPr lang="en-US" dirty="0" smtClean="0"/>
              <a:t>“something you know”</a:t>
            </a:r>
          </a:p>
          <a:p>
            <a:pPr lvl="2"/>
            <a:r>
              <a:rPr lang="en-US" dirty="0" smtClean="0"/>
              <a:t>e.g. password</a:t>
            </a:r>
          </a:p>
          <a:p>
            <a:pPr lvl="1"/>
            <a:r>
              <a:rPr lang="en-US" dirty="0" smtClean="0"/>
              <a:t>“something you have”</a:t>
            </a:r>
          </a:p>
          <a:p>
            <a:pPr lvl="2"/>
            <a:r>
              <a:rPr lang="en-US" dirty="0" smtClean="0"/>
              <a:t>e.g. access card or dongle</a:t>
            </a:r>
          </a:p>
          <a:p>
            <a:pPr lvl="1"/>
            <a:r>
              <a:rPr lang="en-US" dirty="0" smtClean="0"/>
              <a:t>“something you are”</a:t>
            </a:r>
          </a:p>
          <a:p>
            <a:pPr lvl="2"/>
            <a:r>
              <a:rPr lang="en-US" dirty="0" smtClean="0"/>
              <a:t>e.g. fingerprint or eye scan</a:t>
            </a:r>
          </a:p>
          <a:p>
            <a:r>
              <a:rPr lang="en-US" dirty="0" smtClean="0"/>
              <a:t>UNCC’s VPN requires a shared secret key </a:t>
            </a:r>
          </a:p>
          <a:p>
            <a:pPr lvl="1"/>
            <a:r>
              <a:rPr lang="en-US" dirty="0" smtClean="0"/>
              <a:t>In addition to your username and password</a:t>
            </a:r>
          </a:p>
          <a:p>
            <a:r>
              <a:rPr lang="en-US" dirty="0" smtClean="0"/>
              <a:t>Many organizations use a token device that displays a new random number ever minute </a:t>
            </a:r>
          </a:p>
          <a:p>
            <a:pPr lvl="1"/>
            <a:r>
              <a:rPr lang="en-US" dirty="0" smtClean="0"/>
              <a:t>e.g. RSA </a:t>
            </a:r>
            <a:r>
              <a:rPr lang="en-US" dirty="0" err="1" smtClean="0"/>
              <a:t>SecurID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1928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iptables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Linux’s firewall system</a:t>
            </a:r>
          </a:p>
          <a:p>
            <a:pPr lvl="1"/>
            <a:r>
              <a:rPr lang="en-US" dirty="0" smtClean="0"/>
              <a:t>Also ip6tables for IPv6</a:t>
            </a:r>
          </a:p>
          <a:p>
            <a:r>
              <a:rPr lang="en-US" dirty="0" smtClean="0"/>
              <a:t>Many tools exist to help you generate </a:t>
            </a:r>
            <a:r>
              <a:rPr lang="en-US" dirty="0" err="1" smtClean="0"/>
              <a:t>rulesets</a:t>
            </a:r>
            <a:endParaRPr lang="en-US" dirty="0" smtClean="0"/>
          </a:p>
          <a:p>
            <a:pPr lvl="1"/>
            <a:r>
              <a:rPr lang="en-US" dirty="0" smtClean="0">
                <a:hlinkClick r:id="rId2"/>
              </a:rPr>
              <a:t>http://easyfwgen.morizot.net/gen/ 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9524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stateless firewall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Decisions made on a per-packet basis</a:t>
            </a:r>
          </a:p>
          <a:p>
            <a:r>
              <a:rPr lang="en-US" dirty="0" smtClean="0"/>
              <a:t>Every packet evaluated individually</a:t>
            </a:r>
          </a:p>
          <a:p>
            <a:r>
              <a:rPr lang="en-US" dirty="0" smtClean="0"/>
              <a:t>Easy to implement</a:t>
            </a:r>
          </a:p>
          <a:p>
            <a:r>
              <a:rPr lang="en-US" dirty="0" smtClean="0"/>
              <a:t>Fast and lightweight</a:t>
            </a:r>
          </a:p>
          <a:p>
            <a:r>
              <a:rPr lang="en-US" dirty="0" smtClean="0"/>
              <a:t>Possible to craft packets that bypass it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9921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stateful</a:t>
            </a:r>
            <a:r>
              <a:rPr lang="en-US" dirty="0" smtClean="0"/>
              <a:t> firewall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Decisions made on a per-connection basis</a:t>
            </a:r>
          </a:p>
          <a:p>
            <a:r>
              <a:rPr lang="en-US" dirty="0" smtClean="0"/>
              <a:t>A connection is a set of related packets</a:t>
            </a:r>
          </a:p>
          <a:p>
            <a:r>
              <a:rPr lang="en-US" dirty="0" smtClean="0"/>
              <a:t>Stores information about every connection</a:t>
            </a:r>
          </a:p>
          <a:p>
            <a:r>
              <a:rPr lang="en-US" dirty="0" smtClean="0"/>
              <a:t>Able to reassemble fragmented packets</a:t>
            </a:r>
          </a:p>
          <a:p>
            <a:r>
              <a:rPr lang="en-US" dirty="0" smtClean="0"/>
              <a:t>Can fake connections for stateless protocols</a:t>
            </a:r>
          </a:p>
          <a:p>
            <a:pPr lvl="1"/>
            <a:r>
              <a:rPr lang="en-US" dirty="0" smtClean="0"/>
              <a:t>e.g. UDP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9465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firewall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Decisions made on a per-application basis</a:t>
            </a:r>
          </a:p>
          <a:p>
            <a:r>
              <a:rPr lang="en-US" dirty="0" smtClean="0"/>
              <a:t>Can be generic or application-specific</a:t>
            </a:r>
          </a:p>
          <a:p>
            <a:pPr lvl="1"/>
            <a:r>
              <a:rPr lang="en-US" dirty="0" smtClean="0"/>
              <a:t>Generic often found on clients</a:t>
            </a:r>
          </a:p>
          <a:p>
            <a:pPr lvl="1"/>
            <a:r>
              <a:rPr lang="en-US" dirty="0" smtClean="0"/>
              <a:t>Application-specific on servers</a:t>
            </a:r>
          </a:p>
          <a:p>
            <a:r>
              <a:rPr lang="en-US" dirty="0" smtClean="0"/>
              <a:t>Generic: </a:t>
            </a:r>
          </a:p>
          <a:p>
            <a:pPr lvl="1"/>
            <a:r>
              <a:rPr lang="en-US" dirty="0" smtClean="0"/>
              <a:t>Win XP SP2+</a:t>
            </a:r>
          </a:p>
          <a:p>
            <a:pPr lvl="1"/>
            <a:r>
              <a:rPr lang="en-US" dirty="0" smtClean="0"/>
              <a:t>OS X 10.5+</a:t>
            </a:r>
          </a:p>
          <a:p>
            <a:r>
              <a:rPr lang="en-US" dirty="0" smtClean="0"/>
              <a:t>Application-specific: </a:t>
            </a:r>
          </a:p>
          <a:p>
            <a:pPr lvl="1"/>
            <a:r>
              <a:rPr lang="en-US" dirty="0" err="1" smtClean="0"/>
              <a:t>mod_security</a:t>
            </a:r>
            <a:endParaRPr lang="en-US" dirty="0" smtClean="0"/>
          </a:p>
          <a:p>
            <a:pPr lvl="2"/>
            <a:r>
              <a:rPr lang="en-US" dirty="0" smtClean="0"/>
              <a:t> (Apache)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8023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mod_security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Web Servers</a:t>
            </a:r>
          </a:p>
          <a:p>
            <a:pPr lvl="1"/>
            <a:r>
              <a:rPr lang="en-US" dirty="0" smtClean="0"/>
              <a:t>Security features for Apache, IIS, </a:t>
            </a:r>
            <a:r>
              <a:rPr lang="en-US" dirty="0" err="1" smtClean="0"/>
              <a:t>nginx</a:t>
            </a:r>
            <a:endParaRPr lang="en-US" dirty="0" smtClean="0"/>
          </a:p>
          <a:p>
            <a:pPr lvl="1"/>
            <a:r>
              <a:rPr lang="en-US" dirty="0" smtClean="0"/>
              <a:t>Embeddable web app firewall </a:t>
            </a:r>
          </a:p>
          <a:p>
            <a:r>
              <a:rPr lang="en-US" dirty="0" smtClean="0"/>
              <a:t>Decisions made on a per-HTTP request basis</a:t>
            </a:r>
          </a:p>
          <a:p>
            <a:r>
              <a:rPr lang="en-US" dirty="0" smtClean="0"/>
              <a:t>Very similar to an Intrusion Prevention System</a:t>
            </a:r>
          </a:p>
          <a:p>
            <a:pPr lvl="1"/>
            <a:r>
              <a:rPr lang="en-US" dirty="0" smtClean="0"/>
              <a:t>(</a:t>
            </a:r>
            <a:r>
              <a:rPr lang="en-US" dirty="0" err="1" smtClean="0"/>
              <a:t>IPSes</a:t>
            </a:r>
            <a:r>
              <a:rPr lang="en-US" dirty="0" smtClean="0"/>
              <a:t> are discussed later)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8001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firewall 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Allow</a:t>
            </a:r>
          </a:p>
          <a:p>
            <a:pPr lvl="1"/>
            <a:r>
              <a:rPr lang="en-US" dirty="0" smtClean="0"/>
              <a:t>Traffic is permitted</a:t>
            </a:r>
          </a:p>
          <a:p>
            <a:r>
              <a:rPr lang="en-US" dirty="0" smtClean="0"/>
              <a:t>Deny</a:t>
            </a:r>
          </a:p>
          <a:p>
            <a:pPr lvl="1"/>
            <a:r>
              <a:rPr lang="en-US" dirty="0" smtClean="0"/>
              <a:t>Traffic is prevented from reaching destination</a:t>
            </a:r>
          </a:p>
          <a:p>
            <a:pPr lvl="1"/>
            <a:r>
              <a:rPr lang="en-US" dirty="0" smtClean="0"/>
              <a:t>Sender is notified of failure</a:t>
            </a:r>
          </a:p>
          <a:p>
            <a:r>
              <a:rPr lang="en-US" dirty="0" smtClean="0"/>
              <a:t>Drop</a:t>
            </a:r>
          </a:p>
          <a:p>
            <a:pPr lvl="1"/>
            <a:r>
              <a:rPr lang="en-US" dirty="0" smtClean="0"/>
              <a:t>Traffic is prevented from reaching destination</a:t>
            </a:r>
          </a:p>
          <a:p>
            <a:pPr lvl="1"/>
            <a:r>
              <a:rPr lang="en-US" dirty="0" smtClean="0"/>
              <a:t>Silently dropped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613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ASPOLLED" val="E418D77302C64C2385AE763D2DA18A84"/>
  <p:tag name="TPVERSION" val="6"/>
  <p:tag name="TPFULLVERSION" val="7.5.3.1"/>
  <p:tag name="PPTVERSION" val="16"/>
  <p:tag name="TPOS" val="2"/>
  <p:tag name="TPLASTSAVEVERSION" val="6.2 PC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67A7C34D29CA41F5AB367A980ED745D8&lt;/guid&gt;&#10;        &lt;description /&gt;&#10;        &lt;date&gt;9/30/2014 10:05:34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51EFD90BF261401BA05D5C9B59370525&lt;/guid&gt;&#10;            &lt;repollguid&gt;FC362F1904EF46508F8437F4B45883AA&lt;/repollguid&gt;&#10;            &lt;sourceid&gt;C67891D5C7F6475EAF323119BBA1A59F&lt;/sourceid&gt;&#10;            &lt;questiontext&gt;Best location for a firewall: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answers&gt;&#10;                &lt;answer&gt;&#10;                    &lt;guid&gt;24AF4FECF8FA41FCA73E6BB0DD7596C2&lt;/guid&gt;&#10;                    &lt;answertext&gt;Directly on the host (all client computers)&lt;/answertext&gt;&#10;                    &lt;valuetype&gt;-1&lt;/valuetype&gt;&#10;                &lt;/answer&gt;&#10;                &lt;answer&gt;&#10;                    &lt;guid&gt;A4CEC42485C94B12ABB37898C596BF95&lt;/guid&gt;&#10;                    &lt;answertext&gt;On critical servers&lt;/answertext&gt;&#10;                    &lt;valuetype&gt;-1&lt;/valuetype&gt;&#10;                &lt;/answer&gt;&#10;                &lt;answer&gt;&#10;                    &lt;guid&gt;32B8CD7394344BA9A317BEA474252984&lt;/guid&gt;&#10;                    &lt;answertext&gt;Close as possible to potential sources of infection&lt;/answertext&gt;&#10;                    &lt;valuetype&gt;1&lt;/valuetype&gt;&#10;                &lt;/answer&gt;&#10;                &lt;answer&gt;&#10;                    &lt;guid&gt;FC33D3ED90EF4A378AAB90F924E2B262&lt;/guid&gt;&#10;                    &lt;answertext&gt;On all subzones&lt;/answertext&gt;&#10;                    &lt;valuetype&gt;-1&lt;/valuetype&gt;&#10;                &lt;/answer&gt;&#10;                &lt;answer&gt;&#10;                    &lt;guid&gt;A01610A07D6D449EA9C478E64AF352AC&lt;/guid&gt;&#10;                    &lt;answertext&gt;At all boundaries&lt;/answertext&gt;&#10;                    &lt;valuetype&gt;-1&lt;/valuetype&gt;&#10;                &lt;/answer&gt;&#10;            &lt;/answers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False&lt;/value&gt;&#10;                &lt;/entry&gt;&#10;            &lt;/metadata&gt;&#10;        &lt;/multichoice&gt;&#10;    &lt;/questions&gt;&#10;&lt;/questionlist&gt;"/>
  <p:tag name="LIVECHARTING" val="False"/>
  <p:tag name="AUTOOPENPOLL" val="True"/>
  <p:tag name="AUTOFORMATCHART" val="True"/>
  <p:tag name="RESULTS" val="Best location for a firewall:[;crlf;]29[;]32[;]29[;]False[;]23[;][;crlf;]3.41379310344828[;]3[;]0.810161387894533[;]0.656361474435196[;crlf;]0[;]-1[;]Directly on the host (all client computers)1[;]Directly on the host (all client computers)[;][;crlf;]0[;]-1[;]On critical servers2[;]On critical servers[;][;crlf;]23[;]1[;]Close as possible to potential sources of infection3[;]Close as possible to potential sources of infection[;][;crlf;]0[;]-1[;]On all subzones4[;]On all subzones[;][;crlf;]6[;]-1[;]At all boundaries5[;]At all boundaries[;]"/>
  <p:tag name="HASRESULTS" val="Tru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LABELFORMAT" val="0"/>
  <p:tag name="NUMBERFORMAT" val="0"/>
  <p:tag name="COLORTYPE" val="SCHEM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TPCOUNTDOWNSECONDS" val="3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331</TotalTime>
  <Words>1177</Words>
  <Application>Microsoft Office PowerPoint</Application>
  <PresentationFormat>On-screen Show (4:3)</PresentationFormat>
  <Paragraphs>237</Paragraphs>
  <Slides>43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9" baseType="lpstr">
      <vt:lpstr>Arial</vt:lpstr>
      <vt:lpstr>Calibri</vt:lpstr>
      <vt:lpstr>Constantia</vt:lpstr>
      <vt:lpstr>Tahoma</vt:lpstr>
      <vt:lpstr>Wingdings 2</vt:lpstr>
      <vt:lpstr>Flow</vt:lpstr>
      <vt:lpstr>ITIS 3110 Network Hardening</vt:lpstr>
      <vt:lpstr>Firewalls</vt:lpstr>
      <vt:lpstr>firewalls</vt:lpstr>
      <vt:lpstr>firewall types</vt:lpstr>
      <vt:lpstr>stateless firewall</vt:lpstr>
      <vt:lpstr>stateful firewall</vt:lpstr>
      <vt:lpstr>application firewall</vt:lpstr>
      <vt:lpstr>mod_security</vt:lpstr>
      <vt:lpstr>firewall actions</vt:lpstr>
      <vt:lpstr>firewall placement</vt:lpstr>
      <vt:lpstr>border firewall</vt:lpstr>
      <vt:lpstr>subnet firewall</vt:lpstr>
      <vt:lpstr>host firewall</vt:lpstr>
      <vt:lpstr>demilitarized zone</vt:lpstr>
      <vt:lpstr>Best location for a firewall:</vt:lpstr>
      <vt:lpstr>Other</vt:lpstr>
      <vt:lpstr>network address translation</vt:lpstr>
      <vt:lpstr>port forwarding</vt:lpstr>
      <vt:lpstr>deep packet inspection</vt:lpstr>
      <vt:lpstr>Intrusion Detection and Prevention</vt:lpstr>
      <vt:lpstr>IDS</vt:lpstr>
      <vt:lpstr>IDS - intrusion detection systems</vt:lpstr>
      <vt:lpstr>IDS NIDS</vt:lpstr>
      <vt:lpstr>IDS NIDS</vt:lpstr>
      <vt:lpstr>IDS - HIDS</vt:lpstr>
      <vt:lpstr>IPS</vt:lpstr>
      <vt:lpstr>IPS - intrusion prevention systems</vt:lpstr>
      <vt:lpstr>IPS - intrusion prevention systems</vt:lpstr>
      <vt:lpstr>IDS/IPS</vt:lpstr>
      <vt:lpstr>ids/ips examples</vt:lpstr>
      <vt:lpstr>Hardening</vt:lpstr>
      <vt:lpstr>network devices</vt:lpstr>
      <vt:lpstr>networked attached devices</vt:lpstr>
      <vt:lpstr>rogue equipment</vt:lpstr>
      <vt:lpstr>network loop</vt:lpstr>
      <vt:lpstr>rogue dhcp</vt:lpstr>
      <vt:lpstr>rogue switch</vt:lpstr>
      <vt:lpstr>rogue router</vt:lpstr>
      <vt:lpstr>rogue wireless access points</vt:lpstr>
      <vt:lpstr>Side note: TJ Maxx</vt:lpstr>
      <vt:lpstr>virtual private networks</vt:lpstr>
      <vt:lpstr>two-factor authentication</vt:lpstr>
      <vt:lpstr>iptables</vt:lpstr>
    </vt:vector>
  </TitlesOfParts>
  <Company>UNC Charlotte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test</dc:creator>
  <cp:lastModifiedBy>Kombol, Tony</cp:lastModifiedBy>
  <cp:revision>28</cp:revision>
  <dcterms:created xsi:type="dcterms:W3CDTF">2015-02-11T17:04:34Z</dcterms:created>
  <dcterms:modified xsi:type="dcterms:W3CDTF">2017-02-27T22:47:09Z</dcterms:modified>
</cp:coreProperties>
</file>