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1" r:id="rId1"/>
  </p:sldMasterIdLst>
  <p:sldIdLst>
    <p:sldId id="257" r:id="rId2"/>
    <p:sldId id="258" r:id="rId3"/>
    <p:sldId id="259" r:id="rId4"/>
    <p:sldId id="260" r:id="rId5"/>
    <p:sldId id="261" r:id="rId6"/>
    <p:sldId id="288" r:id="rId7"/>
    <p:sldId id="262" r:id="rId8"/>
    <p:sldId id="263" r:id="rId9"/>
    <p:sldId id="264" r:id="rId10"/>
    <p:sldId id="265" r:id="rId11"/>
    <p:sldId id="266" r:id="rId12"/>
    <p:sldId id="289" r:id="rId13"/>
    <p:sldId id="267" r:id="rId14"/>
    <p:sldId id="268" r:id="rId15"/>
    <p:sldId id="269" r:id="rId16"/>
    <p:sldId id="270" r:id="rId17"/>
    <p:sldId id="271" r:id="rId18"/>
    <p:sldId id="290" r:id="rId19"/>
    <p:sldId id="272" r:id="rId20"/>
    <p:sldId id="291" r:id="rId21"/>
    <p:sldId id="273" r:id="rId22"/>
    <p:sldId id="292" r:id="rId23"/>
    <p:sldId id="293" r:id="rId24"/>
    <p:sldId id="274" r:id="rId25"/>
    <p:sldId id="275" r:id="rId26"/>
    <p:sldId id="276" r:id="rId27"/>
    <p:sldId id="287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</p:sldIdLst>
  <p:sldSz cx="12192000" cy="6858000"/>
  <p:notesSz cx="6858000" cy="9144000"/>
  <p:custDataLst>
    <p:tags r:id="rId3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5687DA8-3B5F-454A-9964-F1617382CA0F}">
          <p14:sldIdLst>
            <p14:sldId id="257"/>
            <p14:sldId id="258"/>
            <p14:sldId id="259"/>
            <p14:sldId id="260"/>
            <p14:sldId id="261"/>
            <p14:sldId id="288"/>
            <p14:sldId id="262"/>
            <p14:sldId id="263"/>
            <p14:sldId id="264"/>
            <p14:sldId id="265"/>
            <p14:sldId id="266"/>
            <p14:sldId id="289"/>
            <p14:sldId id="267"/>
            <p14:sldId id="268"/>
            <p14:sldId id="269"/>
            <p14:sldId id="270"/>
            <p14:sldId id="271"/>
            <p14:sldId id="290"/>
            <p14:sldId id="272"/>
            <p14:sldId id="291"/>
            <p14:sldId id="273"/>
            <p14:sldId id="292"/>
            <p14:sldId id="293"/>
            <p14:sldId id="274"/>
            <p14:sldId id="275"/>
            <p14:sldId id="276"/>
            <p14:sldId id="287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</p14:sldIdLst>
        </p14:section>
        <p14:section name="Untitled Section" id="{74411229-5F5C-43D2-8966-D87E03F7C772}">
          <p14:sldIdLst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1"/>
            <a:ext cx="103632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4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1BEF0D-F0BB-DE4B-95CE-6DB70DBA9567}" type="datetimeFigureOut">
              <a:rPr lang="en-US" smtClean="0"/>
              <a:pPr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Round-robin_(document)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REPLICATION &amp; LOAD BALANCING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ITIS 3110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166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184157"/>
            <a:ext cx="10018713" cy="1151158"/>
          </a:xfrm>
        </p:spPr>
        <p:txBody>
          <a:bodyPr/>
          <a:lstStyle/>
          <a:p>
            <a:r>
              <a:rPr lang="en-US" dirty="0"/>
              <a:t>Primary/Backup: Diagram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265554" y="1335315"/>
            <a:ext cx="6456224" cy="5389331"/>
            <a:chOff x="3265554" y="1335315"/>
            <a:chExt cx="6456224" cy="538933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65554" y="1335315"/>
              <a:ext cx="6456224" cy="5389331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69653" y="1764306"/>
              <a:ext cx="2371550" cy="1152244"/>
            </a:xfrm>
            <a:prstGeom prst="rect">
              <a:avLst/>
            </a:prstGeom>
          </p:spPr>
        </p:pic>
      </p:grpSp>
      <p:cxnSp>
        <p:nvCxnSpPr>
          <p:cNvPr id="7" name="Straight Arrow Connector 6"/>
          <p:cNvCxnSpPr/>
          <p:nvPr/>
        </p:nvCxnSpPr>
        <p:spPr>
          <a:xfrm>
            <a:off x="4379495" y="3344779"/>
            <a:ext cx="4199021" cy="0"/>
          </a:xfrm>
          <a:prstGeom prst="straightConnector1">
            <a:avLst/>
          </a:prstGeom>
          <a:ln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908175" y="2975447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eartbeat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832017" y="4608094"/>
            <a:ext cx="10294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Standby</a:t>
            </a:r>
          </a:p>
          <a:p>
            <a:pPr algn="ctr"/>
            <a:r>
              <a:rPr lang="en-US" dirty="0" err="1" smtClean="0"/>
              <a:t>Comm</a:t>
            </a:r>
            <a:endParaRPr lang="en-US" dirty="0" smtClean="0"/>
          </a:p>
          <a:p>
            <a:pPr algn="ctr"/>
            <a:r>
              <a:rPr lang="en-US" dirty="0"/>
              <a:t> </a:t>
            </a:r>
            <a:r>
              <a:rPr lang="en-US" dirty="0" smtClean="0"/>
              <a:t>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224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Primary/Backup: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File Servers</a:t>
            </a:r>
          </a:p>
          <a:p>
            <a:pPr lvl="1"/>
            <a:r>
              <a:rPr lang="en-US" sz="2000" dirty="0"/>
              <a:t>Disk array is the resource</a:t>
            </a:r>
          </a:p>
          <a:p>
            <a:r>
              <a:rPr lang="en-US" sz="3200" dirty="0"/>
              <a:t>Virtual Machine Servers</a:t>
            </a:r>
          </a:p>
          <a:p>
            <a:pPr lvl="1"/>
            <a:r>
              <a:rPr lang="en-US" sz="2000" dirty="0"/>
              <a:t>Virtual Machine is the resource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55529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Master/Slave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83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Replication: Master/Slave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All servers can be read</a:t>
            </a:r>
          </a:p>
          <a:p>
            <a:r>
              <a:rPr lang="en-US" sz="3200" dirty="0"/>
              <a:t>Only master server accepts writes</a:t>
            </a:r>
          </a:p>
          <a:p>
            <a:r>
              <a:rPr lang="en-US" sz="3200" dirty="0"/>
              <a:t>Can provide rudimentary load balancing</a:t>
            </a:r>
          </a:p>
          <a:p>
            <a:r>
              <a:rPr lang="en-US" sz="3200" dirty="0"/>
              <a:t>Must be implemented in a protocol</a:t>
            </a:r>
          </a:p>
          <a:p>
            <a:r>
              <a:rPr lang="en-US" sz="3200" dirty="0"/>
              <a:t>Uses</a:t>
            </a:r>
          </a:p>
          <a:p>
            <a:pPr lvl="1"/>
            <a:r>
              <a:rPr lang="en-US" sz="2000" dirty="0"/>
              <a:t>Stateless, Read-Heavy protocols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1737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Master/Slave: Updating Slaves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Can be push or pull</a:t>
            </a:r>
          </a:p>
          <a:p>
            <a:pPr lvl="1"/>
            <a:r>
              <a:rPr lang="en-US" sz="2000" dirty="0"/>
              <a:t>Master pushes changes to slaves</a:t>
            </a:r>
          </a:p>
          <a:p>
            <a:pPr lvl="1"/>
            <a:r>
              <a:rPr lang="en-US" sz="2000" dirty="0"/>
              <a:t>Slaves pull changes from master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8513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Master/Slave: Updating Slaves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Most protocols support incremental updates</a:t>
            </a:r>
          </a:p>
          <a:p>
            <a:pPr lvl="1"/>
            <a:r>
              <a:rPr lang="en-US" sz="2000" dirty="0"/>
              <a:t>Every change is versioned</a:t>
            </a:r>
          </a:p>
          <a:p>
            <a:pPr lvl="1"/>
            <a:r>
              <a:rPr lang="en-US" sz="2000" dirty="0"/>
              <a:t>Master keeps a journal of changes</a:t>
            </a:r>
          </a:p>
          <a:p>
            <a:pPr lvl="1"/>
            <a:r>
              <a:rPr lang="en-US" sz="2000" dirty="0"/>
              <a:t>Slave asks for updates since a particular version</a:t>
            </a:r>
          </a:p>
          <a:p>
            <a:pPr lvl="1"/>
            <a:r>
              <a:rPr lang="en-US" sz="2000" dirty="0"/>
              <a:t>Master replays journal from version requested</a:t>
            </a:r>
          </a:p>
          <a:p>
            <a:r>
              <a:rPr lang="en-US" sz="3200" dirty="0"/>
              <a:t>All protocols support full updates</a:t>
            </a:r>
          </a:p>
          <a:p>
            <a:pPr lvl="1"/>
            <a:r>
              <a:rPr lang="en-US" sz="2000" dirty="0"/>
              <a:t>Master sends complete data set to slave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75641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084943"/>
          </a:xfrm>
        </p:spPr>
        <p:txBody>
          <a:bodyPr/>
          <a:lstStyle/>
          <a:p>
            <a:r>
              <a:rPr lang="en-US" dirty="0"/>
              <a:t>Master/Slave: Diagram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1076" y="2002053"/>
            <a:ext cx="8285182" cy="445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971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Master/Slave: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DNS</a:t>
            </a:r>
          </a:p>
          <a:p>
            <a:r>
              <a:rPr lang="en-US" sz="3200" dirty="0"/>
              <a:t>Kerberos</a:t>
            </a:r>
          </a:p>
          <a:p>
            <a:r>
              <a:rPr lang="en-US" sz="3200" dirty="0"/>
              <a:t>LDAP</a:t>
            </a:r>
          </a:p>
          <a:p>
            <a:r>
              <a:rPr lang="en-US" sz="3200" dirty="0"/>
              <a:t>Databases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867036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Multi-Master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3564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Replication: Multi-Master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Any node can accept read or writes</a:t>
            </a:r>
          </a:p>
          <a:p>
            <a:r>
              <a:rPr lang="en-US" sz="3200" dirty="0"/>
              <a:t>Will distribute writes to all other nodes</a:t>
            </a:r>
          </a:p>
          <a:p>
            <a:r>
              <a:rPr lang="en-US" sz="3200" dirty="0"/>
              <a:t>Very complicated to implement</a:t>
            </a:r>
          </a:p>
          <a:p>
            <a:r>
              <a:rPr lang="en-US" sz="3200" dirty="0"/>
              <a:t>Cluster file systems use this method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35115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Replication methods</a:t>
            </a:r>
          </a:p>
          <a:p>
            <a:pPr lvl="1"/>
            <a:r>
              <a:rPr lang="en-US" sz="2000" dirty="0" smtClean="0"/>
              <a:t>Primary/Backup</a:t>
            </a:r>
          </a:p>
          <a:p>
            <a:pPr lvl="1"/>
            <a:r>
              <a:rPr lang="en-US" sz="2000" dirty="0" smtClean="0"/>
              <a:t>Master/Slave</a:t>
            </a:r>
          </a:p>
          <a:p>
            <a:pPr lvl="1"/>
            <a:r>
              <a:rPr lang="en-US" sz="2000" dirty="0" smtClean="0"/>
              <a:t>Multi-master</a:t>
            </a:r>
          </a:p>
          <a:p>
            <a:r>
              <a:rPr lang="en-US" sz="3200" dirty="0" smtClean="0"/>
              <a:t>Load-balancing methods</a:t>
            </a:r>
          </a:p>
          <a:p>
            <a:pPr lvl="1"/>
            <a:r>
              <a:rPr lang="en-US" sz="2000" dirty="0" smtClean="0"/>
              <a:t>DNS Round-Robin</a:t>
            </a:r>
          </a:p>
          <a:p>
            <a:pPr lvl="1"/>
            <a:r>
              <a:rPr lang="en-US" sz="2000" dirty="0" smtClean="0"/>
              <a:t>Reverse Proxy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678887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Multi-Master</a:t>
            </a:r>
            <a:endParaRPr lang="en-US" dirty="0"/>
          </a:p>
        </p:txBody>
      </p:sp>
      <p:sp>
        <p:nvSpPr>
          <p:cNvPr id="4" name="Can 3"/>
          <p:cNvSpPr/>
          <p:nvPr/>
        </p:nvSpPr>
        <p:spPr>
          <a:xfrm>
            <a:off x="3574181" y="4118007"/>
            <a:ext cx="1232033" cy="162041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9062"/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7069756" y="4118007"/>
            <a:ext cx="1232033" cy="162041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9062"/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3574182" y="1836739"/>
            <a:ext cx="1232033" cy="162041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9062"/>
            <a:r>
              <a:rPr lang="en-US" dirty="0" smtClean="0"/>
              <a:t>Master A</a:t>
            </a:r>
            <a:endParaRPr lang="en-US" dirty="0"/>
          </a:p>
        </p:txBody>
      </p:sp>
      <p:sp>
        <p:nvSpPr>
          <p:cNvPr id="7" name="Can 6"/>
          <p:cNvSpPr/>
          <p:nvPr/>
        </p:nvSpPr>
        <p:spPr>
          <a:xfrm>
            <a:off x="7069756" y="1836740"/>
            <a:ext cx="1232033" cy="162041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9062"/>
            <a:endParaRPr lang="en-US" dirty="0"/>
          </a:p>
        </p:txBody>
      </p:sp>
      <p:cxnSp>
        <p:nvCxnSpPr>
          <p:cNvPr id="9" name="Straight Arrow Connector 8"/>
          <p:cNvCxnSpPr>
            <a:stCxn id="6" idx="4"/>
            <a:endCxn id="7" idx="2"/>
          </p:cNvCxnSpPr>
          <p:nvPr/>
        </p:nvCxnSpPr>
        <p:spPr>
          <a:xfrm>
            <a:off x="4806215" y="2646946"/>
            <a:ext cx="2263541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705952" y="4928291"/>
            <a:ext cx="2263541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4"/>
            <a:endCxn id="7" idx="2"/>
          </p:cNvCxnSpPr>
          <p:nvPr/>
        </p:nvCxnSpPr>
        <p:spPr>
          <a:xfrm flipV="1">
            <a:off x="4806214" y="2646947"/>
            <a:ext cx="2263542" cy="228126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4"/>
            <a:endCxn id="5" idx="2"/>
          </p:cNvCxnSpPr>
          <p:nvPr/>
        </p:nvCxnSpPr>
        <p:spPr>
          <a:xfrm>
            <a:off x="4806215" y="2646946"/>
            <a:ext cx="2263541" cy="228126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3"/>
            <a:endCxn id="4" idx="1"/>
          </p:cNvCxnSpPr>
          <p:nvPr/>
        </p:nvCxnSpPr>
        <p:spPr>
          <a:xfrm flipH="1">
            <a:off x="4190198" y="3457152"/>
            <a:ext cx="1" cy="66085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7625615" y="3457152"/>
            <a:ext cx="1" cy="66085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654089" y="4778862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Master C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209823" y="2538363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Master B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170019" y="4778862"/>
            <a:ext cx="1128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Master 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3214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Shared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Multi-master replication technique</a:t>
            </a:r>
          </a:p>
          <a:p>
            <a:r>
              <a:rPr lang="en-US" sz="3200" dirty="0"/>
              <a:t>Shares memory space between multiple </a:t>
            </a:r>
            <a:r>
              <a:rPr lang="en-US" sz="3200" dirty="0" smtClean="0"/>
              <a:t>machines</a:t>
            </a:r>
          </a:p>
          <a:p>
            <a:pPr lvl="1"/>
            <a:r>
              <a:rPr lang="en-US" dirty="0" smtClean="0"/>
              <a:t>Not all the memory needs to be in the same location</a:t>
            </a:r>
          </a:p>
          <a:p>
            <a:pPr lvl="1"/>
            <a:r>
              <a:rPr lang="en-US" dirty="0" smtClean="0"/>
              <a:t>However, accessing an address gets the same “entity”, regardless of physical location</a:t>
            </a:r>
            <a:endParaRPr lang="en-US" dirty="0"/>
          </a:p>
          <a:p>
            <a:r>
              <a:rPr lang="en-US" sz="3200" dirty="0"/>
              <a:t>Common usage is to distribute HTTP session state between web servers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81022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Shared Memory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95074" y="3801979"/>
            <a:ext cx="50051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326331" y="3801979"/>
            <a:ext cx="50051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12130" y="3801979"/>
            <a:ext cx="50051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81085" y="3801979"/>
            <a:ext cx="50051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50040" y="3813209"/>
            <a:ext cx="50051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053485" y="3813209"/>
            <a:ext cx="50051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784202" y="3813209"/>
            <a:ext cx="50051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04493" y="3801979"/>
            <a:ext cx="50051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219971" y="3801979"/>
            <a:ext cx="50051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695074" y="2608446"/>
            <a:ext cx="6025409" cy="9144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Shared Memory Model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86028" y="5017972"/>
            <a:ext cx="3398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Physically Distributed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75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628" y="0"/>
            <a:ext cx="9158279" cy="6868710"/>
          </a:xfrm>
        </p:spPr>
      </p:pic>
    </p:spTree>
    <p:extLst>
      <p:ext uri="{BB962C8B-B14F-4D97-AF65-F5344CB8AC3E}">
        <p14:creationId xmlns:p14="http://schemas.microsoft.com/office/powerpoint/2010/main" val="154838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Balancing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98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Balancing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Load balancing distributes load across multiple servers</a:t>
            </a:r>
          </a:p>
          <a:p>
            <a:r>
              <a:rPr lang="en-US" sz="3200" dirty="0"/>
              <a:t>Often relies on replication to distribute data to the multiple servers</a:t>
            </a:r>
          </a:p>
        </p:txBody>
      </p:sp>
    </p:spTree>
    <p:extLst>
      <p:ext uri="{BB962C8B-B14F-4D97-AF65-F5344CB8AC3E}">
        <p14:creationId xmlns:p14="http://schemas.microsoft.com/office/powerpoint/2010/main" val="971152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Balancing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DNS Round-Robin</a:t>
            </a:r>
          </a:p>
          <a:p>
            <a:r>
              <a:rPr lang="en-US" sz="3200" dirty="0"/>
              <a:t>Reverse Proxy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658755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Round-robin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Computer operations:</a:t>
            </a:r>
          </a:p>
          <a:p>
            <a:pPr lvl="1"/>
            <a:r>
              <a:rPr lang="en-US" sz="2000" dirty="0" smtClean="0"/>
              <a:t>One </a:t>
            </a:r>
            <a:r>
              <a:rPr lang="en-US" sz="2000" dirty="0"/>
              <a:t>method of having different program process take turns using the resources of the </a:t>
            </a:r>
            <a:r>
              <a:rPr lang="en-US" sz="2000" dirty="0" smtClean="0"/>
              <a:t>computer</a:t>
            </a:r>
          </a:p>
          <a:p>
            <a:pPr lvl="2"/>
            <a:r>
              <a:rPr lang="en-US" sz="2000" dirty="0" smtClean="0"/>
              <a:t>Limit </a:t>
            </a:r>
            <a:r>
              <a:rPr lang="en-US" sz="2000" dirty="0"/>
              <a:t>each process to a certain short time </a:t>
            </a:r>
            <a:r>
              <a:rPr lang="en-US" sz="2000" dirty="0" smtClean="0"/>
              <a:t>period</a:t>
            </a:r>
          </a:p>
          <a:p>
            <a:pPr lvl="2"/>
            <a:r>
              <a:rPr lang="en-US" sz="2000" dirty="0" smtClean="0"/>
              <a:t>Then </a:t>
            </a:r>
            <a:r>
              <a:rPr lang="en-US" sz="2000" dirty="0"/>
              <a:t>suspending that process to give another process a turn (or "time-slice"). </a:t>
            </a:r>
            <a:endParaRPr lang="en-US" sz="2000" dirty="0" smtClean="0"/>
          </a:p>
          <a:p>
            <a:pPr lvl="1"/>
            <a:r>
              <a:rPr lang="en-US" sz="2000" dirty="0" smtClean="0"/>
              <a:t>This </a:t>
            </a:r>
            <a:r>
              <a:rPr lang="en-US" sz="2000" dirty="0"/>
              <a:t>is often described as round-robin process </a:t>
            </a:r>
            <a:r>
              <a:rPr lang="en-US" sz="2000" dirty="0" smtClean="0"/>
              <a:t>scheduling</a:t>
            </a:r>
            <a:endParaRPr lang="en-US" sz="2000" dirty="0"/>
          </a:p>
          <a:p>
            <a:r>
              <a:rPr lang="en-US" sz="3200" dirty="0" smtClean="0"/>
              <a:t>Origination: </a:t>
            </a:r>
            <a:endParaRPr lang="en-US" sz="3200" dirty="0" smtClean="0">
              <a:hlinkClick r:id="rId2"/>
            </a:endParaRPr>
          </a:p>
          <a:p>
            <a:pPr lvl="1"/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://en.wikipedia.org/wiki/Round-robin_%</a:t>
            </a:r>
            <a:r>
              <a:rPr lang="en-US" sz="2000" dirty="0" smtClean="0">
                <a:hlinkClick r:id="rId2"/>
              </a:rPr>
              <a:t>28document%29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550995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</a:t>
            </a:r>
            <a:r>
              <a:rPr lang="en-US" dirty="0"/>
              <a:t>Round-Robin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Simplest Method</a:t>
            </a:r>
          </a:p>
          <a:p>
            <a:r>
              <a:rPr lang="en-US" sz="3200" dirty="0"/>
              <a:t>Multiple DNS records for a single address</a:t>
            </a:r>
          </a:p>
          <a:p>
            <a:r>
              <a:rPr lang="en-US" sz="3200" dirty="0"/>
              <a:t>DNS server will return addresses in different order every time it is </a:t>
            </a:r>
            <a:r>
              <a:rPr lang="en-US" sz="3200" dirty="0" smtClean="0"/>
              <a:t>requested</a:t>
            </a:r>
          </a:p>
          <a:p>
            <a:pPr lvl="1"/>
            <a:r>
              <a:rPr lang="en-US" sz="2000" dirty="0" smtClean="0"/>
              <a:t>Typically permuted</a:t>
            </a:r>
            <a:endParaRPr lang="en-US" sz="2000" dirty="0"/>
          </a:p>
          <a:p>
            <a:r>
              <a:rPr lang="en-US" sz="3200" dirty="0"/>
              <a:t>Does not assign work based on load</a:t>
            </a:r>
          </a:p>
          <a:p>
            <a:r>
              <a:rPr lang="en-US" sz="3200" dirty="0"/>
              <a:t>Can not detect failed servers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031935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Round-Robin: google.com</a:t>
            </a:r>
          </a:p>
        </p:txBody>
      </p:sp>
      <p:sp>
        <p:nvSpPr>
          <p:cNvPr id="6" name="Shape 231"/>
          <p:cNvSpPr txBox="1">
            <a:spLocks/>
          </p:cNvSpPr>
          <p:nvPr/>
        </p:nvSpPr>
        <p:spPr>
          <a:xfrm>
            <a:off x="949569" y="2438399"/>
            <a:ext cx="10328937" cy="251453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spAutoFit/>
          </a:bodyPr>
          <a:lstStyle>
            <a:lvl1pPr marL="742950" marR="0" indent="-187325" algn="l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8000"/>
              <a:buFont typeface="Arial"/>
              <a:buChar char="•"/>
              <a:defRPr kumimoji="0" sz="2600" b="0" i="0" u="none" strike="noStrike" kern="1200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90873" indent="-253997" algn="l" rtl="0" eaLnBrk="1" latinLnBrk="0" hangingPunct="1">
              <a:spcBef>
                <a:spcPts val="360"/>
              </a:spcBef>
              <a:buClr>
                <a:schemeClr val="accent1"/>
              </a:buClr>
              <a:buFont typeface="Verdana"/>
              <a:buChar char="◦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5030" indent="-253997" algn="l" rtl="0" eaLnBrk="1" latinLnBrk="0" hangingPunct="1">
              <a:spcBef>
                <a:spcPts val="389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9987" indent="-253997" algn="l" rtl="0" eaLnBrk="1" latinLnBrk="0" hangingPunct="1">
              <a:spcBef>
                <a:spcPts val="389"/>
              </a:spcBef>
              <a:buClr>
                <a:schemeClr val="accent2"/>
              </a:buClr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85" indent="-253997" algn="l" rtl="0" eaLnBrk="1" latinLnBrk="0" hangingPunct="1">
              <a:spcBef>
                <a:spcPts val="389"/>
              </a:spcBef>
              <a:buClr>
                <a:schemeClr val="accent2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77982" indent="-253997" algn="l" rtl="0" eaLnBrk="1" latinLnBrk="0" hangingPunct="1">
              <a:spcBef>
                <a:spcPts val="389"/>
              </a:spcBef>
              <a:buClr>
                <a:schemeClr val="accent3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31980" indent="-253997" algn="l" rtl="0" eaLnBrk="1" latinLnBrk="0" hangingPunct="1">
              <a:spcBef>
                <a:spcPts val="389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5977" indent="-253997" algn="l" rtl="0" eaLnBrk="1" latinLnBrk="0" hangingPunct="1">
              <a:spcBef>
                <a:spcPts val="389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39975" indent="-253997" algn="l" rtl="0" eaLnBrk="1" latinLnBrk="0" hangingPunct="1">
              <a:spcBef>
                <a:spcPts val="389"/>
              </a:spcBef>
              <a:buClr>
                <a:schemeClr val="accent3"/>
              </a:buClr>
              <a:buFont typeface="Wingdings 2"/>
              <a:buChar char="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courier new"/>
                <a:cs typeface="courier new"/>
                <a:sym typeface="courier new"/>
              </a:rPr>
              <a:t>www.google.com.	604213	IN	CNAME	www.l.google.com.</a:t>
            </a: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courier new"/>
                <a:cs typeface="courier new"/>
                <a:sym typeface="courier new"/>
              </a:rPr>
              <a:t>www.l.google.com.	52	IN	A	74.125.67.106</a:t>
            </a: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courier new"/>
                <a:cs typeface="courier new"/>
                <a:sym typeface="courier new"/>
              </a:rPr>
              <a:t>www.l.google.com.	52	IN	A	74.125.67.103</a:t>
            </a: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courier new"/>
                <a:cs typeface="courier new"/>
                <a:sym typeface="courier new"/>
              </a:rPr>
              <a:t>www.l.google.com.	52	IN	A	74.125.67.104</a:t>
            </a: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courier new"/>
                <a:cs typeface="courier new"/>
                <a:sym typeface="courier new"/>
              </a:rPr>
              <a:t>www.l.google.com.	52	IN	A	74.125.67.99</a:t>
            </a: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courier new"/>
                <a:cs typeface="courier new"/>
                <a:sym typeface="courier new"/>
              </a:rPr>
              <a:t>www.l.google.com.	52	IN	A	74.125.67.147</a:t>
            </a: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courier new"/>
                <a:cs typeface="courier new"/>
                <a:sym typeface="courier new"/>
              </a:rPr>
              <a:t>www.l.google.com.	52	IN	A	74.125.67.105</a:t>
            </a:r>
          </a:p>
          <a:p>
            <a:pPr marL="742950" marR="0" lvl="0" indent="-187325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8000"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1938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Replication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9568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Round-Robin: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DNS</a:t>
            </a:r>
          </a:p>
          <a:p>
            <a:r>
              <a:rPr lang="en-US" sz="3200" dirty="0"/>
              <a:t>Kerberos</a:t>
            </a:r>
          </a:p>
          <a:p>
            <a:r>
              <a:rPr lang="en-US" sz="3200" dirty="0"/>
              <a:t>LDAP</a:t>
            </a:r>
          </a:p>
          <a:p>
            <a:r>
              <a:rPr lang="en-US" sz="3200" dirty="0"/>
              <a:t>SMTP</a:t>
            </a:r>
          </a:p>
          <a:p>
            <a:r>
              <a:rPr lang="en-US" sz="3200" dirty="0"/>
              <a:t>HTTP</a:t>
            </a:r>
          </a:p>
        </p:txBody>
      </p:sp>
    </p:spTree>
    <p:extLst>
      <p:ext uri="{BB962C8B-B14F-4D97-AF65-F5344CB8AC3E}">
        <p14:creationId xmlns:p14="http://schemas.microsoft.com/office/powerpoint/2010/main" val="19659744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Round-Robin: SMTP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SMTP does not require replication</a:t>
            </a:r>
          </a:p>
          <a:p>
            <a:r>
              <a:rPr lang="en-US" sz="3200" dirty="0"/>
              <a:t>Servers receive and transmit </a:t>
            </a:r>
            <a:r>
              <a:rPr lang="en-US" sz="3200" dirty="0" smtClean="0"/>
              <a:t>mail</a:t>
            </a:r>
          </a:p>
          <a:p>
            <a:pPr lvl="1"/>
            <a:r>
              <a:rPr lang="en-US" sz="2000" dirty="0" smtClean="0"/>
              <a:t>MX records control the Round-Robin</a:t>
            </a:r>
            <a:endParaRPr lang="en-US" sz="2000" dirty="0"/>
          </a:p>
          <a:p>
            <a:r>
              <a:rPr lang="en-US" sz="3200" dirty="0"/>
              <a:t>They do not need to all have the same mail </a:t>
            </a:r>
            <a:r>
              <a:rPr lang="en-US" sz="3200" dirty="0" smtClean="0"/>
              <a:t>messages</a:t>
            </a:r>
          </a:p>
          <a:p>
            <a:r>
              <a:rPr lang="en-US" sz="3200" dirty="0" smtClean="0"/>
              <a:t>MX records are used for SMTP</a:t>
            </a:r>
          </a:p>
          <a:p>
            <a:pPr lvl="1"/>
            <a:r>
              <a:rPr lang="en-US" dirty="0" smtClean="0"/>
              <a:t>Priority</a:t>
            </a:r>
          </a:p>
          <a:p>
            <a:pPr lvl="2"/>
            <a:r>
              <a:rPr lang="en-US" dirty="0" smtClean="0"/>
              <a:t>Records with the lowest number get the mail</a:t>
            </a:r>
          </a:p>
          <a:p>
            <a:pPr lvl="2"/>
            <a:r>
              <a:rPr lang="en-US" dirty="0" smtClean="0"/>
              <a:t>Equal priority the email is share (e.g. round robin)</a:t>
            </a:r>
            <a:endParaRPr lang="en-US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501192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Round-Robin: HTTP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HTTP is an odd beast</a:t>
            </a:r>
          </a:p>
          <a:p>
            <a:r>
              <a:rPr lang="en-US" sz="3200" dirty="0"/>
              <a:t>Purest form is stateless</a:t>
            </a:r>
          </a:p>
          <a:p>
            <a:pPr lvl="1"/>
            <a:r>
              <a:rPr lang="en-US" sz="2000" dirty="0"/>
              <a:t>Shared file system is sufficient</a:t>
            </a:r>
          </a:p>
          <a:p>
            <a:r>
              <a:rPr lang="en-US" sz="3200" dirty="0"/>
              <a:t>Sessions, other state complicates matters</a:t>
            </a:r>
          </a:p>
          <a:p>
            <a:pPr lvl="1"/>
            <a:r>
              <a:rPr lang="en-US" sz="2000" dirty="0"/>
              <a:t>Reverse Proxy is simpler</a:t>
            </a:r>
          </a:p>
          <a:p>
            <a:pPr lvl="1"/>
            <a:r>
              <a:rPr lang="en-US" sz="2000" dirty="0"/>
              <a:t>DNS Round-Robin + Distributed Shared Memory works too</a:t>
            </a:r>
          </a:p>
        </p:txBody>
      </p:sp>
    </p:spTree>
    <p:extLst>
      <p:ext uri="{BB962C8B-B14F-4D97-AF65-F5344CB8AC3E}">
        <p14:creationId xmlns:p14="http://schemas.microsoft.com/office/powerpoint/2010/main" val="5736247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Balancing: Reverse Proxy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4597" y="1600200"/>
            <a:ext cx="10747803" cy="4191001"/>
          </a:xfrm>
        </p:spPr>
        <p:txBody>
          <a:bodyPr>
            <a:noAutofit/>
          </a:bodyPr>
          <a:lstStyle/>
          <a:p>
            <a:r>
              <a:rPr lang="en-US" sz="3200" dirty="0"/>
              <a:t>Device that sits in front of a group of servers and direct traffic</a:t>
            </a:r>
          </a:p>
          <a:p>
            <a:pPr lvl="1"/>
            <a:r>
              <a:rPr lang="en-US" sz="2000" dirty="0"/>
              <a:t>Client traffic is terminated on load balancer</a:t>
            </a:r>
          </a:p>
          <a:p>
            <a:pPr lvl="1"/>
            <a:r>
              <a:rPr lang="en-US" sz="2000" dirty="0"/>
              <a:t>Load balancer opens new connection to one back-end server and forwards client data</a:t>
            </a:r>
          </a:p>
          <a:p>
            <a:r>
              <a:rPr lang="en-US" sz="3200" dirty="0"/>
              <a:t>Often used for Web servers</a:t>
            </a:r>
          </a:p>
          <a:p>
            <a:r>
              <a:rPr lang="en-US" sz="3200" dirty="0"/>
              <a:t>Many companies provide ‘turn-key’ solutions</a:t>
            </a:r>
          </a:p>
          <a:p>
            <a:r>
              <a:rPr lang="en-US" sz="3200" dirty="0"/>
              <a:t>Can make intelligent decisions when forwarding traffic to servers</a:t>
            </a:r>
          </a:p>
          <a:p>
            <a:pPr lvl="1"/>
            <a:r>
              <a:rPr lang="en-US" sz="2000" dirty="0"/>
              <a:t>Send less traffic to heavily loaded servers</a:t>
            </a:r>
          </a:p>
          <a:p>
            <a:pPr lvl="1"/>
            <a:r>
              <a:rPr lang="en-US" sz="2000" dirty="0"/>
              <a:t>Skip </a:t>
            </a:r>
            <a:r>
              <a:rPr lang="en-US" sz="2000" dirty="0" smtClean="0"/>
              <a:t>down </a:t>
            </a:r>
            <a:r>
              <a:rPr lang="en-US" sz="2000" dirty="0"/>
              <a:t>servers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06866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 Proxy: 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SSL endpoint</a:t>
            </a:r>
          </a:p>
          <a:p>
            <a:r>
              <a:rPr lang="en-US" sz="3200" dirty="0"/>
              <a:t>Compression</a:t>
            </a:r>
          </a:p>
          <a:p>
            <a:r>
              <a:rPr lang="en-US" sz="3200" dirty="0"/>
              <a:t>Caching</a:t>
            </a:r>
          </a:p>
          <a:p>
            <a:r>
              <a:rPr lang="en-US" sz="3200" dirty="0"/>
              <a:t>Intrusion Prevention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704236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174171"/>
            <a:ext cx="10018713" cy="1132116"/>
          </a:xfrm>
        </p:spPr>
        <p:txBody>
          <a:bodyPr>
            <a:normAutofit/>
          </a:bodyPr>
          <a:lstStyle/>
          <a:p>
            <a:r>
              <a:rPr lang="en-US" dirty="0"/>
              <a:t>Reverse Proxy: Diagram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699369" y="1306287"/>
            <a:ext cx="9199661" cy="4779678"/>
            <a:chOff x="1699369" y="1306287"/>
            <a:chExt cx="9199661" cy="477967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99369" y="1306287"/>
              <a:ext cx="9199661" cy="4779678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09360" y="1778514"/>
              <a:ext cx="2389839" cy="15302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839003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 Proxy: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FTP</a:t>
            </a:r>
          </a:p>
          <a:p>
            <a:r>
              <a:rPr lang="en-US" sz="3200" dirty="0"/>
              <a:t>HTTP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295426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 Proxy: HTTP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Many HTTP reverse proxies support session pinning</a:t>
            </a:r>
          </a:p>
          <a:p>
            <a:r>
              <a:rPr lang="en-US" sz="3200" dirty="0"/>
              <a:t>Session </a:t>
            </a:r>
            <a:r>
              <a:rPr lang="en-US" sz="3200" dirty="0" smtClean="0"/>
              <a:t>pinning:</a:t>
            </a:r>
            <a:endParaRPr lang="en-US" sz="3200" dirty="0"/>
          </a:p>
          <a:p>
            <a:pPr lvl="1"/>
            <a:r>
              <a:rPr lang="en-US" sz="2000" dirty="0"/>
              <a:t>A user session will always be forwarded to same server</a:t>
            </a:r>
          </a:p>
          <a:p>
            <a:pPr lvl="1"/>
            <a:r>
              <a:rPr lang="en-US" sz="2000" dirty="0"/>
              <a:t>Allows that server to keep track of session data for that user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06885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Replication: What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Duplication of data between multiple machines</a:t>
            </a:r>
          </a:p>
          <a:p>
            <a:r>
              <a:rPr lang="en-US" sz="3200" dirty="0"/>
              <a:t>Two main uses</a:t>
            </a:r>
          </a:p>
          <a:p>
            <a:pPr lvl="1"/>
            <a:r>
              <a:rPr lang="en-US" sz="2000" dirty="0"/>
              <a:t>Failure mitigation	</a:t>
            </a:r>
          </a:p>
          <a:p>
            <a:pPr lvl="1"/>
            <a:r>
              <a:rPr lang="en-US" sz="2000" dirty="0"/>
              <a:t>Load balancing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22819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Replication: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Primary/Backup</a:t>
            </a:r>
          </a:p>
          <a:p>
            <a:r>
              <a:rPr lang="en-US" sz="3200" dirty="0"/>
              <a:t>Master/Slave</a:t>
            </a:r>
          </a:p>
          <a:p>
            <a:r>
              <a:rPr lang="en-US" sz="3200" dirty="0"/>
              <a:t>Multi-Master</a:t>
            </a:r>
          </a:p>
        </p:txBody>
      </p:sp>
    </p:spTree>
    <p:extLst>
      <p:ext uri="{BB962C8B-B14F-4D97-AF65-F5344CB8AC3E}">
        <p14:creationId xmlns:p14="http://schemas.microsoft.com/office/powerpoint/2010/main" val="3106530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Primary/Backup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681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Replication: Primary/Backup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Ensures availability of a ‘resource’</a:t>
            </a:r>
          </a:p>
          <a:p>
            <a:r>
              <a:rPr lang="en-US" sz="3200" dirty="0"/>
              <a:t>Only one server provides access to resource at a time</a:t>
            </a:r>
          </a:p>
          <a:p>
            <a:r>
              <a:rPr lang="en-US" sz="3200" dirty="0"/>
              <a:t>Does not provide any load balancing</a:t>
            </a:r>
          </a:p>
          <a:p>
            <a:r>
              <a:rPr lang="en-US" sz="3200" dirty="0" smtClean="0"/>
              <a:t>Uses:</a:t>
            </a:r>
            <a:endParaRPr lang="en-US" sz="3200" dirty="0"/>
          </a:p>
          <a:p>
            <a:pPr lvl="1"/>
            <a:r>
              <a:rPr lang="en-US" sz="2000" dirty="0"/>
              <a:t>Services which do not understand replication</a:t>
            </a:r>
          </a:p>
          <a:p>
            <a:pPr lvl="1"/>
            <a:r>
              <a:rPr lang="en-US" sz="2000" dirty="0"/>
              <a:t>Services which would be too expensive to replicate</a:t>
            </a:r>
          </a:p>
          <a:p>
            <a:pPr lvl="2"/>
            <a:r>
              <a:rPr lang="en-US" sz="2000" dirty="0"/>
              <a:t>Too much active state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66328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Replication: Primary/Backup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Primary server is active</a:t>
            </a:r>
          </a:p>
          <a:p>
            <a:pPr lvl="1"/>
            <a:r>
              <a:rPr lang="en-US" sz="2000" dirty="0"/>
              <a:t>Has exclusive lock on resource</a:t>
            </a:r>
          </a:p>
          <a:p>
            <a:r>
              <a:rPr lang="en-US" sz="3200" dirty="0"/>
              <a:t>Backup server is on standby</a:t>
            </a:r>
          </a:p>
          <a:p>
            <a:r>
              <a:rPr lang="en-US" sz="3200" dirty="0"/>
              <a:t>Heartbeat between Primary and Backup</a:t>
            </a:r>
          </a:p>
          <a:p>
            <a:pPr lvl="1"/>
            <a:r>
              <a:rPr lang="en-US" sz="2000" dirty="0"/>
              <a:t>Allows each server to keep track </a:t>
            </a:r>
            <a:r>
              <a:rPr lang="en-US" sz="2000" dirty="0" smtClean="0"/>
              <a:t>of the </a:t>
            </a:r>
            <a:r>
              <a:rPr lang="en-US" sz="2000" dirty="0"/>
              <a:t>other’s state</a:t>
            </a:r>
          </a:p>
          <a:p>
            <a:pPr lvl="1"/>
            <a:r>
              <a:rPr lang="en-US" sz="2000" dirty="0"/>
              <a:t>Heartbeat can be </a:t>
            </a:r>
            <a:r>
              <a:rPr lang="en-US" sz="2000" b="1" dirty="0"/>
              <a:t>in-band</a:t>
            </a:r>
            <a:r>
              <a:rPr lang="en-US" sz="2000" dirty="0"/>
              <a:t> or </a:t>
            </a:r>
            <a:r>
              <a:rPr lang="en-US" sz="2000" b="1" dirty="0"/>
              <a:t>out-of-band</a:t>
            </a:r>
          </a:p>
          <a:p>
            <a:pPr lvl="2"/>
            <a:r>
              <a:rPr lang="en-US" sz="2000" b="1" dirty="0"/>
              <a:t>In-band</a:t>
            </a:r>
            <a:r>
              <a:rPr lang="en-US" sz="2000" b="1" dirty="0" smtClean="0"/>
              <a:t>: </a:t>
            </a:r>
            <a:r>
              <a:rPr lang="en-US" sz="2000" dirty="0" smtClean="0"/>
              <a:t> “standard” </a:t>
            </a:r>
            <a:r>
              <a:rPr lang="en-US" sz="2000" dirty="0" err="1" smtClean="0"/>
              <a:t>comm</a:t>
            </a:r>
            <a:r>
              <a:rPr lang="en-US" sz="2000" dirty="0" smtClean="0"/>
              <a:t> path</a:t>
            </a:r>
          </a:p>
          <a:p>
            <a:pPr lvl="3"/>
            <a:r>
              <a:rPr lang="en-US" sz="2000" dirty="0" smtClean="0"/>
              <a:t>e.g</a:t>
            </a:r>
            <a:r>
              <a:rPr lang="en-US" sz="2000" dirty="0"/>
              <a:t>. over same network link</a:t>
            </a:r>
          </a:p>
          <a:p>
            <a:pPr lvl="2"/>
            <a:r>
              <a:rPr lang="en-US" sz="2000" b="1" dirty="0"/>
              <a:t>Out-of-band:</a:t>
            </a:r>
            <a:r>
              <a:rPr lang="en-US" sz="2000" dirty="0"/>
              <a:t> </a:t>
            </a:r>
            <a:r>
              <a:rPr lang="en-US" sz="2000" dirty="0" smtClean="0"/>
              <a:t>separate or special </a:t>
            </a:r>
            <a:r>
              <a:rPr lang="en-US" sz="2000" dirty="0" err="1" smtClean="0"/>
              <a:t>comm</a:t>
            </a:r>
            <a:r>
              <a:rPr lang="en-US" sz="2000" dirty="0" smtClean="0"/>
              <a:t> path</a:t>
            </a:r>
          </a:p>
          <a:p>
            <a:pPr lvl="3"/>
            <a:r>
              <a:rPr lang="en-US" sz="2000" dirty="0" smtClean="0"/>
              <a:t>e.g</a:t>
            </a:r>
            <a:r>
              <a:rPr lang="en-US" sz="2000" dirty="0"/>
              <a:t>. serial, secondary network connection, etc.</a:t>
            </a:r>
          </a:p>
        </p:txBody>
      </p:sp>
    </p:spTree>
    <p:extLst>
      <p:ext uri="{BB962C8B-B14F-4D97-AF65-F5344CB8AC3E}">
        <p14:creationId xmlns:p14="http://schemas.microsoft.com/office/powerpoint/2010/main" val="744980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Primary/Backup: Failover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When </a:t>
            </a:r>
            <a:r>
              <a:rPr lang="en-US" sz="3200" dirty="0" smtClean="0"/>
              <a:t>the heartbeat is </a:t>
            </a:r>
            <a:r>
              <a:rPr lang="en-US" sz="3200" dirty="0"/>
              <a:t>lost:</a:t>
            </a:r>
          </a:p>
          <a:p>
            <a:pPr lvl="1"/>
            <a:r>
              <a:rPr lang="en-US" sz="2000" dirty="0"/>
              <a:t>Backup steals lock on resource</a:t>
            </a:r>
          </a:p>
          <a:p>
            <a:pPr lvl="2"/>
            <a:r>
              <a:rPr lang="en-US" sz="2000" dirty="0"/>
              <a:t>Ensures primary is down </a:t>
            </a:r>
            <a:endParaRPr lang="en-US" sz="2000" dirty="0" smtClean="0"/>
          </a:p>
          <a:p>
            <a:pPr lvl="3"/>
            <a:r>
              <a:rPr lang="en-US" sz="2000" dirty="0" smtClean="0"/>
              <a:t>e.g</a:t>
            </a:r>
            <a:r>
              <a:rPr lang="en-US" sz="2000" dirty="0"/>
              <a:t>. cut </a:t>
            </a:r>
            <a:r>
              <a:rPr lang="en-US" sz="2000" dirty="0" smtClean="0"/>
              <a:t> </a:t>
            </a:r>
            <a:r>
              <a:rPr lang="en-US" sz="2000" dirty="0" err="1" smtClean="0"/>
              <a:t>comm</a:t>
            </a:r>
            <a:r>
              <a:rPr lang="en-US" sz="2000" dirty="0" smtClean="0"/>
              <a:t> link or power</a:t>
            </a:r>
            <a:endParaRPr lang="en-US" sz="2000" dirty="0"/>
          </a:p>
          <a:p>
            <a:pPr lvl="2"/>
            <a:r>
              <a:rPr lang="en-US" sz="2000" dirty="0"/>
              <a:t>Performs recovery on </a:t>
            </a:r>
            <a:r>
              <a:rPr lang="en-US" sz="2000" dirty="0" smtClean="0"/>
              <a:t>resource</a:t>
            </a:r>
          </a:p>
          <a:p>
            <a:pPr lvl="3"/>
            <a:r>
              <a:rPr lang="en-US" sz="2000" dirty="0" smtClean="0"/>
              <a:t>e.g</a:t>
            </a:r>
            <a:r>
              <a:rPr lang="en-US" sz="2000" dirty="0"/>
              <a:t>.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fsck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000" dirty="0"/>
              <a:t>Backup may even steal primary’s MAC address!</a:t>
            </a:r>
          </a:p>
          <a:p>
            <a:pPr lvl="1"/>
            <a:r>
              <a:rPr lang="en-US" sz="2000" dirty="0"/>
              <a:t>Backup becomes primary</a:t>
            </a:r>
          </a:p>
          <a:p>
            <a:pPr lvl="1"/>
            <a:r>
              <a:rPr lang="en-US" sz="2000" dirty="0" smtClean="0"/>
              <a:t>Previous </a:t>
            </a:r>
            <a:r>
              <a:rPr lang="en-US" sz="2000" dirty="0"/>
              <a:t>primary will become backup once heartbeat re-established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761269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6"/>
  <p:tag name="TPFULLVERSION" val="7.5.6.7"/>
  <p:tag name="PPTVERSION" val="15"/>
  <p:tag name="TPOS" val="2"/>
  <p:tag name="TPLASTSAVEVERSION" val="6.2 P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274</TotalTime>
  <Words>790</Words>
  <Application>Microsoft Office PowerPoint</Application>
  <PresentationFormat>Widescreen</PresentationFormat>
  <Paragraphs>181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Century Gothic</vt:lpstr>
      <vt:lpstr>Courier New</vt:lpstr>
      <vt:lpstr>Courier New</vt:lpstr>
      <vt:lpstr>Palatino Linotype</vt:lpstr>
      <vt:lpstr>Executive</vt:lpstr>
      <vt:lpstr>REPLICATION &amp; LOAD BALANCING</vt:lpstr>
      <vt:lpstr>Topics</vt:lpstr>
      <vt:lpstr>Replication</vt:lpstr>
      <vt:lpstr>Replication: What is it?</vt:lpstr>
      <vt:lpstr>Replication: Types</vt:lpstr>
      <vt:lpstr>Primary/Backup</vt:lpstr>
      <vt:lpstr>Replication: Primary/Backup</vt:lpstr>
      <vt:lpstr>Replication: Primary/Backup</vt:lpstr>
      <vt:lpstr>Primary/Backup: Failover</vt:lpstr>
      <vt:lpstr>Primary/Backup: Diagram</vt:lpstr>
      <vt:lpstr>Primary/Backup: Examples</vt:lpstr>
      <vt:lpstr>Master/Slave</vt:lpstr>
      <vt:lpstr>Replication: Master/Slave</vt:lpstr>
      <vt:lpstr>Master/Slave: Updating Slaves</vt:lpstr>
      <vt:lpstr>Master/Slave: Updating Slaves</vt:lpstr>
      <vt:lpstr>Master/Slave: Diagram</vt:lpstr>
      <vt:lpstr>Master/Slave: Examples</vt:lpstr>
      <vt:lpstr>Multi-Master</vt:lpstr>
      <vt:lpstr>Replication: Multi-Master</vt:lpstr>
      <vt:lpstr>Multi-Master</vt:lpstr>
      <vt:lpstr>Distributed Shared Memory</vt:lpstr>
      <vt:lpstr>Distributed Shared Memory</vt:lpstr>
      <vt:lpstr>PowerPoint Presentation</vt:lpstr>
      <vt:lpstr>Load Balancing</vt:lpstr>
      <vt:lpstr>Load Balancing</vt:lpstr>
      <vt:lpstr>Load Balancing</vt:lpstr>
      <vt:lpstr>Round-robin</vt:lpstr>
      <vt:lpstr>DNS Round-Robin</vt:lpstr>
      <vt:lpstr>DNS Round-Robin: google.com</vt:lpstr>
      <vt:lpstr>DNS Round-Robin: Examples</vt:lpstr>
      <vt:lpstr>DNS Round-Robin: SMTP</vt:lpstr>
      <vt:lpstr>DNS Round-Robin: HTTP</vt:lpstr>
      <vt:lpstr>Load Balancing: Reverse Proxy</vt:lpstr>
      <vt:lpstr>Reverse Proxy: Uses</vt:lpstr>
      <vt:lpstr>Reverse Proxy: Diagram</vt:lpstr>
      <vt:lpstr>Reverse Proxy: Examples</vt:lpstr>
      <vt:lpstr>Reverse Proxy: HTTP</vt:lpstr>
    </vt:vector>
  </TitlesOfParts>
  <Company>UNC Charlotte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Kombol, Tony</dc:creator>
  <cp:lastModifiedBy>Kombol, Tony</cp:lastModifiedBy>
  <cp:revision>19</cp:revision>
  <dcterms:created xsi:type="dcterms:W3CDTF">2015-11-04T17:56:15Z</dcterms:created>
  <dcterms:modified xsi:type="dcterms:W3CDTF">2017-04-05T19:33:26Z</dcterms:modified>
</cp:coreProperties>
</file>