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6" r:id="rId24"/>
    <p:sldId id="287" r:id="rId25"/>
    <p:sldId id="302" r:id="rId26"/>
    <p:sldId id="288" r:id="rId27"/>
    <p:sldId id="289" r:id="rId28"/>
    <p:sldId id="290" r:id="rId29"/>
    <p:sldId id="291" r:id="rId30"/>
    <p:sldId id="300" r:id="rId31"/>
    <p:sldId id="292" r:id="rId32"/>
    <p:sldId id="281" r:id="rId33"/>
    <p:sldId id="294" r:id="rId34"/>
    <p:sldId id="295" r:id="rId35"/>
    <p:sldId id="296" r:id="rId36"/>
    <p:sldId id="297" r:id="rId37"/>
    <p:sldId id="298" r:id="rId38"/>
    <p:sldId id="299" r:id="rId39"/>
    <p:sldId id="301" r:id="rId40"/>
    <p:sldId id="293" r:id="rId41"/>
  </p:sldIdLst>
  <p:sldSz cx="9144000" cy="6858000" type="screen4x3"/>
  <p:notesSz cx="6881813" cy="92964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8C2E143-0BD0-4BD3-883D-021A554EBC28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CF4E833-BD51-4E6B-92F9-F70BDD7DC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79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E5C5FF-5548-44A5-99CB-51E9590E84C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1B87C8-6D72-49F7-99BE-A6ED47412C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http://en.wikipedia.org/wiki/SNMP </a:t>
            </a:r>
          </a:p>
        </p:txBody>
      </p:sp>
    </p:spTree>
    <p:extLst>
      <p:ext uri="{BB962C8B-B14F-4D97-AF65-F5344CB8AC3E}">
        <p14:creationId xmlns:p14="http://schemas.microsoft.com/office/powerpoint/2010/main" val="132343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</a:t>
            </a:r>
            <a:r>
              <a:rPr lang="en-US" dirty="0" smtClean="0"/>
              <a:t>systems </a:t>
            </a:r>
            <a:r>
              <a:rPr lang="en-US" dirty="0"/>
              <a:t>can retrieve the information through protocol operations</a:t>
            </a:r>
          </a:p>
          <a:p>
            <a:pPr lvl="1"/>
            <a:r>
              <a:rPr lang="en-US" dirty="0"/>
              <a:t>GET</a:t>
            </a:r>
          </a:p>
          <a:p>
            <a:pPr lvl="1"/>
            <a:r>
              <a:rPr lang="en-US" dirty="0"/>
              <a:t>GETNEXT</a:t>
            </a:r>
          </a:p>
          <a:p>
            <a:pPr lvl="1"/>
            <a:r>
              <a:rPr lang="en-US" dirty="0"/>
              <a:t>GETBULK</a:t>
            </a:r>
          </a:p>
          <a:p>
            <a:r>
              <a:rPr lang="en-US" dirty="0" smtClean="0"/>
              <a:t>Agents </a:t>
            </a:r>
            <a:r>
              <a:rPr lang="en-US" dirty="0"/>
              <a:t>can send data without being asked using protocol operations</a:t>
            </a:r>
          </a:p>
          <a:p>
            <a:pPr lvl="1"/>
            <a:r>
              <a:rPr lang="en-US" dirty="0"/>
              <a:t>TRAP</a:t>
            </a:r>
          </a:p>
          <a:p>
            <a:pPr lvl="1"/>
            <a:r>
              <a:rPr lang="en-US" dirty="0"/>
              <a:t>INFORM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</p:spTree>
    <p:extLst>
      <p:ext uri="{BB962C8B-B14F-4D97-AF65-F5344CB8AC3E}">
        <p14:creationId xmlns:p14="http://schemas.microsoft.com/office/powerpoint/2010/main" val="911993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Management systems can</a:t>
            </a:r>
          </a:p>
          <a:p>
            <a:pPr lvl="1"/>
            <a:r>
              <a:rPr lang="en-US" dirty="0"/>
              <a:t>Send configuration updates</a:t>
            </a:r>
          </a:p>
          <a:p>
            <a:pPr lvl="1"/>
            <a:r>
              <a:rPr lang="en-US" dirty="0"/>
              <a:t>Send controlling requests</a:t>
            </a:r>
          </a:p>
          <a:p>
            <a:r>
              <a:rPr lang="en-US" dirty="0"/>
              <a:t>Uses the SET protocol operation to actively manage a system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</p:spTree>
    <p:extLst>
      <p:ext uri="{BB962C8B-B14F-4D97-AF65-F5344CB8AC3E}">
        <p14:creationId xmlns:p14="http://schemas.microsoft.com/office/powerpoint/2010/main" val="3047597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Configuration and control operations:</a:t>
            </a:r>
          </a:p>
          <a:p>
            <a:pPr lvl="1"/>
            <a:r>
              <a:rPr lang="en-US" dirty="0"/>
              <a:t>Only used when changes are needed to the network infrastructure </a:t>
            </a:r>
          </a:p>
          <a:p>
            <a:r>
              <a:rPr lang="en-US" dirty="0"/>
              <a:t>Monitoring operations:</a:t>
            </a:r>
          </a:p>
          <a:p>
            <a:pPr lvl="1"/>
            <a:r>
              <a:rPr lang="en-US" dirty="0"/>
              <a:t>Usually performed on a regular basis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</p:spTree>
    <p:extLst>
      <p:ext uri="{BB962C8B-B14F-4D97-AF65-F5344CB8AC3E}">
        <p14:creationId xmlns:p14="http://schemas.microsoft.com/office/powerpoint/2010/main" val="87742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accessible via SNMP are organized in hierarchies</a:t>
            </a:r>
          </a:p>
          <a:p>
            <a:r>
              <a:rPr lang="en-US" dirty="0"/>
              <a:t>Management Information Bases (MIBs)</a:t>
            </a:r>
          </a:p>
          <a:p>
            <a:pPr lvl="1"/>
            <a:r>
              <a:rPr lang="en-US" dirty="0"/>
              <a:t>Contains the hierarchies and other metadata describing each variable’s</a:t>
            </a:r>
          </a:p>
          <a:p>
            <a:pPr lvl="2"/>
            <a:r>
              <a:rPr lang="en-US" dirty="0"/>
              <a:t>type</a:t>
            </a:r>
          </a:p>
          <a:p>
            <a:pPr lvl="2"/>
            <a:r>
              <a:rPr lang="en-US" dirty="0"/>
              <a:t>description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</p:spTree>
    <p:extLst>
      <p:ext uri="{BB962C8B-B14F-4D97-AF65-F5344CB8AC3E}">
        <p14:creationId xmlns:p14="http://schemas.microsoft.com/office/powerpoint/2010/main" val="966751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89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SNMP itself does not define which information </a:t>
            </a:r>
            <a:r>
              <a:rPr lang="en-US" dirty="0" smtClean="0"/>
              <a:t>a </a:t>
            </a:r>
            <a:r>
              <a:rPr lang="en-US" dirty="0"/>
              <a:t>managed system should </a:t>
            </a:r>
            <a:r>
              <a:rPr lang="en-US" dirty="0" smtClean="0"/>
              <a:t>offer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r>
              <a:rPr lang="en-US" dirty="0" smtClean="0"/>
              <a:t>variables</a:t>
            </a:r>
            <a:endParaRPr lang="en-US" dirty="0"/>
          </a:p>
          <a:p>
            <a:r>
              <a:rPr lang="en-US" dirty="0"/>
              <a:t>SNMP uses an extensible design</a:t>
            </a:r>
          </a:p>
          <a:p>
            <a:pPr lvl="1"/>
            <a:r>
              <a:rPr lang="en-US" dirty="0"/>
              <a:t>Available information defined by management information bases </a:t>
            </a:r>
          </a:p>
          <a:p>
            <a:pPr lvl="2"/>
            <a:r>
              <a:rPr lang="en-US" dirty="0"/>
              <a:t>MIBs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</p:spTree>
    <p:extLst>
      <p:ext uri="{BB962C8B-B14F-4D97-AF65-F5344CB8AC3E}">
        <p14:creationId xmlns:p14="http://schemas.microsoft.com/office/powerpoint/2010/main" val="2754442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MIBs describe the structure of the management data of a device subsystem</a:t>
            </a:r>
          </a:p>
          <a:p>
            <a:pPr lvl="1"/>
            <a:r>
              <a:rPr lang="en-US" dirty="0"/>
              <a:t>Use a hierarchical namespace containing object </a:t>
            </a:r>
            <a:r>
              <a:rPr lang="en-US" dirty="0" smtClean="0"/>
              <a:t>identifiers</a:t>
            </a:r>
          </a:p>
          <a:p>
            <a:pPr lvl="2"/>
            <a:r>
              <a:rPr lang="en-US" dirty="0" smtClean="0"/>
              <a:t>OID</a:t>
            </a:r>
            <a:endParaRPr lang="en-US" dirty="0"/>
          </a:p>
          <a:p>
            <a:pPr lvl="1"/>
            <a:r>
              <a:rPr lang="en-US" dirty="0"/>
              <a:t>Each OID identifies a variable that can be read or set via SNMP</a:t>
            </a:r>
          </a:p>
          <a:p>
            <a:r>
              <a:rPr lang="en-US" dirty="0"/>
              <a:t>MIBs use a notation defined by ASN.1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</p:spTree>
    <p:extLst>
      <p:ext uri="{BB962C8B-B14F-4D97-AF65-F5344CB8AC3E}">
        <p14:creationId xmlns:p14="http://schemas.microsoft.com/office/powerpoint/2010/main" val="1676534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MIB hierarchy can be depicted as:</a:t>
            </a:r>
          </a:p>
          <a:p>
            <a:pPr lvl="1"/>
            <a:r>
              <a:rPr lang="en-US" dirty="0"/>
              <a:t>A tree with a nameless root</a:t>
            </a:r>
          </a:p>
          <a:p>
            <a:pPr lvl="1"/>
            <a:r>
              <a:rPr lang="en-US" dirty="0"/>
              <a:t>Levels which are assigned by different organizations</a:t>
            </a:r>
          </a:p>
          <a:p>
            <a:r>
              <a:rPr lang="en-US" dirty="0"/>
              <a:t>Top-level MIB OIDs belong to different standards organizations</a:t>
            </a:r>
          </a:p>
          <a:p>
            <a:r>
              <a:rPr lang="en-US" dirty="0" smtClean="0"/>
              <a:t>Mid-level </a:t>
            </a:r>
            <a:r>
              <a:rPr lang="en-US" dirty="0"/>
              <a:t>object IDs are allocated by associated organizations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</p:spTree>
    <p:extLst>
      <p:ext uri="{BB962C8B-B14F-4D97-AF65-F5344CB8AC3E}">
        <p14:creationId xmlns:p14="http://schemas.microsoft.com/office/powerpoint/2010/main" val="2365687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  <p:pic>
        <p:nvPicPr>
          <p:cNvPr id="4" name="Picture 4" descr="http://www.loriotpro.com/Products/On-line_Documentation_V5/images/C3-D4_SNMP_Object/MIB_Tree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772400" cy="54536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027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permits management across all layers of the OSI reference model</a:t>
            </a:r>
          </a:p>
          <a:p>
            <a:pPr lvl="1"/>
            <a:r>
              <a:rPr lang="en-US" dirty="0"/>
              <a:t>Can extend into applications </a:t>
            </a:r>
          </a:p>
          <a:p>
            <a:pPr lvl="2"/>
            <a:r>
              <a:rPr lang="en-US" dirty="0"/>
              <a:t>databases</a:t>
            </a:r>
          </a:p>
          <a:p>
            <a:pPr lvl="2"/>
            <a:r>
              <a:rPr lang="en-US" dirty="0"/>
              <a:t>email</a:t>
            </a:r>
          </a:p>
          <a:p>
            <a:pPr lvl="2"/>
            <a:r>
              <a:rPr lang="en-US" dirty="0"/>
              <a:t>Java EE reference model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MIBs can be defined for area-specific information and operations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</p:spTree>
    <p:extLst>
      <p:ext uri="{BB962C8B-B14F-4D97-AF65-F5344CB8AC3E}">
        <p14:creationId xmlns:p14="http://schemas.microsoft.com/office/powerpoint/2010/main" val="376624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Network Management Protocol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SNMP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62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managed object</a:t>
            </a:r>
            <a:r>
              <a:rPr lang="en-US" baseline="30000" dirty="0"/>
              <a:t>1</a:t>
            </a:r>
            <a:r>
              <a:rPr lang="en-US" dirty="0"/>
              <a:t> is one of any number of specific characteristics of a managed device</a:t>
            </a:r>
          </a:p>
          <a:p>
            <a:pPr lvl="1"/>
            <a:r>
              <a:rPr lang="en-US" dirty="0"/>
              <a:t>Managed objects comprise one or more object instances which are essentially variables</a:t>
            </a:r>
          </a:p>
          <a:p>
            <a:pPr lvl="2"/>
            <a:r>
              <a:rPr lang="en-US" dirty="0"/>
              <a:t>Identified by their OIDs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  <p:sp>
        <p:nvSpPr>
          <p:cNvPr id="4" name="Shape 255"/>
          <p:cNvSpPr txBox="1"/>
          <p:nvPr/>
        </p:nvSpPr>
        <p:spPr>
          <a:xfrm>
            <a:off x="838200" y="5486400"/>
            <a:ext cx="8437562" cy="873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292929"/>
              </a:buClr>
              <a:buSzPct val="100694"/>
              <a:buFont typeface="Arial"/>
              <a:buChar char="•"/>
            </a:pPr>
            <a:r>
              <a:rPr lang="en-US" sz="2400" b="0" i="0" u="none" strike="noStrike" cap="none" baseline="30000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400" b="0" i="0" u="none" strike="noStrike" cap="none" baseline="0" dirty="0">
                <a:solidFill>
                  <a:srgbClr val="292929"/>
                </a:solidFill>
                <a:latin typeface="Arial"/>
                <a:ea typeface="Arial"/>
                <a:cs typeface="Arial"/>
                <a:sym typeface="Arial"/>
              </a:rPr>
              <a:t>sometimes called an MIB object, an object, or a MIB</a:t>
            </a:r>
          </a:p>
        </p:txBody>
      </p:sp>
    </p:spTree>
    <p:extLst>
      <p:ext uri="{BB962C8B-B14F-4D97-AF65-F5344CB8AC3E}">
        <p14:creationId xmlns:p14="http://schemas.microsoft.com/office/powerpoint/2010/main" val="4180374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managed objects exist:</a:t>
            </a:r>
          </a:p>
          <a:p>
            <a:pPr lvl="1"/>
            <a:r>
              <a:rPr lang="en-US" dirty="0"/>
              <a:t>Scalar objects</a:t>
            </a:r>
          </a:p>
          <a:p>
            <a:pPr lvl="2"/>
            <a:r>
              <a:rPr lang="en-US" dirty="0"/>
              <a:t>Define a single object instance</a:t>
            </a:r>
          </a:p>
          <a:p>
            <a:pPr lvl="1"/>
            <a:r>
              <a:rPr lang="en-US" dirty="0"/>
              <a:t>Tabular objects </a:t>
            </a:r>
          </a:p>
          <a:p>
            <a:pPr lvl="2"/>
            <a:r>
              <a:rPr lang="en-US" dirty="0"/>
              <a:t>Define multiple related object instances</a:t>
            </a:r>
          </a:p>
          <a:p>
            <a:pPr lvl="2"/>
            <a:r>
              <a:rPr lang="en-US" dirty="0"/>
              <a:t>Grouped in MIB tables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</p:spTree>
    <p:extLst>
      <p:ext uri="{BB962C8B-B14F-4D97-AF65-F5344CB8AC3E}">
        <p14:creationId xmlns:p14="http://schemas.microsoft.com/office/powerpoint/2010/main" val="2363076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a managed object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atInput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a scalar object that contains a single object instance</a:t>
            </a:r>
          </a:p>
          <a:p>
            <a:pPr lvl="3"/>
            <a:r>
              <a:rPr lang="en-US" dirty="0"/>
              <a:t>An integer value</a:t>
            </a:r>
          </a:p>
          <a:p>
            <a:pPr lvl="3"/>
            <a:r>
              <a:rPr lang="en-US" dirty="0"/>
              <a:t>Indicates the total number of input AppleTalk packets on a router interface</a:t>
            </a:r>
          </a:p>
          <a:p>
            <a:r>
              <a:rPr lang="en-US" dirty="0"/>
              <a:t>Object identifier (or object ID or OID)</a:t>
            </a:r>
          </a:p>
          <a:p>
            <a:pPr lvl="1"/>
            <a:r>
              <a:rPr lang="en-US" dirty="0"/>
              <a:t>Uniquely identifies a managed object in the MIB hierarchy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Information Bases </a:t>
            </a:r>
          </a:p>
        </p:txBody>
      </p:sp>
    </p:spTree>
    <p:extLst>
      <p:ext uri="{BB962C8B-B14F-4D97-AF65-F5344CB8AC3E}">
        <p14:creationId xmlns:p14="http://schemas.microsoft.com/office/powerpoint/2010/main" val="4113735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 ARCHITECTURE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7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SNMP framework consists of</a:t>
            </a:r>
          </a:p>
          <a:p>
            <a:pPr lvl="1"/>
            <a:r>
              <a:rPr lang="en-US" dirty="0"/>
              <a:t>Master agents</a:t>
            </a:r>
          </a:p>
          <a:p>
            <a:pPr lvl="1"/>
            <a:r>
              <a:rPr lang="en-US" dirty="0"/>
              <a:t>Subagents</a:t>
            </a:r>
          </a:p>
          <a:p>
            <a:pPr lvl="1"/>
            <a:r>
              <a:rPr lang="en-US" dirty="0"/>
              <a:t>Management stations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 architecture</a:t>
            </a:r>
          </a:p>
        </p:txBody>
      </p:sp>
    </p:spTree>
    <p:extLst>
      <p:ext uri="{BB962C8B-B14F-4D97-AF65-F5344CB8AC3E}">
        <p14:creationId xmlns:p14="http://schemas.microsoft.com/office/powerpoint/2010/main" val="1937600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Managed devices can be any type of device including, but not limited to:</a:t>
            </a:r>
          </a:p>
          <a:p>
            <a:pPr lvl="1"/>
            <a:r>
              <a:rPr lang="en-US" dirty="0"/>
              <a:t>Routers and access servers</a:t>
            </a:r>
          </a:p>
          <a:p>
            <a:pPr lvl="1"/>
            <a:r>
              <a:rPr lang="en-US" dirty="0"/>
              <a:t>Switches and bridges</a:t>
            </a:r>
          </a:p>
          <a:p>
            <a:pPr lvl="1"/>
            <a:r>
              <a:rPr lang="en-US" dirty="0"/>
              <a:t>Hubs</a:t>
            </a:r>
          </a:p>
          <a:p>
            <a:pPr lvl="1"/>
            <a:r>
              <a:rPr lang="en-US" dirty="0"/>
              <a:t>IP telephones</a:t>
            </a:r>
          </a:p>
          <a:p>
            <a:pPr lvl="1"/>
            <a:r>
              <a:rPr lang="en-US" dirty="0"/>
              <a:t>Computer hosts</a:t>
            </a:r>
          </a:p>
          <a:p>
            <a:pPr lvl="1"/>
            <a:r>
              <a:rPr lang="en-US" dirty="0" smtClean="0"/>
              <a:t>Printers</a:t>
            </a:r>
          </a:p>
          <a:p>
            <a:r>
              <a:rPr lang="en-US" dirty="0" smtClean="0"/>
              <a:t>Key elements:</a:t>
            </a:r>
          </a:p>
          <a:p>
            <a:pPr lvl="1"/>
            <a:r>
              <a:rPr lang="en-US" dirty="0" smtClean="0"/>
              <a:t>Has a CPU</a:t>
            </a:r>
          </a:p>
          <a:p>
            <a:pPr lvl="1"/>
            <a:r>
              <a:rPr lang="en-US" dirty="0" smtClean="0"/>
              <a:t>Has networking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 </a:t>
            </a:r>
            <a:r>
              <a:rPr lang="en-US" dirty="0" smtClean="0"/>
              <a:t>Agents: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79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running on an SNMP-capable network component</a:t>
            </a:r>
          </a:p>
          <a:p>
            <a:pPr lvl="1"/>
            <a:r>
              <a:rPr lang="en-US" dirty="0"/>
              <a:t>For example a </a:t>
            </a:r>
            <a:r>
              <a:rPr lang="en-US" dirty="0" smtClean="0"/>
              <a:t>router	</a:t>
            </a:r>
          </a:p>
          <a:p>
            <a:pPr lvl="2"/>
            <a:r>
              <a:rPr lang="en-US" dirty="0" smtClean="0"/>
              <a:t>Responds </a:t>
            </a:r>
            <a:r>
              <a:rPr lang="en-US" dirty="0"/>
              <a:t>to SNMP requests from the </a:t>
            </a:r>
            <a:r>
              <a:rPr lang="en-US" i="1" dirty="0"/>
              <a:t>management station</a:t>
            </a:r>
          </a:p>
          <a:p>
            <a:r>
              <a:rPr lang="en-US" dirty="0"/>
              <a:t>Acts as a:</a:t>
            </a:r>
          </a:p>
          <a:p>
            <a:pPr lvl="1"/>
            <a:r>
              <a:rPr lang="en-US" b="1" dirty="0"/>
              <a:t>Server</a:t>
            </a:r>
            <a:r>
              <a:rPr lang="en-US" dirty="0"/>
              <a:t> in client-server architecture terminology </a:t>
            </a:r>
          </a:p>
          <a:p>
            <a:pPr lvl="1"/>
            <a:r>
              <a:rPr lang="en-US" b="1" dirty="0"/>
              <a:t>Daemon</a:t>
            </a:r>
            <a:r>
              <a:rPr lang="en-US" dirty="0"/>
              <a:t> in operating system terminology</a:t>
            </a:r>
          </a:p>
          <a:p>
            <a:r>
              <a:rPr lang="en-US" dirty="0"/>
              <a:t>Relies on subagents to provide information about the management of specific functionality</a:t>
            </a:r>
          </a:p>
          <a:p>
            <a:r>
              <a:rPr lang="en-US" dirty="0"/>
              <a:t>Can also be referred to as </a:t>
            </a:r>
            <a:r>
              <a:rPr lang="en-US" i="1" dirty="0"/>
              <a:t>managed objects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Master agent</a:t>
            </a:r>
          </a:p>
        </p:txBody>
      </p:sp>
    </p:spTree>
    <p:extLst>
      <p:ext uri="{BB962C8B-B14F-4D97-AF65-F5344CB8AC3E}">
        <p14:creationId xmlns:p14="http://schemas.microsoft.com/office/powerpoint/2010/main" val="3003816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piece of software running on an SNMP-capable network component</a:t>
            </a:r>
          </a:p>
          <a:p>
            <a:pPr lvl="1"/>
            <a:r>
              <a:rPr lang="en-US" dirty="0"/>
              <a:t>Implements the information and management functionality defined by a specific MIB of a specific subsystem</a:t>
            </a:r>
          </a:p>
          <a:p>
            <a:pPr lvl="2"/>
            <a:r>
              <a:rPr lang="en-US" dirty="0"/>
              <a:t>For example the </a:t>
            </a:r>
            <a:r>
              <a:rPr lang="en-US" dirty="0" smtClean="0"/>
              <a:t>Ethernet </a:t>
            </a:r>
            <a:r>
              <a:rPr lang="en-US" dirty="0"/>
              <a:t>link layer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Subagent</a:t>
            </a:r>
          </a:p>
        </p:txBody>
      </p:sp>
    </p:spTree>
    <p:extLst>
      <p:ext uri="{BB962C8B-B14F-4D97-AF65-F5344CB8AC3E}">
        <p14:creationId xmlns:p14="http://schemas.microsoft.com/office/powerpoint/2010/main" val="1475852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capabilities of the subagent are:</a:t>
            </a:r>
          </a:p>
          <a:p>
            <a:pPr lvl="1"/>
            <a:r>
              <a:rPr lang="en-US" dirty="0"/>
              <a:t>Gathering information from managed objects </a:t>
            </a:r>
          </a:p>
          <a:p>
            <a:pPr lvl="1"/>
            <a:r>
              <a:rPr lang="en-US" dirty="0"/>
              <a:t>Configuring parameters of the managed objects </a:t>
            </a:r>
          </a:p>
          <a:p>
            <a:pPr lvl="1"/>
            <a:r>
              <a:rPr lang="en-US" dirty="0"/>
              <a:t>Responding to managers' requests </a:t>
            </a:r>
          </a:p>
          <a:p>
            <a:pPr lvl="1"/>
            <a:r>
              <a:rPr lang="en-US" dirty="0"/>
              <a:t>Generating alarms or traps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Subagent</a:t>
            </a:r>
          </a:p>
        </p:txBody>
      </p:sp>
    </p:spTree>
    <p:extLst>
      <p:ext uri="{BB962C8B-B14F-4D97-AF65-F5344CB8AC3E}">
        <p14:creationId xmlns:p14="http://schemas.microsoft.com/office/powerpoint/2010/main" val="2770500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Manager or management station </a:t>
            </a:r>
          </a:p>
          <a:p>
            <a:pPr lvl="1"/>
            <a:r>
              <a:rPr lang="en-US" dirty="0"/>
              <a:t>Final component in the SNMP architecture</a:t>
            </a:r>
          </a:p>
          <a:p>
            <a:r>
              <a:rPr lang="en-US" dirty="0"/>
              <a:t>Functions as the equivalent of a client in the client-server architecture</a:t>
            </a:r>
          </a:p>
          <a:p>
            <a:pPr lvl="1"/>
            <a:r>
              <a:rPr lang="en-US" dirty="0"/>
              <a:t>Issues requests for management operations</a:t>
            </a:r>
          </a:p>
          <a:p>
            <a:pPr lvl="2"/>
            <a:r>
              <a:rPr lang="en-US" dirty="0"/>
              <a:t>On behalf of a administrator or application</a:t>
            </a:r>
          </a:p>
          <a:p>
            <a:pPr lvl="1"/>
            <a:r>
              <a:rPr lang="en-US" dirty="0"/>
              <a:t>Receives traps from agents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station</a:t>
            </a:r>
          </a:p>
        </p:txBody>
      </p:sp>
    </p:spTree>
    <p:extLst>
      <p:ext uri="{BB962C8B-B14F-4D97-AF65-F5344CB8AC3E}">
        <p14:creationId xmlns:p14="http://schemas.microsoft.com/office/powerpoint/2010/main" val="2779332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737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servers</a:t>
            </a:r>
          </a:p>
          <a:p>
            <a:pPr lvl="1"/>
            <a:r>
              <a:rPr lang="en-US" dirty="0" smtClean="0"/>
              <a:t>Each agent is a server</a:t>
            </a:r>
          </a:p>
          <a:p>
            <a:pPr lvl="1"/>
            <a:r>
              <a:rPr lang="en-US" dirty="0" smtClean="0"/>
              <a:t>Most of the components are managed network  devices</a:t>
            </a:r>
          </a:p>
          <a:p>
            <a:r>
              <a:rPr lang="en-US" dirty="0" smtClean="0"/>
              <a:t>Few clients</a:t>
            </a:r>
          </a:p>
          <a:p>
            <a:pPr lvl="1"/>
            <a:r>
              <a:rPr lang="en-US" dirty="0" smtClean="0"/>
              <a:t>Management stations are clients</a:t>
            </a:r>
          </a:p>
          <a:p>
            <a:pPr lvl="1"/>
            <a:r>
              <a:rPr lang="en-US" dirty="0" smtClean="0"/>
              <a:t>Few management station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 note for SNMP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86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Vulnerability Assessment and System Assurance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18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 Basics</a:t>
            </a:r>
          </a:p>
        </p:txBody>
      </p:sp>
      <p:sp>
        <p:nvSpPr>
          <p:cNvPr id="4" name="Shape 432"/>
          <p:cNvSpPr txBox="1">
            <a:spLocks/>
          </p:cNvSpPr>
          <p:nvPr/>
        </p:nvSpPr>
        <p:spPr>
          <a:xfrm>
            <a:off x="152400" y="1143000"/>
            <a:ext cx="8837141" cy="48187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sp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 – Simple Network Management Protocol (V1/V2/V3)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ASN.1 notation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udp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port 161 – SNMP get/sets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udp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port 162 – SNMP traps</a:t>
            </a:r>
          </a:p>
          <a:p>
            <a:endParaRPr lang="en-US" dirty="0" smtClean="0"/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MIB 	– Management Information Base (it’s not a database, more of a mapping file)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OID 	– Object Identifier (Tells where in the Object Tree the value is located, I.E. 	1.3.6.1.2.1.1.1 = iso.org.dod.internet.mgmt.mib-2.system.sysDescr))</a:t>
            </a:r>
          </a:p>
          <a:p>
            <a:endParaRPr lang="en-US" dirty="0" smtClean="0"/>
          </a:p>
          <a:p>
            <a:pPr indent="0">
              <a:buClr>
                <a:srgbClr val="000000"/>
              </a:buClr>
              <a:buSzPct val="25000"/>
              <a:buFont typeface="Wingdings" pitchFamily="2" charset="2"/>
              <a:buChar char="§"/>
            </a:pPr>
            <a:r>
              <a:rPr lang="en-US" sz="1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snmpget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– getting the MIB Value</a:t>
            </a:r>
          </a:p>
          <a:p>
            <a:pPr indent="0">
              <a:buClr>
                <a:srgbClr val="000000"/>
              </a:buClr>
              <a:buSzPct val="25000"/>
              <a:buFont typeface="Wingdings" pitchFamily="2" charset="2"/>
              <a:buChar char="§"/>
            </a:pPr>
            <a:r>
              <a:rPr lang="en-US" sz="1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snmpwalk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– getting all of the MIB Values from a point in the tree</a:t>
            </a:r>
          </a:p>
          <a:p>
            <a:pPr indent="0">
              <a:buClr>
                <a:srgbClr val="000000"/>
              </a:buClr>
              <a:buSzPct val="25000"/>
              <a:buFont typeface="Wingdings" pitchFamily="2" charset="2"/>
              <a:buChar char="§"/>
            </a:pPr>
            <a:r>
              <a:rPr lang="en-US" sz="1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snmpset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– setting a MIB value</a:t>
            </a:r>
          </a:p>
          <a:p>
            <a:pPr indent="0">
              <a:buClr>
                <a:srgbClr val="000000"/>
              </a:buClr>
              <a:buSzPct val="25000"/>
              <a:buFont typeface="Wingdings" pitchFamily="2" charset="2"/>
              <a:buChar char="§"/>
            </a:pPr>
            <a:r>
              <a:rPr lang="en-US" sz="18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snmptrap</a:t>
            </a: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– Sending an alert to a SNMP trap daemon</a:t>
            </a:r>
          </a:p>
          <a:p>
            <a:endParaRPr lang="en-US" dirty="0" smtClean="0"/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 V1 is still the most commonly deployed version</a:t>
            </a:r>
            <a:endParaRPr lang="en-US" sz="1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86525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Enumerating System using SNMP</a:t>
            </a:r>
          </a:p>
        </p:txBody>
      </p:sp>
      <p:sp>
        <p:nvSpPr>
          <p:cNvPr id="4" name="Shape 438"/>
          <p:cNvSpPr txBox="1">
            <a:spLocks/>
          </p:cNvSpPr>
          <p:nvPr/>
        </p:nvSpPr>
        <p:spPr>
          <a:xfrm>
            <a:off x="152400" y="1524000"/>
            <a:ext cx="8636000" cy="37743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sp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q"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SNMP is supported on most network devices and servers</a:t>
            </a:r>
          </a:p>
          <a:p>
            <a:pPr marL="761997" lvl="2" indent="-457200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en-US" sz="17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Provides abundant amount of information</a:t>
            </a:r>
          </a:p>
          <a:p>
            <a:endParaRPr lang="en-US" dirty="0" smtClean="0"/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the free SNMP utilities from http.//net-snmp.sourceforge.net</a:t>
            </a:r>
            <a:r>
              <a:rPr lang="en-US" sz="2200" dirty="0" smtClean="0">
                <a:solidFill>
                  <a:srgbClr val="000000"/>
                </a:solidFill>
              </a:rPr>
              <a:t>:</a:t>
            </a:r>
            <a:endParaRPr lang="en-US" sz="22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 smtClean="0"/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C:\snmp\bin&gt;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snmpwalk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 -c public -v1 172.16.1.1 1.3.6.1.2.1.1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SNMPv2-MIB::sysDescr.0 = STRING: Hardware: x86 Family 6 Model 8 Stepping 6 AT/AT COMPATIBLE - Software: Windows 2000 Version 5.0 (Build 2195 Uniprocessor Free)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SNMPv2-MIB::sysObjectID.0 = OID: SNMPv2-SMI::enterprises.311.1.1.3.1.1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SNMPv2-MIB::sysUpTime.0 =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Timeticks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: (17485) 0:02:54.85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SNMPv2-MIB::sysContact.0 = STRING: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SNMPv2-MIB::sysName.0 = STRING: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MYServer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Arial"/>
            </a:endParaRP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SNMPv2-MIB::sysLocation.0 = STRING: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Arial"/>
              </a:rPr>
              <a:t>SNMPv2-MIB::sysServices.0 = INTEGER: 79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6458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Enumerating System using SNMP</a:t>
            </a:r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152400" y="1219200"/>
            <a:ext cx="8635999" cy="457358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smtClean="0"/>
              <a:t>SNMP MIB Lookup: Most vendors make their MIB available to their customers</a:t>
            </a:r>
          </a:p>
          <a:p>
            <a:pPr>
              <a:buFont typeface="Wingdings 3"/>
              <a:buNone/>
            </a:pPr>
            <a:r>
              <a:rPr lang="en-US" sz="2000" dirty="0" smtClean="0"/>
              <a:t>	http://tools.cisco.com/Support/SNMP/do/BrowseOID.do?</a:t>
            </a:r>
            <a:br>
              <a:rPr lang="en-US" sz="2000" dirty="0" smtClean="0"/>
            </a:br>
            <a:r>
              <a:rPr lang="en-US" sz="2000" dirty="0" smtClean="0"/>
              <a:t>local=</a:t>
            </a:r>
            <a:r>
              <a:rPr lang="en-US" sz="2000" dirty="0" err="1" smtClean="0"/>
              <a:t>en&amp;substep</a:t>
            </a:r>
            <a:r>
              <a:rPr lang="en-US" sz="2000" dirty="0" smtClean="0"/>
              <a:t>=2&amp;translate=</a:t>
            </a:r>
            <a:r>
              <a:rPr lang="en-US" sz="2000" dirty="0" err="1" smtClean="0"/>
              <a:t>Translate&amp;tree</a:t>
            </a:r>
            <a:r>
              <a:rPr lang="en-US" sz="2000" dirty="0" smtClean="0"/>
              <a:t>=NO</a:t>
            </a:r>
          </a:p>
          <a:p>
            <a:endParaRPr lang="en-US" sz="2000" dirty="0" smtClean="0"/>
          </a:p>
          <a:p>
            <a:r>
              <a:rPr lang="en-US" sz="2000" dirty="0" smtClean="0"/>
              <a:t>proprietary MIBs are located under:</a:t>
            </a:r>
          </a:p>
          <a:p>
            <a:pPr>
              <a:buFont typeface="Wingdings 3"/>
              <a:buNone/>
            </a:pPr>
            <a:r>
              <a:rPr lang="en-US" sz="2000" dirty="0" smtClean="0"/>
              <a:t>	1.3.6.1.4.1 – </a:t>
            </a:r>
            <a:r>
              <a:rPr lang="en-US" sz="2000" dirty="0" err="1" smtClean="0"/>
              <a:t>iso.org.dod.internet.private.enterprise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Example of Interesting MIB:</a:t>
            </a:r>
          </a:p>
          <a:p>
            <a:pPr>
              <a:buFont typeface="Wingdings 3"/>
              <a:buNone/>
            </a:pPr>
            <a:r>
              <a:rPr lang="nb-NO" sz="2000" dirty="0" smtClean="0"/>
              <a:t>	</a:t>
            </a:r>
            <a:r>
              <a:rPr lang="nb-NO" sz="2000" dirty="0" smtClean="0">
                <a:latin typeface="Courier New" pitchFamily="49" charset="0"/>
                <a:cs typeface="Courier New" pitchFamily="49" charset="0"/>
              </a:rPr>
              <a:t>1.3.6.1.4.1.522.3.4.1-iso(1).org(3).dod(6).internet(1).private(4).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enterprises(1).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aironet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(522)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awcVx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(3).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awcFtp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(4)</a:t>
            </a:r>
          </a:p>
          <a:p>
            <a:pPr>
              <a:buFont typeface="Wingdings 3"/>
              <a:buNone/>
            </a:pPr>
            <a:r>
              <a:rPr lang="en-US" sz="2000" b="1" i="1" dirty="0" smtClean="0">
                <a:latin typeface="Courier New" pitchFamily="49" charset="0"/>
                <a:cs typeface="Courier New" pitchFamily="49" charset="0"/>
              </a:rPr>
              <a:t>See next </a:t>
            </a:r>
            <a:r>
              <a:rPr lang="en-US" sz="2000" b="1" i="1" dirty="0" smtClean="0">
                <a:latin typeface="Courier New" pitchFamily="49" charset="0"/>
                <a:cs typeface="Courier New" pitchFamily="49" charset="0"/>
              </a:rPr>
              <a:t>pages</a:t>
            </a:r>
            <a:endParaRPr lang="en-US" sz="2000" b="1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746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59509"/>
              </p:ext>
            </p:extLst>
          </p:nvPr>
        </p:nvGraphicFramePr>
        <p:xfrm>
          <a:off x="838200" y="228600"/>
          <a:ext cx="7391400" cy="6553194"/>
        </p:xfrm>
        <a:graphic>
          <a:graphicData uri="http://schemas.openxmlformats.org/drawingml/2006/table">
            <a:tbl>
              <a:tblPr/>
              <a:tblGrid>
                <a:gridCol w="3695700"/>
                <a:gridCol w="3695700"/>
              </a:tblGrid>
              <a:tr h="385482">
                <a:tc>
                  <a:txBody>
                    <a:bodyPr/>
                    <a:lstStyle/>
                    <a:p>
                      <a:r>
                        <a:rPr lang="en-US" sz="1300" dirty="0" err="1"/>
                        <a:t>awcFtp</a:t>
                      </a:r>
                      <a:endParaRPr lang="en-US" sz="1300" dirty="0"/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defaultFileServer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awcFileXferFileFirmwareRadio0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1.3.6.1.4.1.522.3.4.10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awcFileXferFileWebUI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1.3.6.1.4.1.522.3.4.11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awcFileXferFileFpgaPcmcia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1.3.6.1.4.1.522.3.4.12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awcFileXferTftpPort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1.3.6.1.4.1.522.3.4.13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awcFileXferFtpDirectory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1.3.6.1.4.1.522.3.4.14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awcFileXferFilesFLASH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1.3.6.1.4.1.522.3.4.17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awcFileXferFileFirmwareRadio1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1.3.6.1.4.1.522.3.4.18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awcFileXferProtocol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1.3.6.1.4.1.522.3.4.2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awcFileXferUser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1.3.6.1.4.1.522.3.4.3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 dirty="0" err="1">
                          <a:solidFill>
                            <a:srgbClr val="FF0000"/>
                          </a:solidFill>
                        </a:rPr>
                        <a:t>awcFileXferPassword</a:t>
                      </a:r>
                      <a:endParaRPr lang="en-US" sz="1300" dirty="0">
                        <a:solidFill>
                          <a:srgbClr val="FF0000"/>
                        </a:solidFill>
                      </a:endParaRP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1.3.6.1.4.1.522.3.4.4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awcFileXferCmdInvokeFileLoad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1.3.6.1.4.1.522.3.4.5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awcFileXferCmdStatusFileLoad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1.3.6.1.4.1.522.3.4.6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awcFileXferCmdInvokeFileSave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1.3.6.1.4.1.522.3.4.7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awcFileXferCmdStatusFileSave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1.3.6.1.4.1.522.3.4.8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</a:tr>
              <a:tr h="385482">
                <a:tc>
                  <a:txBody>
                    <a:bodyPr/>
                    <a:lstStyle/>
                    <a:p>
                      <a:r>
                        <a:rPr lang="en-US" sz="1300"/>
                        <a:t>awcFileXferFileFirmwareSystem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1.3.6.1.4.1.522.3.4.9</a:t>
                      </a:r>
                    </a:p>
                  </a:txBody>
                  <a:tcPr marL="66405" marR="66405" marT="33203" marB="332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0295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Gathering using SNMP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1371600"/>
            <a:ext cx="418095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 -- </a:t>
            </a:r>
            <a:r>
              <a:rPr lang="en-US" sz="1600" dirty="0" err="1" smtClean="0"/>
              <a:t>awcFtp</a:t>
            </a:r>
            <a:r>
              <a:rPr lang="en-US" sz="1600" dirty="0" smtClean="0"/>
              <a:t> (4)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defaultFileServer</a:t>
            </a:r>
            <a:r>
              <a:rPr lang="en-US" sz="1600" dirty="0" smtClean="0"/>
              <a:t> (1) object Details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awcFileXferProtocol</a:t>
            </a:r>
            <a:r>
              <a:rPr lang="en-US" sz="1600" dirty="0" smtClean="0"/>
              <a:t> (2)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awcFileXferUser</a:t>
            </a:r>
            <a:r>
              <a:rPr lang="en-US" sz="1600" dirty="0" smtClean="0"/>
              <a:t> (3)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b="1" dirty="0" smtClean="0"/>
              <a:t>| | </a:t>
            </a:r>
            <a:r>
              <a:rPr lang="en-US" sz="1600" b="1" dirty="0" smtClean="0">
                <a:solidFill>
                  <a:srgbClr val="FF0000"/>
                </a:solidFill>
              </a:rPr>
              <a:t>-- </a:t>
            </a:r>
            <a:r>
              <a:rPr lang="en-US" sz="1600" b="1" dirty="0" err="1" smtClean="0">
                <a:solidFill>
                  <a:srgbClr val="FF0000"/>
                </a:solidFill>
              </a:rPr>
              <a:t>awcFileXferPassword</a:t>
            </a:r>
            <a:r>
              <a:rPr lang="en-US" sz="1600" b="1" dirty="0" smtClean="0">
                <a:solidFill>
                  <a:srgbClr val="FF0000"/>
                </a:solidFill>
              </a:rPr>
              <a:t> (4)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awcFileXferCmdInvokeFileLoad</a:t>
            </a:r>
            <a:r>
              <a:rPr lang="en-US" sz="1600" dirty="0" smtClean="0"/>
              <a:t> (5)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awcFileXferCmdStatusFileLoad</a:t>
            </a:r>
            <a:r>
              <a:rPr lang="en-US" sz="1600" dirty="0" smtClean="0"/>
              <a:t> (6)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awcFileXferCmdInvokeFileSave</a:t>
            </a:r>
            <a:r>
              <a:rPr lang="en-US" sz="1600" dirty="0" smtClean="0"/>
              <a:t> (7)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</a:t>
            </a:r>
            <a:r>
              <a:rPr lang="en-US" sz="1600" dirty="0" err="1" smtClean="0"/>
              <a:t>awcFileXferCmdStatusFileSave</a:t>
            </a:r>
            <a:r>
              <a:rPr lang="en-US" sz="1600" dirty="0" smtClean="0"/>
              <a:t> (8)</a:t>
            </a:r>
          </a:p>
          <a:p>
            <a:r>
              <a:rPr lang="en-US" sz="1600" dirty="0" smtClean="0"/>
              <a:t>| |</a:t>
            </a:r>
          </a:p>
          <a:p>
            <a:r>
              <a:rPr lang="en-US" sz="1600" dirty="0" smtClean="0"/>
              <a:t>| | -- ...</a:t>
            </a:r>
          </a:p>
        </p:txBody>
      </p:sp>
    </p:spTree>
    <p:extLst>
      <p:ext uri="{BB962C8B-B14F-4D97-AF65-F5344CB8AC3E}">
        <p14:creationId xmlns:p14="http://schemas.microsoft.com/office/powerpoint/2010/main" val="8395838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Examining the MIB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9400" y="1239795"/>
            <a:ext cx="8864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1.3.6.1.4.1.522.3.7.1.1 – </a:t>
            </a:r>
            <a:r>
              <a:rPr lang="en-US" sz="1400" b="1" dirty="0" err="1" smtClean="0"/>
              <a:t>Aironet</a:t>
            </a:r>
            <a:r>
              <a:rPr lang="en-US" sz="1400" b="1" dirty="0" smtClean="0"/>
              <a:t> Wireless Access Point User Manager</a:t>
            </a:r>
          </a:p>
          <a:p>
            <a:r>
              <a:rPr lang="en-US" sz="1400" dirty="0" smtClean="0"/>
              <a:t>- -- </a:t>
            </a:r>
            <a:r>
              <a:rPr lang="en-US" sz="1400" dirty="0" err="1" smtClean="0"/>
              <a:t>awcUserMgr</a:t>
            </a:r>
            <a:r>
              <a:rPr lang="en-US" sz="1400" dirty="0" smtClean="0"/>
              <a:t> (7)</a:t>
            </a:r>
          </a:p>
          <a:p>
            <a:r>
              <a:rPr lang="en-US" sz="1400" dirty="0" smtClean="0"/>
              <a:t>|</a:t>
            </a:r>
          </a:p>
          <a:p>
            <a:r>
              <a:rPr lang="en-US" sz="1400" dirty="0" smtClean="0"/>
              <a:t>- -- </a:t>
            </a:r>
            <a:r>
              <a:rPr lang="en-US" sz="1400" dirty="0" err="1" smtClean="0"/>
              <a:t>userMgrConfigTable</a:t>
            </a:r>
            <a:r>
              <a:rPr lang="en-US" sz="1400" dirty="0" smtClean="0"/>
              <a:t> (1)</a:t>
            </a:r>
          </a:p>
          <a:p>
            <a:r>
              <a:rPr lang="en-US" sz="1400" dirty="0" smtClean="0"/>
              <a:t>| |</a:t>
            </a:r>
          </a:p>
          <a:p>
            <a:r>
              <a:rPr lang="en-US" sz="1400" dirty="0" smtClean="0"/>
              <a:t>| - -- </a:t>
            </a:r>
            <a:r>
              <a:rPr lang="en-US" sz="1400" dirty="0" err="1" smtClean="0"/>
              <a:t>userMgrConfigEntry</a:t>
            </a:r>
            <a:r>
              <a:rPr lang="en-US" sz="1400" dirty="0" smtClean="0"/>
              <a:t> (1) object Details</a:t>
            </a:r>
          </a:p>
          <a:p>
            <a:r>
              <a:rPr lang="en-US" sz="1400" dirty="0" smtClean="0"/>
              <a:t>| |</a:t>
            </a:r>
          </a:p>
          <a:p>
            <a:r>
              <a:rPr lang="en-US" sz="1400" dirty="0" smtClean="0"/>
              <a:t>| | -- </a:t>
            </a:r>
            <a:r>
              <a:rPr lang="en-US" sz="1400" dirty="0" err="1" smtClean="0"/>
              <a:t>userMgrUserIndex</a:t>
            </a:r>
            <a:r>
              <a:rPr lang="en-US" sz="1400" dirty="0" smtClean="0"/>
              <a:t> (1)</a:t>
            </a:r>
          </a:p>
          <a:p>
            <a:r>
              <a:rPr lang="en-US" sz="1400" dirty="0" smtClean="0"/>
              <a:t>| |</a:t>
            </a:r>
          </a:p>
          <a:p>
            <a:r>
              <a:rPr lang="en-US" sz="1400" dirty="0" smtClean="0"/>
              <a:t>| | -- </a:t>
            </a:r>
            <a:r>
              <a:rPr lang="en-US" sz="1400" dirty="0" err="1" smtClean="0"/>
              <a:t>userMgrUserName</a:t>
            </a:r>
            <a:r>
              <a:rPr lang="en-US" sz="1400" dirty="0" smtClean="0"/>
              <a:t> (2)</a:t>
            </a:r>
          </a:p>
          <a:p>
            <a:r>
              <a:rPr lang="en-US" sz="1400" dirty="0" smtClean="0"/>
              <a:t>| |</a:t>
            </a:r>
          </a:p>
          <a:p>
            <a:r>
              <a:rPr lang="en-US" sz="1400" dirty="0" smtClean="0"/>
              <a:t>| | -- </a:t>
            </a:r>
            <a:r>
              <a:rPr lang="en-US" sz="1400" dirty="0" err="1" smtClean="0">
                <a:solidFill>
                  <a:srgbClr val="FF0000"/>
                </a:solidFill>
              </a:rPr>
              <a:t>userMgrPassword</a:t>
            </a:r>
            <a:r>
              <a:rPr lang="en-US" sz="1400" dirty="0" smtClean="0">
                <a:solidFill>
                  <a:srgbClr val="FF0000"/>
                </a:solidFill>
              </a:rPr>
              <a:t> (3)</a:t>
            </a:r>
          </a:p>
          <a:p>
            <a:r>
              <a:rPr lang="en-US" sz="1400" dirty="0" smtClean="0"/>
              <a:t>| |</a:t>
            </a:r>
          </a:p>
          <a:p>
            <a:r>
              <a:rPr lang="en-US" sz="1400" dirty="0" smtClean="0"/>
              <a:t>| | -- </a:t>
            </a:r>
            <a:r>
              <a:rPr lang="en-US" sz="1400" dirty="0" err="1" smtClean="0"/>
              <a:t>userMgrCapabilities</a:t>
            </a:r>
            <a:r>
              <a:rPr lang="en-US" sz="1400" dirty="0" smtClean="0"/>
              <a:t> (4)</a:t>
            </a:r>
          </a:p>
          <a:p>
            <a:r>
              <a:rPr lang="en-US" sz="1400" dirty="0" smtClean="0"/>
              <a:t>| |</a:t>
            </a:r>
          </a:p>
          <a:p>
            <a:r>
              <a:rPr lang="en-US" sz="1400" dirty="0" smtClean="0"/>
              <a:t>| | -- </a:t>
            </a:r>
            <a:r>
              <a:rPr lang="en-US" sz="1400" dirty="0" err="1" smtClean="0"/>
              <a:t>userMgrStatus</a:t>
            </a:r>
            <a:r>
              <a:rPr lang="en-US" sz="1400" dirty="0" smtClean="0"/>
              <a:t> (5)</a:t>
            </a:r>
          </a:p>
          <a:p>
            <a:r>
              <a:rPr lang="en-US" sz="1400" b="1" dirty="0" smtClean="0"/>
              <a:t>Looking at the description of the MIB:</a:t>
            </a:r>
          </a:p>
          <a:p>
            <a:r>
              <a:rPr lang="en-US" sz="1400" dirty="0" err="1" smtClean="0"/>
              <a:t>userMgrPassword</a:t>
            </a:r>
            <a:r>
              <a:rPr lang="en-US" sz="1400" dirty="0" smtClean="0"/>
              <a:t> OBJECT-TYPE SYNTAX OCTET STRING(SIZE(0..24)) ACCESS read-write</a:t>
            </a:r>
          </a:p>
          <a:p>
            <a:r>
              <a:rPr lang="en-US" sz="1400" dirty="0" smtClean="0"/>
              <a:t>STATUS mandatory DESCRIPTION "The SHA-1 hashed password of the user in the user manager.</a:t>
            </a:r>
          </a:p>
          <a:p>
            <a:r>
              <a:rPr lang="en-US" sz="1400" dirty="0" smtClean="0"/>
              <a:t>When a plaintext password is written, it is automatically replaced by the SHA-1 Secure Hash of that</a:t>
            </a:r>
          </a:p>
          <a:p>
            <a:r>
              <a:rPr lang="en-US" sz="1400" dirty="0" smtClean="0"/>
              <a:t>plaintext, prefixed by a 4-octet magic cookie. Max. string length is 24 octets." ::= {</a:t>
            </a:r>
          </a:p>
          <a:p>
            <a:r>
              <a:rPr lang="en-US" sz="1400" dirty="0" err="1" smtClean="0"/>
              <a:t>userMgrConfigEntry</a:t>
            </a:r>
            <a:r>
              <a:rPr lang="en-US" sz="1400" dirty="0" smtClean="0"/>
              <a:t> 3 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342152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default SNMP write community string ‘private’</a:t>
            </a:r>
          </a:p>
          <a:p>
            <a:r>
              <a:rPr lang="en-US" dirty="0"/>
              <a:t>default SNMP read community string ‘public’</a:t>
            </a:r>
          </a:p>
          <a:p>
            <a:r>
              <a:rPr lang="en-US" dirty="0"/>
              <a:t>SNMP community string can be captured using a sniffer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For example, to set the user manager password for a Cisco </a:t>
            </a:r>
            <a:r>
              <a:rPr lang="en-US" dirty="0" err="1"/>
              <a:t>Aironet</a:t>
            </a:r>
            <a:r>
              <a:rPr lang="en-US" dirty="0"/>
              <a:t> Wireless Access Point running </a:t>
            </a:r>
            <a:r>
              <a:rPr lang="en-US" dirty="0" err="1"/>
              <a:t>vXworks</a:t>
            </a:r>
            <a:r>
              <a:rPr lang="en-US" dirty="0"/>
              <a:t> firmware: 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snmpset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–c private –v1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ip_address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1.3.6.1.4.1.522.3.7.1.1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OctetString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“value of the SHA1 hash”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23640250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 what you put in</a:t>
            </a:r>
          </a:p>
          <a:p>
            <a:r>
              <a:rPr lang="en-US" dirty="0" smtClean="0"/>
              <a:t>Some MIB can have “sensitive” data</a:t>
            </a:r>
          </a:p>
          <a:p>
            <a:pPr lvl="1"/>
            <a:r>
              <a:rPr lang="en-US" dirty="0" smtClean="0"/>
              <a:t>E.g. location of a server or router</a:t>
            </a:r>
          </a:p>
          <a:p>
            <a:pPr lvl="2"/>
            <a:r>
              <a:rPr lang="en-US" dirty="0" smtClean="0"/>
              <a:t>Country</a:t>
            </a:r>
          </a:p>
          <a:p>
            <a:pPr lvl="2"/>
            <a:r>
              <a:rPr lang="en-US" dirty="0" smtClean="0"/>
              <a:t>City</a:t>
            </a:r>
          </a:p>
          <a:p>
            <a:pPr lvl="2"/>
            <a:r>
              <a:rPr lang="en-US" dirty="0" smtClean="0"/>
              <a:t>Building number</a:t>
            </a:r>
          </a:p>
          <a:p>
            <a:pPr lvl="2"/>
            <a:r>
              <a:rPr lang="en-US" dirty="0" smtClean="0"/>
              <a:t>Floor</a:t>
            </a:r>
          </a:p>
          <a:p>
            <a:pPr lvl="2"/>
            <a:r>
              <a:rPr lang="en-US" dirty="0" smtClean="0"/>
              <a:t>Room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SNMP </a:t>
            </a:r>
            <a:r>
              <a:rPr lang="en-US" dirty="0" err="1" smtClean="0"/>
              <a:t>Vulnetabilities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4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Network Management Protocol</a:t>
            </a:r>
          </a:p>
          <a:p>
            <a:pPr lvl="1"/>
            <a:r>
              <a:rPr lang="en-US" dirty="0"/>
              <a:t>Part of the internet protocol suite</a:t>
            </a:r>
          </a:p>
          <a:p>
            <a:pPr lvl="2"/>
            <a:r>
              <a:rPr lang="en-US" dirty="0"/>
              <a:t>Defined by the Internet Engineering Task Force (IETF)</a:t>
            </a:r>
          </a:p>
          <a:p>
            <a:pPr lvl="1"/>
            <a:r>
              <a:rPr lang="en-US" dirty="0"/>
              <a:t>Used by network management systems</a:t>
            </a:r>
          </a:p>
          <a:p>
            <a:pPr lvl="2"/>
            <a:r>
              <a:rPr lang="en-US" dirty="0"/>
              <a:t>Monitor network-attached devices for conditions that warrant administrative attention</a:t>
            </a:r>
          </a:p>
          <a:p>
            <a:pPr lvl="2"/>
            <a:r>
              <a:rPr lang="en-US" dirty="0"/>
              <a:t>Manage said systems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</a:t>
            </a:r>
          </a:p>
        </p:txBody>
      </p:sp>
    </p:spTree>
    <p:extLst>
      <p:ext uri="{BB962C8B-B14F-4D97-AF65-F5344CB8AC3E}">
        <p14:creationId xmlns:p14="http://schemas.microsoft.com/office/powerpoint/2010/main" val="42288152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SNMP V3 which has better security model</a:t>
            </a:r>
          </a:p>
          <a:p>
            <a:pPr lvl="1"/>
            <a:r>
              <a:rPr lang="en-US" dirty="0"/>
              <a:t>user level security</a:t>
            </a:r>
          </a:p>
          <a:p>
            <a:pPr lvl="1"/>
            <a:r>
              <a:rPr lang="en-US" dirty="0"/>
              <a:t>SNMP V1 only has read or write access</a:t>
            </a:r>
          </a:p>
          <a:p>
            <a:r>
              <a:rPr lang="en-US" dirty="0"/>
              <a:t>Using Access Control Lists (ACL) to allow only specific IP or ranges SNMP access to network infrastructure devices (router, switches)</a:t>
            </a:r>
          </a:p>
          <a:p>
            <a:r>
              <a:rPr lang="en-US" dirty="0"/>
              <a:t>Use uncommon SNMP community strings</a:t>
            </a:r>
          </a:p>
          <a:p>
            <a:r>
              <a:rPr lang="en-US" dirty="0"/>
              <a:t>Disable SNMP on non-network infrastructure devices</a:t>
            </a:r>
          </a:p>
          <a:p>
            <a:pPr lvl="1"/>
            <a:r>
              <a:rPr lang="en-US" dirty="0"/>
              <a:t>For windows devices, use WMI instead (Windows Management Instrumentation)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392853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Consists of a set of standards for network management</a:t>
            </a:r>
          </a:p>
          <a:p>
            <a:pPr lvl="1"/>
            <a:r>
              <a:rPr lang="en-US" dirty="0"/>
              <a:t>Application Layer protocol</a:t>
            </a:r>
          </a:p>
          <a:p>
            <a:pPr lvl="1"/>
            <a:r>
              <a:rPr lang="en-US" dirty="0"/>
              <a:t>Database schema</a:t>
            </a:r>
          </a:p>
          <a:p>
            <a:pPr lvl="1"/>
            <a:r>
              <a:rPr lang="en-US" dirty="0"/>
              <a:t>Set of data objects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</a:t>
            </a:r>
          </a:p>
        </p:txBody>
      </p:sp>
    </p:spTree>
    <p:extLst>
      <p:ext uri="{BB962C8B-B14F-4D97-AF65-F5344CB8AC3E}">
        <p14:creationId xmlns:p14="http://schemas.microsoft.com/office/powerpoint/2010/main" val="326103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SNMP exposes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/>
              <a:t>Variables on the managed systems</a:t>
            </a:r>
          </a:p>
          <a:p>
            <a:pPr lvl="1"/>
            <a:r>
              <a:rPr lang="en-US" dirty="0"/>
              <a:t>Describe the system configuration</a:t>
            </a:r>
          </a:p>
          <a:p>
            <a:r>
              <a:rPr lang="en-US" dirty="0"/>
              <a:t>Variables can be queried by managing applications</a:t>
            </a:r>
          </a:p>
          <a:p>
            <a:pPr lvl="1"/>
            <a:r>
              <a:rPr lang="en-US" dirty="0"/>
              <a:t>Sometimes set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SNMP</a:t>
            </a:r>
          </a:p>
        </p:txBody>
      </p:sp>
    </p:spTree>
    <p:extLst>
      <p:ext uri="{BB962C8B-B14F-4D97-AF65-F5344CB8AC3E}">
        <p14:creationId xmlns:p14="http://schemas.microsoft.com/office/powerpoint/2010/main" val="396888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68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SNMP environment:</a:t>
            </a:r>
          </a:p>
          <a:p>
            <a:pPr lvl="1"/>
            <a:r>
              <a:rPr lang="en-US" dirty="0"/>
              <a:t>Large number of systems to be managed</a:t>
            </a:r>
          </a:p>
          <a:p>
            <a:pPr lvl="1"/>
            <a:r>
              <a:rPr lang="en-US" dirty="0"/>
              <a:t>One or more systems manage them</a:t>
            </a:r>
          </a:p>
          <a:p>
            <a:r>
              <a:rPr lang="en-US" dirty="0"/>
              <a:t>An agent :</a:t>
            </a:r>
          </a:p>
          <a:p>
            <a:pPr lvl="1"/>
            <a:r>
              <a:rPr lang="en-US" dirty="0"/>
              <a:t>Software component</a:t>
            </a:r>
          </a:p>
          <a:p>
            <a:pPr lvl="1"/>
            <a:r>
              <a:rPr lang="en-US" dirty="0"/>
              <a:t>Runs on each managed system</a:t>
            </a:r>
          </a:p>
          <a:p>
            <a:pPr lvl="1"/>
            <a:r>
              <a:rPr lang="en-US" dirty="0"/>
              <a:t>Reports information via SNMP to the managing systems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</p:spTree>
    <p:extLst>
      <p:ext uri="{BB962C8B-B14F-4D97-AF65-F5344CB8AC3E}">
        <p14:creationId xmlns:p14="http://schemas.microsoft.com/office/powerpoint/2010/main" val="29560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SNMP agents reports data of interest on the managed systems</a:t>
            </a:r>
          </a:p>
          <a:p>
            <a:pPr lvl="1"/>
            <a:r>
              <a:rPr lang="en-US" dirty="0"/>
              <a:t>Variables such as:</a:t>
            </a:r>
          </a:p>
          <a:p>
            <a:pPr lvl="2"/>
            <a:r>
              <a:rPr lang="en-US" dirty="0"/>
              <a:t>"free memory"</a:t>
            </a:r>
          </a:p>
          <a:p>
            <a:pPr lvl="2"/>
            <a:r>
              <a:rPr lang="en-US" dirty="0"/>
              <a:t>"system name"</a:t>
            </a:r>
          </a:p>
          <a:p>
            <a:pPr lvl="2"/>
            <a:r>
              <a:rPr lang="en-US" dirty="0"/>
              <a:t>"number of running processes"</a:t>
            </a:r>
          </a:p>
          <a:p>
            <a:pPr lvl="2"/>
            <a:r>
              <a:rPr lang="en-US" dirty="0"/>
              <a:t>"default route"</a:t>
            </a:r>
          </a:p>
          <a:p>
            <a:pPr lvl="2"/>
            <a:r>
              <a:rPr lang="en-US" dirty="0"/>
              <a:t>"number of pages printed"</a:t>
            </a:r>
          </a:p>
          <a:p>
            <a:pPr lvl="2"/>
            <a:r>
              <a:rPr lang="en-US" dirty="0"/>
              <a:t>etc.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and basic concepts</a:t>
            </a:r>
          </a:p>
        </p:txBody>
      </p:sp>
    </p:spTree>
    <p:extLst>
      <p:ext uri="{BB962C8B-B14F-4D97-AF65-F5344CB8AC3E}">
        <p14:creationId xmlns:p14="http://schemas.microsoft.com/office/powerpoint/2010/main" val="20567920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</TotalTime>
  <Words>1362</Words>
  <Application>Microsoft Office PowerPoint</Application>
  <PresentationFormat>On-screen Show (4:3)</PresentationFormat>
  <Paragraphs>306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SNMP</vt:lpstr>
      <vt:lpstr>SNMP </vt:lpstr>
      <vt:lpstr>WHAT IS IT?</vt:lpstr>
      <vt:lpstr>SNMP</vt:lpstr>
      <vt:lpstr>SNMP</vt:lpstr>
      <vt:lpstr>SNMP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Overview and basic concepts</vt:lpstr>
      <vt:lpstr>MANAGEMENT INFORMATION BASES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Management Information Bases </vt:lpstr>
      <vt:lpstr>SNMP ARCHITECTURE</vt:lpstr>
      <vt:lpstr>SNMP architecture</vt:lpstr>
      <vt:lpstr>SNMP Agents:</vt:lpstr>
      <vt:lpstr>Master agent</vt:lpstr>
      <vt:lpstr>Subagent</vt:lpstr>
      <vt:lpstr>Subagent</vt:lpstr>
      <vt:lpstr>Management station</vt:lpstr>
      <vt:lpstr>Odd note for SNMP</vt:lpstr>
      <vt:lpstr>Vulnerability Assessment and System Assurance </vt:lpstr>
      <vt:lpstr>SNMP Basics</vt:lpstr>
      <vt:lpstr>Enumerating System using SNMP</vt:lpstr>
      <vt:lpstr>Enumerating System using SNMP</vt:lpstr>
      <vt:lpstr>PowerPoint Presentation</vt:lpstr>
      <vt:lpstr>Information Gathering using SNMP</vt:lpstr>
      <vt:lpstr>Examining the MIB</vt:lpstr>
      <vt:lpstr>SNMP Vulnerabilities</vt:lpstr>
      <vt:lpstr>SNMP Vulnetabilities</vt:lpstr>
      <vt:lpstr>SNMP Countermeasures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Kombol, Tony</cp:lastModifiedBy>
  <cp:revision>11</cp:revision>
  <cp:lastPrinted>2016-04-25T17:27:47Z</cp:lastPrinted>
  <dcterms:created xsi:type="dcterms:W3CDTF">2015-03-26T17:35:20Z</dcterms:created>
  <dcterms:modified xsi:type="dcterms:W3CDTF">2016-04-25T17:38:40Z</dcterms:modified>
</cp:coreProperties>
</file>