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5" r:id="rId28"/>
    <p:sldId id="282" r:id="rId29"/>
    <p:sldId id="283" r:id="rId30"/>
    <p:sldId id="284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91B0D1B-BE95-451D-9D25-92AA3EDA64C2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35F3BF-CF4B-4E81-9EBE-B0231F49FB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spf.org/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spf.org/FAQ/How_does_it_work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spf.org/FAQ/What_it_do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spf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sender policy framework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64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start with ‘v=spf1’</a:t>
            </a:r>
          </a:p>
          <a:p>
            <a:r>
              <a:rPr lang="en-US" dirty="0"/>
              <a:t>Read left-to right</a:t>
            </a:r>
          </a:p>
          <a:p>
            <a:r>
              <a:rPr lang="en-US" dirty="0"/>
              <a:t>Evaluation stops when a mechanism is matched</a:t>
            </a:r>
          </a:p>
          <a:p>
            <a:r>
              <a:rPr lang="en-US" dirty="0"/>
              <a:t>Last element of a SPF record should always be an ‘all’ or a ‘redirect’</a:t>
            </a:r>
          </a:p>
          <a:p>
            <a:r>
              <a:rPr lang="en-US" dirty="0"/>
              <a:t>If no mechanisms are matched, the result returned is ‘Neutral’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reading </a:t>
            </a:r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records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3100" dirty="0"/>
              <a:t>(</a:t>
            </a:r>
            <a:r>
              <a:rPr lang="en-US" sz="3100" dirty="0" err="1"/>
              <a:t>spf</a:t>
            </a:r>
            <a:r>
              <a:rPr lang="en-US" sz="3100" dirty="0"/>
              <a:t> or txt record)</a:t>
            </a:r>
          </a:p>
        </p:txBody>
      </p:sp>
    </p:spTree>
    <p:extLst>
      <p:ext uri="{BB962C8B-B14F-4D97-AF65-F5344CB8AC3E}">
        <p14:creationId xmlns:p14="http://schemas.microsoft.com/office/powerpoint/2010/main" val="32918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 example </a:t>
            </a:r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records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(lines are wrapped)</a:t>
            </a:r>
            <a:endParaRPr lang="en-US" sz="1800" dirty="0"/>
          </a:p>
        </p:txBody>
      </p:sp>
      <p:sp>
        <p:nvSpPr>
          <p:cNvPr id="6" name="Shape 56"/>
          <p:cNvSpPr txBox="1">
            <a:spLocks/>
          </p:cNvSpPr>
          <p:nvPr/>
        </p:nvSpPr>
        <p:spPr>
          <a:xfrm>
            <a:off x="76201" y="1698075"/>
            <a:ext cx="9067800" cy="3580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lIns="0" tIns="0" rIns="0" bIns="0" anchor="ctr" anchorCtr="0">
            <a:sp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lvl="1" indent="0">
              <a:buSzPct val="25000"/>
              <a:buFont typeface="Verdana"/>
              <a:buNone/>
            </a:pPr>
            <a:endParaRPr lang="en-US" sz="1800" dirty="0" smtClean="0">
              <a:solidFill>
                <a:schemeClr val="tx2">
                  <a:lumMod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SzPct val="25000"/>
              <a:buFont typeface="Verdana"/>
              <a:buNone/>
            </a:pP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gmail.com. 300 IN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TXT</a:t>
            </a: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18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v=spf1</a:t>
            </a: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redirect=_spf.google.com"</a:t>
            </a:r>
          </a:p>
          <a:p>
            <a:endParaRPr lang="en-US" sz="1800" dirty="0" smtClean="0">
              <a:solidFill>
                <a:schemeClr val="tx2">
                  <a:lumMod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SzPct val="25000"/>
              <a:buFont typeface="Verdana"/>
              <a:buNone/>
            </a:pP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_spf.google.com. 107 IN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TXT</a:t>
            </a: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18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v=spf</a:t>
            </a: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1 ip4:216.239.32.0/19 ip4:64.233.160.0/19 ip4:66.249.80.0/20 ip4:72.14.192.0/18 ip4:209.85.128.0/17 ip4:66.102.0.0/20 ip4:74.125.0.0/16 ip4:64.18.0.0/20 ip4:207.126.144.0/20 ip4:173.194.0.0/16 ?all”</a:t>
            </a:r>
          </a:p>
          <a:p>
            <a:endParaRPr lang="en-US" sz="1800" dirty="0" smtClean="0">
              <a:solidFill>
                <a:schemeClr val="tx2">
                  <a:lumMod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SzPct val="25000"/>
              <a:buFont typeface="Verdana"/>
              <a:buNone/>
            </a:pP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hotmail.com. 3600 IN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TXT</a:t>
            </a: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18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v=spf1</a:t>
            </a: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include:spf-a.hotmail.com</a:t>
            </a: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include:spf-b.hotmail.com</a:t>
            </a: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include:spf-c.hotmail.com</a:t>
            </a: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include:spf-d.hotmail.com</a:t>
            </a:r>
            <a:r>
              <a:rPr lang="en-US" sz="1800" dirty="0" smtClean="0">
                <a:solidFill>
                  <a:schemeClr val="tx2">
                    <a:lumMod val="25000"/>
                  </a:schemeClr>
                </a:solidFill>
                <a:latin typeface="Courier New" pitchFamily="49" charset="0"/>
                <a:cs typeface="Courier New" pitchFamily="49" charset="0"/>
              </a:rPr>
              <a:t> ~all“</a:t>
            </a:r>
          </a:p>
          <a:p>
            <a:pPr marL="0" lvl="1" indent="0">
              <a:buSzPct val="25000"/>
              <a:buFont typeface="Verdana"/>
              <a:buNone/>
            </a:pPr>
            <a:endParaRPr lang="en-US" sz="1800" dirty="0" smtClean="0">
              <a:solidFill>
                <a:schemeClr val="tx2">
                  <a:lumMod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62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</a:t>
            </a:r>
          </a:p>
          <a:p>
            <a:pPr lvl="1"/>
            <a:r>
              <a:rPr lang="en-US" dirty="0"/>
              <a:t>Matches anything</a:t>
            </a:r>
          </a:p>
          <a:p>
            <a:r>
              <a:rPr lang="en-US" dirty="0"/>
              <a:t>A </a:t>
            </a:r>
          </a:p>
          <a:p>
            <a:pPr lvl="1"/>
            <a:r>
              <a:rPr lang="en-US" dirty="0"/>
              <a:t>Matches if client IP matches one of the IP addresses of the named domain</a:t>
            </a:r>
          </a:p>
          <a:p>
            <a:pPr lvl="1"/>
            <a:r>
              <a:rPr lang="en-US" dirty="0"/>
              <a:t>Performs DNS lookup on named domain</a:t>
            </a:r>
          </a:p>
          <a:p>
            <a:pPr lvl="2"/>
            <a:r>
              <a:rPr lang="en-US" dirty="0"/>
              <a:t>Looks for A record if client IP is IPv4</a:t>
            </a:r>
          </a:p>
          <a:p>
            <a:pPr lvl="2"/>
            <a:r>
              <a:rPr lang="en-US" dirty="0"/>
              <a:t>AAAA if client IP is IPv6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mechanisms</a:t>
            </a:r>
          </a:p>
        </p:txBody>
      </p:sp>
    </p:spTree>
    <p:extLst>
      <p:ext uri="{BB962C8B-B14F-4D97-AF65-F5344CB8AC3E}">
        <p14:creationId xmlns:p14="http://schemas.microsoft.com/office/powerpoint/2010/main" val="1129478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IP4, IP6</a:t>
            </a:r>
          </a:p>
          <a:p>
            <a:pPr lvl="1"/>
            <a:r>
              <a:rPr lang="en-US" dirty="0"/>
              <a:t>Matches if client IP is in the named </a:t>
            </a:r>
            <a:r>
              <a:rPr lang="en-US" dirty="0" err="1"/>
              <a:t>netblock</a:t>
            </a:r>
            <a:endParaRPr lang="en-US" dirty="0"/>
          </a:p>
          <a:p>
            <a:pPr lvl="1"/>
            <a:r>
              <a:rPr lang="en-US" dirty="0"/>
              <a:t>Variants for IPv4 and IPv6</a:t>
            </a:r>
          </a:p>
          <a:p>
            <a:pPr lvl="1"/>
            <a:r>
              <a:rPr lang="en-US" dirty="0" err="1"/>
              <a:t>Netblock</a:t>
            </a:r>
            <a:r>
              <a:rPr lang="en-US" dirty="0"/>
              <a:t> must in CIDR format</a:t>
            </a:r>
          </a:p>
          <a:p>
            <a:pPr lvl="2"/>
            <a:r>
              <a:rPr lang="en-US" dirty="0"/>
              <a:t>e.g. 172.16.1.0/24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mechanisms</a:t>
            </a:r>
          </a:p>
        </p:txBody>
      </p:sp>
    </p:spTree>
    <p:extLst>
      <p:ext uri="{BB962C8B-B14F-4D97-AF65-F5344CB8AC3E}">
        <p14:creationId xmlns:p14="http://schemas.microsoft.com/office/powerpoint/2010/main" val="197349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MX</a:t>
            </a:r>
          </a:p>
          <a:p>
            <a:pPr lvl="1"/>
            <a:r>
              <a:rPr lang="en-US" dirty="0"/>
              <a:t>Matches if client IP is one of the servers in the MX records of the named domain</a:t>
            </a:r>
          </a:p>
          <a:p>
            <a:r>
              <a:rPr lang="en-US" dirty="0"/>
              <a:t>PTR</a:t>
            </a:r>
          </a:p>
          <a:p>
            <a:pPr lvl="1"/>
            <a:r>
              <a:rPr lang="en-US" dirty="0"/>
              <a:t>Matches if PTR record for client IP exists and maps to a host in the named domain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mechanisms</a:t>
            </a:r>
          </a:p>
        </p:txBody>
      </p:sp>
    </p:spTree>
    <p:extLst>
      <p:ext uri="{BB962C8B-B14F-4D97-AF65-F5344CB8AC3E}">
        <p14:creationId xmlns:p14="http://schemas.microsoft.com/office/powerpoint/2010/main" val="2126255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EXISTS</a:t>
            </a:r>
          </a:p>
          <a:p>
            <a:pPr lvl="1"/>
            <a:r>
              <a:rPr lang="en-US" dirty="0"/>
              <a:t>Matches if the named domain exists</a:t>
            </a:r>
          </a:p>
          <a:p>
            <a:pPr lvl="1"/>
            <a:r>
              <a:rPr lang="en-US" dirty="0"/>
              <a:t>Can be used to emulate DNS blacklists</a:t>
            </a:r>
          </a:p>
          <a:p>
            <a:pPr lvl="1"/>
            <a:r>
              <a:rPr lang="en-US" dirty="0"/>
              <a:t>e.g. </a:t>
            </a:r>
            <a:endParaRPr lang="en-US" dirty="0" smtClean="0"/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v=spf1 -exists:%{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}.zen.spamhaus.org’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mechanisms</a:t>
            </a:r>
          </a:p>
        </p:txBody>
      </p:sp>
    </p:spTree>
    <p:extLst>
      <p:ext uri="{BB962C8B-B14F-4D97-AF65-F5344CB8AC3E}">
        <p14:creationId xmlns:p14="http://schemas.microsoft.com/office/powerpoint/2010/main" val="3354930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</a:t>
            </a:r>
          </a:p>
          <a:p>
            <a:pPr lvl="1"/>
            <a:r>
              <a:rPr lang="en-US" dirty="0"/>
              <a:t>Matches if the result of the referenced policy was PASS</a:t>
            </a:r>
          </a:p>
          <a:p>
            <a:pPr lvl="1"/>
            <a:r>
              <a:rPr lang="en-US" dirty="0"/>
              <a:t>Name is poorly chosen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mechanisms</a:t>
            </a:r>
          </a:p>
        </p:txBody>
      </p:sp>
    </p:spTree>
    <p:extLst>
      <p:ext uri="{BB962C8B-B14F-4D97-AF65-F5344CB8AC3E}">
        <p14:creationId xmlns:p14="http://schemas.microsoft.com/office/powerpoint/2010/main" val="1016846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“+” Pass</a:t>
            </a:r>
          </a:p>
          <a:p>
            <a:pPr lvl="1"/>
            <a:r>
              <a:rPr lang="en-US" dirty="0"/>
              <a:t>Client is permitted to send mail for the domain</a:t>
            </a:r>
          </a:p>
          <a:p>
            <a:pPr lvl="1"/>
            <a:r>
              <a:rPr lang="en-US" dirty="0"/>
              <a:t>Pass is implied if the qualifier is omitted</a:t>
            </a:r>
          </a:p>
          <a:p>
            <a:r>
              <a:rPr lang="en-US" dirty="0"/>
              <a:t>“–” Fail</a:t>
            </a:r>
          </a:p>
          <a:p>
            <a:pPr lvl="1"/>
            <a:r>
              <a:rPr lang="en-US" dirty="0"/>
              <a:t>Client is not authorized to send mail for the domain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qualifiers</a:t>
            </a:r>
          </a:p>
        </p:txBody>
      </p:sp>
    </p:spTree>
    <p:extLst>
      <p:ext uri="{BB962C8B-B14F-4D97-AF65-F5344CB8AC3E}">
        <p14:creationId xmlns:p14="http://schemas.microsoft.com/office/powerpoint/2010/main" val="3524028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“~” </a:t>
            </a:r>
            <a:r>
              <a:rPr lang="en-US" dirty="0" err="1"/>
              <a:t>SoftFail</a:t>
            </a:r>
            <a:endParaRPr lang="en-US" dirty="0"/>
          </a:p>
          <a:p>
            <a:pPr lvl="1"/>
            <a:r>
              <a:rPr lang="en-US" dirty="0"/>
              <a:t>Client should not send mail for the domain</a:t>
            </a:r>
          </a:p>
          <a:p>
            <a:pPr lvl="1"/>
            <a:r>
              <a:rPr lang="en-US" dirty="0"/>
              <a:t>Mail should not be blocked solely on a </a:t>
            </a:r>
            <a:r>
              <a:rPr lang="en-US" dirty="0" err="1"/>
              <a:t>SoftFail</a:t>
            </a:r>
            <a:endParaRPr lang="en-US" dirty="0"/>
          </a:p>
          <a:p>
            <a:pPr lvl="1"/>
            <a:r>
              <a:rPr lang="en-US" dirty="0"/>
              <a:t>Result can be used by spam filtering software</a:t>
            </a:r>
          </a:p>
          <a:p>
            <a:r>
              <a:rPr lang="en-US" dirty="0"/>
              <a:t>“?” Neutral</a:t>
            </a:r>
          </a:p>
          <a:p>
            <a:pPr lvl="1"/>
            <a:r>
              <a:rPr lang="en-US" dirty="0"/>
              <a:t>No assertion on if client is authorized</a:t>
            </a:r>
          </a:p>
          <a:p>
            <a:pPr lvl="1"/>
            <a:r>
              <a:rPr lang="en-US" dirty="0"/>
              <a:t>Must be treated same as if there were no SPF record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qualifiers</a:t>
            </a:r>
          </a:p>
        </p:txBody>
      </p:sp>
    </p:spTree>
    <p:extLst>
      <p:ext uri="{BB962C8B-B14F-4D97-AF65-F5344CB8AC3E}">
        <p14:creationId xmlns:p14="http://schemas.microsoft.com/office/powerpoint/2010/main" val="3861826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SPF </a:t>
            </a:r>
            <a:r>
              <a:rPr lang="en-US" dirty="0" smtClean="0"/>
              <a:t>modifiers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additional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not directly affect the evaluation of SPF records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spf</a:t>
            </a:r>
            <a:r>
              <a:rPr lang="en-US" dirty="0"/>
              <a:t> modifiers</a:t>
            </a:r>
          </a:p>
        </p:txBody>
      </p:sp>
    </p:spTree>
    <p:extLst>
      <p:ext uri="{BB962C8B-B14F-4D97-AF65-F5344CB8AC3E}">
        <p14:creationId xmlns:p14="http://schemas.microsoft.com/office/powerpoint/2010/main" val="407353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OpenSPF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Note: </a:t>
            </a:r>
            <a:r>
              <a:rPr lang="en-US" sz="2000" dirty="0" smtClean="0">
                <a:hlinkClick r:id="rId2"/>
              </a:rPr>
              <a:t>http://www.openspf.org/</a:t>
            </a:r>
            <a:r>
              <a:rPr lang="en-US" sz="2000" dirty="0" smtClean="0"/>
              <a:t> is a good reference source for SPF</a:t>
            </a:r>
          </a:p>
        </p:txBody>
      </p:sp>
    </p:spTree>
    <p:extLst>
      <p:ext uri="{BB962C8B-B14F-4D97-AF65-F5344CB8AC3E}">
        <p14:creationId xmlns:p14="http://schemas.microsoft.com/office/powerpoint/2010/main" val="3050192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redirect</a:t>
            </a:r>
          </a:p>
          <a:p>
            <a:pPr lvl="1"/>
            <a:r>
              <a:rPr lang="en-US" dirty="0"/>
              <a:t>Redirect to a different SPF record</a:t>
            </a:r>
          </a:p>
          <a:p>
            <a:pPr lvl="1"/>
            <a:r>
              <a:rPr lang="en-US" dirty="0"/>
              <a:t>Replaces result of this SPF record</a:t>
            </a:r>
          </a:p>
          <a:p>
            <a:pPr lvl="1"/>
            <a:r>
              <a:rPr lang="en-US" dirty="0" smtClean="0"/>
              <a:t>Redirect or All should </a:t>
            </a:r>
            <a:r>
              <a:rPr lang="en-US" dirty="0"/>
              <a:t>always be last element of a SPF record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modifiers</a:t>
            </a:r>
          </a:p>
        </p:txBody>
      </p:sp>
    </p:spTree>
    <p:extLst>
      <p:ext uri="{BB962C8B-B14F-4D97-AF65-F5344CB8AC3E}">
        <p14:creationId xmlns:p14="http://schemas.microsoft.com/office/powerpoint/2010/main" val="2546876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exp</a:t>
            </a:r>
            <a:endParaRPr lang="en-US" dirty="0"/>
          </a:p>
          <a:p>
            <a:pPr lvl="1"/>
            <a:r>
              <a:rPr lang="en-US" dirty="0"/>
              <a:t>Provides an explanation of why SPF validation failed to the client</a:t>
            </a:r>
          </a:p>
          <a:p>
            <a:pPr lvl="1"/>
            <a:r>
              <a:rPr lang="en-US" dirty="0"/>
              <a:t>The TXT record is looked up at named domain and its contents is used as the explanation</a:t>
            </a:r>
          </a:p>
          <a:p>
            <a:pPr lvl="1"/>
            <a:r>
              <a:rPr lang="en-US" dirty="0"/>
              <a:t>SPF macros can be used to make the explanation more informative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spf</a:t>
            </a:r>
            <a:r>
              <a:rPr lang="en-US" dirty="0"/>
              <a:t> modifiers</a:t>
            </a:r>
          </a:p>
        </p:txBody>
      </p:sp>
    </p:spTree>
    <p:extLst>
      <p:ext uri="{BB962C8B-B14F-4D97-AF65-F5344CB8AC3E}">
        <p14:creationId xmlns:p14="http://schemas.microsoft.com/office/powerpoint/2010/main" val="1863804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number of macros are available in SPF </a:t>
            </a:r>
            <a:r>
              <a:rPr lang="en-US" dirty="0" smtClean="0"/>
              <a:t>records</a:t>
            </a:r>
          </a:p>
          <a:p>
            <a:r>
              <a:rPr lang="en-US" dirty="0" smtClean="0"/>
              <a:t>Form: %{</a:t>
            </a:r>
            <a:r>
              <a:rPr lang="en-US" i="1" dirty="0" smtClean="0"/>
              <a:t>some </a:t>
            </a:r>
            <a:r>
              <a:rPr lang="en-US" i="1" dirty="0" smtClean="0"/>
              <a:t>stuff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Macros are expanded during SPF evaluation </a:t>
            </a:r>
          </a:p>
          <a:p>
            <a:r>
              <a:rPr lang="en-US" dirty="0" smtClean="0"/>
              <a:t>Some stuff:</a:t>
            </a:r>
            <a:endParaRPr lang="en-US" dirty="0"/>
          </a:p>
          <a:p>
            <a:pPr lvl="1"/>
            <a:r>
              <a:rPr lang="en-US" dirty="0"/>
              <a:t>s = client email address</a:t>
            </a:r>
          </a:p>
          <a:p>
            <a:pPr lvl="1"/>
            <a:r>
              <a:rPr lang="en-US" dirty="0"/>
              <a:t>l = local part of client email address</a:t>
            </a:r>
          </a:p>
          <a:p>
            <a:pPr lvl="1"/>
            <a:r>
              <a:rPr lang="en-US" dirty="0"/>
              <a:t>o = domain of client email </a:t>
            </a:r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h = domain name from HELO or EHLO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</a:t>
            </a:r>
            <a:r>
              <a:rPr lang="en-US" dirty="0" err="1"/>
              <a:t>spf</a:t>
            </a:r>
            <a:r>
              <a:rPr lang="en-US" dirty="0"/>
              <a:t> macros</a:t>
            </a:r>
          </a:p>
        </p:txBody>
      </p:sp>
    </p:spTree>
    <p:extLst>
      <p:ext uri="{BB962C8B-B14F-4D97-AF65-F5344CB8AC3E}">
        <p14:creationId xmlns:p14="http://schemas.microsoft.com/office/powerpoint/2010/main" val="2685488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stuff (cont.)</a:t>
            </a:r>
          </a:p>
          <a:p>
            <a:pPr lvl="1"/>
            <a:r>
              <a:rPr lang="en-US" dirty="0" smtClean="0"/>
              <a:t>d 	= </a:t>
            </a:r>
            <a:r>
              <a:rPr lang="en-US" dirty="0"/>
              <a:t>client domain name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	= </a:t>
            </a:r>
            <a:r>
              <a:rPr lang="en-US" dirty="0"/>
              <a:t>client IP address</a:t>
            </a:r>
          </a:p>
          <a:p>
            <a:pPr lvl="1"/>
            <a:r>
              <a:rPr lang="en-US" dirty="0"/>
              <a:t>v </a:t>
            </a:r>
            <a:r>
              <a:rPr lang="en-US" dirty="0" smtClean="0"/>
              <a:t>	is </a:t>
            </a:r>
            <a:endParaRPr lang="en-US" dirty="0"/>
          </a:p>
          <a:p>
            <a:pPr lvl="2"/>
            <a:r>
              <a:rPr lang="en-US" dirty="0"/>
              <a:t>"in-</a:t>
            </a:r>
            <a:r>
              <a:rPr lang="en-US" dirty="0" err="1"/>
              <a:t>addr</a:t>
            </a:r>
            <a:r>
              <a:rPr lang="en-US" dirty="0"/>
              <a:t>" </a:t>
            </a:r>
            <a:r>
              <a:rPr lang="en-US" dirty="0" smtClean="0"/>
              <a:t>	- if </a:t>
            </a:r>
            <a:r>
              <a:rPr lang="en-US" dirty="0"/>
              <a:t>client IP is </a:t>
            </a:r>
            <a:r>
              <a:rPr lang="en-US" dirty="0" smtClean="0"/>
              <a:t>IPv4 </a:t>
            </a:r>
            <a:endParaRPr lang="en-US" dirty="0"/>
          </a:p>
          <a:p>
            <a:pPr lvl="2"/>
            <a:r>
              <a:rPr lang="en-US" dirty="0"/>
              <a:t>"ip6" </a:t>
            </a:r>
            <a:r>
              <a:rPr lang="en-US" dirty="0" smtClean="0"/>
              <a:t>		- if </a:t>
            </a:r>
            <a:r>
              <a:rPr lang="en-US" dirty="0"/>
              <a:t>client IP is IPv6</a:t>
            </a:r>
          </a:p>
          <a:p>
            <a:pPr lvl="3"/>
            <a:r>
              <a:rPr lang="en-US" dirty="0"/>
              <a:t>Used to construct PTR addresses</a:t>
            </a:r>
          </a:p>
          <a:p>
            <a:pPr lvl="3"/>
            <a:r>
              <a:rPr lang="en-US" dirty="0"/>
              <a:t>e.g.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}.%{v}.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arpa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</a:t>
            </a:r>
            <a:r>
              <a:rPr lang="en-US" dirty="0" err="1"/>
              <a:t>spf</a:t>
            </a:r>
            <a:r>
              <a:rPr lang="en-US" dirty="0"/>
              <a:t> macros</a:t>
            </a:r>
          </a:p>
        </p:txBody>
      </p:sp>
    </p:spTree>
    <p:extLst>
      <p:ext uri="{BB962C8B-B14F-4D97-AF65-F5344CB8AC3E}">
        <p14:creationId xmlns:p14="http://schemas.microsoft.com/office/powerpoint/2010/main" val="1382106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stuff (cont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r </a:t>
            </a:r>
            <a:r>
              <a:rPr lang="en-US" dirty="0"/>
              <a:t>- reverse macro, splitting on ‘.’ by default</a:t>
            </a:r>
          </a:p>
          <a:p>
            <a:pPr lvl="2"/>
            <a:r>
              <a:rPr lang="en-US" dirty="0"/>
              <a:t>e.g. </a:t>
            </a:r>
            <a:endParaRPr lang="en-US" dirty="0" smtClean="0"/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will reverse an IP address</a:t>
            </a:r>
          </a:p>
          <a:p>
            <a:pPr lvl="1"/>
            <a:r>
              <a:rPr lang="en-US" dirty="0"/>
              <a:t>0-128 - number of delimited components to keep</a:t>
            </a:r>
          </a:p>
          <a:p>
            <a:pPr lvl="1"/>
            <a:r>
              <a:rPr lang="en-US" dirty="0"/>
              <a:t>e.g. </a:t>
            </a:r>
            <a:endParaRPr lang="en-US" dirty="0" smtClean="0"/>
          </a:p>
          <a:p>
            <a:pPr lvl="2"/>
            <a:r>
              <a:rPr lang="en-US" dirty="0" smtClean="0"/>
              <a:t>if </a:t>
            </a:r>
            <a:r>
              <a:rPr lang="en-US" dirty="0"/>
              <a:t>d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‘www.example.com’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%{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d2} </a:t>
            </a:r>
            <a:r>
              <a:rPr lang="en-US" dirty="0"/>
              <a:t>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‘example.com’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spf</a:t>
            </a:r>
            <a:r>
              <a:rPr lang="en-US" dirty="0"/>
              <a:t> macro transformers</a:t>
            </a:r>
          </a:p>
        </p:txBody>
      </p:sp>
    </p:spTree>
    <p:extLst>
      <p:ext uri="{BB962C8B-B14F-4D97-AF65-F5344CB8AC3E}">
        <p14:creationId xmlns:p14="http://schemas.microsoft.com/office/powerpoint/2010/main" val="1078322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you to specify a delimiter to be replaced with periods</a:t>
            </a:r>
          </a:p>
          <a:p>
            <a:pPr lvl="1"/>
            <a:r>
              <a:rPr lang="en-US" dirty="0"/>
              <a:t>Available delimiters are in the </a:t>
            </a:r>
            <a:r>
              <a:rPr lang="en-US" dirty="0" smtClean="0"/>
              <a:t>set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.-+,/_=</a:t>
            </a:r>
          </a:p>
          <a:p>
            <a:pPr lvl="1"/>
            <a:r>
              <a:rPr lang="en-US" dirty="0"/>
              <a:t>e.g. </a:t>
            </a:r>
            <a:endParaRPr lang="en-US" dirty="0" smtClean="0"/>
          </a:p>
          <a:p>
            <a:pPr lvl="2"/>
            <a:r>
              <a:rPr lang="en-US" dirty="0" smtClean="0"/>
              <a:t>if </a:t>
            </a:r>
            <a:r>
              <a:rPr lang="en-US" dirty="0"/>
              <a:t>l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jwatso8+foo</a:t>
            </a:r>
            <a:r>
              <a:rPr lang="en-US" dirty="0"/>
              <a:t>’ </a:t>
            </a:r>
            <a:endParaRPr lang="en-US" dirty="0" smtClean="0"/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%{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l+} </a:t>
            </a:r>
            <a:r>
              <a:rPr lang="en-US" dirty="0"/>
              <a:t>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‘jwatso8.foo’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spf</a:t>
            </a:r>
            <a:r>
              <a:rPr lang="en-US" dirty="0"/>
              <a:t> macro delimiters</a:t>
            </a:r>
          </a:p>
        </p:txBody>
      </p:sp>
    </p:spTree>
    <p:extLst>
      <p:ext uri="{BB962C8B-B14F-4D97-AF65-F5344CB8AC3E}">
        <p14:creationId xmlns:p14="http://schemas.microsoft.com/office/powerpoint/2010/main" val="2565406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spf</a:t>
            </a:r>
            <a:r>
              <a:rPr lang="en-US" dirty="0"/>
              <a:t> </a:t>
            </a:r>
            <a:r>
              <a:rPr lang="en-US" dirty="0" smtClean="0"/>
              <a:t>records (redux)</a:t>
            </a:r>
            <a:endParaRPr lang="en-US" dirty="0"/>
          </a:p>
        </p:txBody>
      </p:sp>
      <p:sp>
        <p:nvSpPr>
          <p:cNvPr id="4" name="Shape 146"/>
          <p:cNvSpPr txBox="1">
            <a:spLocks/>
          </p:cNvSpPr>
          <p:nvPr/>
        </p:nvSpPr>
        <p:spPr>
          <a:xfrm>
            <a:off x="76201" y="1696520"/>
            <a:ext cx="9067800" cy="425757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0" tIns="0" rIns="0" bIns="0" anchor="ctr" anchorCtr="0">
            <a:sp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lvl="1" indent="0">
              <a:buSzPct val="25000"/>
              <a:buFont typeface="Verdana"/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SzPct val="25000"/>
              <a:buFont typeface="Verdana"/>
              <a:buNone/>
            </a:pPr>
            <a:r>
              <a:rPr lang="en-US" sz="2000" dirty="0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gmail.com. 300 IN TXT "v=spf1 redirect=_spf.google.com"</a:t>
            </a:r>
          </a:p>
          <a:p>
            <a:endParaRPr lang="en-US" sz="2000" dirty="0" smtClean="0">
              <a:solidFill>
                <a:schemeClr val="tx2">
                  <a:lumMod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SzPct val="25000"/>
              <a:buFont typeface="Verdana"/>
              <a:buNone/>
            </a:pPr>
            <a:r>
              <a:rPr lang="en-US" sz="2000" dirty="0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_spf.google.com. 107 IN TXT "v=spf1 ip4:216.239.32.0/19 ip4:64.233.160.0/19 ip4:66.249.80.0/20 ip4:72.14.192.0/18 ip4:209.85.128.0/17 ip4:66.102.0.0/20 ip4:74.125.0.0/16 ip4:64.18.0.0/20 ip4:207.126.144.0/20 ip4:173.194.0.0/16 ?all”</a:t>
            </a:r>
          </a:p>
          <a:p>
            <a:endParaRPr lang="en-US" sz="2000" dirty="0" smtClean="0">
              <a:solidFill>
                <a:schemeClr val="tx2">
                  <a:lumMod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SzPct val="25000"/>
              <a:buFont typeface="Verdana"/>
              <a:buNone/>
            </a:pPr>
            <a:r>
              <a:rPr lang="en-US" sz="2000" dirty="0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hotmail.com. 3600 IN TXT "v=spf1 </a:t>
            </a:r>
            <a:r>
              <a:rPr lang="en-US" sz="2000" dirty="0" err="1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include:spf-a.hotmail.com</a:t>
            </a:r>
            <a:r>
              <a:rPr lang="en-US" sz="2000" dirty="0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include:spf-b.hotmail.com</a:t>
            </a:r>
            <a:r>
              <a:rPr lang="en-US" sz="2000" dirty="0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include:spf-c.hotmail.com</a:t>
            </a:r>
            <a:r>
              <a:rPr lang="en-US" sz="2000" dirty="0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include:spf-d.hotmail.com</a:t>
            </a:r>
            <a:r>
              <a:rPr lang="en-US" sz="2000" dirty="0" smtClean="0">
                <a:solidFill>
                  <a:schemeClr val="tx2">
                    <a:lumMod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~all“</a:t>
            </a:r>
          </a:p>
          <a:p>
            <a:pPr marL="0" lvl="1" indent="0">
              <a:buSzPct val="25000"/>
              <a:buFont typeface="Verdana"/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706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example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327" y="2345779"/>
            <a:ext cx="5884674" cy="34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42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SMTP servers should add a ‘Received-SPF’ header to any E-Mail where a SPF record was checked</a:t>
            </a:r>
          </a:p>
          <a:p>
            <a:r>
              <a:rPr lang="en-US" dirty="0"/>
              <a:t>The Received-SPF header should contain the result of the SPF check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spf</a:t>
            </a:r>
            <a:r>
              <a:rPr lang="en-US" dirty="0"/>
              <a:t> header</a:t>
            </a:r>
          </a:p>
        </p:txBody>
      </p:sp>
    </p:spTree>
    <p:extLst>
      <p:ext uri="{BB962C8B-B14F-4D97-AF65-F5344CB8AC3E}">
        <p14:creationId xmlns:p14="http://schemas.microsoft.com/office/powerpoint/2010/main" val="14037873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spf</a:t>
            </a:r>
            <a:r>
              <a:rPr lang="en-US" dirty="0"/>
              <a:t> headers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91440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Received-SPF: Pass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(mybox.example.org: domain of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myname@example.com designates 192.0.2.1 as permitted sender)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receiver=mybox.example.org; client-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=192.0.2.1;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envelope-from=&lt;myname@example.com&gt;;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=foo.example.com;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Received-SPF: Fail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(mybox.example.org: domain of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myname@example.com does not designate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192.0.2.1 as permitted sender)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identity=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mailfrom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client-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=192.0.2.1;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envelope-from=&lt;myname@example.com&gt;;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062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Domains </a:t>
            </a:r>
            <a:r>
              <a:rPr lang="en-US" dirty="0"/>
              <a:t>use public records (DNS) to direct requests for different services (web, email, etc.) to the machines that perform those services</a:t>
            </a:r>
          </a:p>
          <a:p>
            <a:pPr lvl="1"/>
            <a:r>
              <a:rPr lang="en-US" dirty="0"/>
              <a:t>All domains already publish email (MX) records to tell the world what machines receive mail for the domain</a:t>
            </a:r>
          </a:p>
          <a:p>
            <a:r>
              <a:rPr lang="en-US" dirty="0"/>
              <a:t>SPF works by domains publishing "reverse MX" records to tell the world what machines send mail from the domain</a:t>
            </a:r>
          </a:p>
          <a:p>
            <a:pPr lvl="1"/>
            <a:r>
              <a:rPr lang="en-US" dirty="0"/>
              <a:t>When receiving a message from a </a:t>
            </a:r>
            <a:r>
              <a:rPr lang="en-US" dirty="0" smtClean="0"/>
              <a:t>domain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ecipient </a:t>
            </a:r>
            <a:r>
              <a:rPr lang="en-US" dirty="0"/>
              <a:t>can check those records to make sure mail is coming from where it should be coming from</a:t>
            </a:r>
          </a:p>
          <a:p>
            <a:r>
              <a:rPr lang="en-US" dirty="0"/>
              <a:t>With SPF, those "reverse MX" records are easy to publish: </a:t>
            </a:r>
            <a:endParaRPr lang="en-US" dirty="0" smtClean="0"/>
          </a:p>
          <a:p>
            <a:pPr lvl="1"/>
            <a:r>
              <a:rPr lang="en-US" dirty="0" smtClean="0"/>
              <a:t>One </a:t>
            </a:r>
            <a:r>
              <a:rPr lang="en-US" dirty="0"/>
              <a:t>line in DNS is all it </a:t>
            </a:r>
            <a:r>
              <a:rPr lang="en-US" dirty="0" smtClean="0"/>
              <a:t>takes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Explain how SPF works in 1 </a:t>
            </a:r>
            <a:r>
              <a:rPr lang="en-US" dirty="0" smtClean="0">
                <a:solidFill>
                  <a:srgbClr val="FF0000"/>
                </a:solidFill>
              </a:rPr>
              <a:t>minute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>
                <a:hlinkClick r:id="rId2"/>
              </a:rPr>
              <a:t>http://www.openspf.org/FAQ/How_does_it_work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976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works if everyone uses it</a:t>
            </a:r>
          </a:p>
          <a:p>
            <a:r>
              <a:rPr lang="en-US" dirty="0"/>
              <a:t>Only prevents mail from unauthorized hosts</a:t>
            </a:r>
          </a:p>
          <a:p>
            <a:pPr lvl="1"/>
            <a:r>
              <a:rPr lang="en-US" dirty="0"/>
              <a:t>Even then only if servers check it</a:t>
            </a:r>
          </a:p>
          <a:p>
            <a:r>
              <a:rPr lang="en-US" dirty="0"/>
              <a:t>Does not verify the sender, only their domain</a:t>
            </a:r>
          </a:p>
          <a:p>
            <a:r>
              <a:rPr lang="en-US" dirty="0"/>
              <a:t>Does not verify the contents of a message</a:t>
            </a:r>
          </a:p>
          <a:p>
            <a:r>
              <a:rPr lang="en-US" dirty="0"/>
              <a:t>SPAM can (and will) still find a way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limitations</a:t>
            </a:r>
          </a:p>
        </p:txBody>
      </p:sp>
    </p:spTree>
    <p:extLst>
      <p:ext uri="{BB962C8B-B14F-4D97-AF65-F5344CB8AC3E}">
        <p14:creationId xmlns:p14="http://schemas.microsoft.com/office/powerpoint/2010/main" val="20311140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sender id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985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sender 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Microsoft Sender ID is a superset of SPF</a:t>
            </a:r>
          </a:p>
          <a:p>
            <a:r>
              <a:rPr lang="en-US" dirty="0"/>
              <a:t>MS owns the patents</a:t>
            </a:r>
          </a:p>
          <a:p>
            <a:pPr lvl="1"/>
            <a:r>
              <a:rPr lang="en-US"/>
              <a:t>Many open-source projects are wary of implementing it despite Microsoft’s promises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91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sender 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Sender ID has two modes of operation</a:t>
            </a:r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from</a:t>
            </a:r>
            <a:endParaRPr lang="en-US" dirty="0" smtClean="0"/>
          </a:p>
          <a:p>
            <a:pPr lvl="2"/>
            <a:r>
              <a:rPr lang="en-US" dirty="0" smtClean="0"/>
              <a:t>validates </a:t>
            </a:r>
            <a:r>
              <a:rPr lang="en-US" dirty="0"/>
              <a:t>envelope sender, just like SPF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ra</a:t>
            </a:r>
            <a:endParaRPr lang="en-US" dirty="0" smtClean="0"/>
          </a:p>
          <a:p>
            <a:pPr lvl="2"/>
            <a:r>
              <a:rPr lang="en-US" dirty="0" smtClean="0"/>
              <a:t>validates </a:t>
            </a:r>
            <a:r>
              <a:rPr lang="en-US" dirty="0"/>
              <a:t>Purported Responsible Address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603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sender id’s </a:t>
            </a:r>
            <a:r>
              <a:rPr lang="en-US" dirty="0" err="1"/>
              <a:t>pra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Purported Responsible </a:t>
            </a:r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email </a:t>
            </a:r>
            <a:r>
              <a:rPr lang="en-US" dirty="0"/>
              <a:t>address of most likely responsible party</a:t>
            </a:r>
          </a:p>
          <a:p>
            <a:r>
              <a:rPr lang="en-US" dirty="0"/>
              <a:t>Derived by applying heuristics to a number typical E-Mail headers</a:t>
            </a:r>
          </a:p>
          <a:p>
            <a:pPr lvl="1"/>
            <a:r>
              <a:rPr lang="en-US" dirty="0"/>
              <a:t>Defined in RFC 4407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5402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sender id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Sender ID violates SPF specification by trying to use a SPF record to verify the PRA</a:t>
            </a:r>
          </a:p>
          <a:p>
            <a:r>
              <a:rPr lang="en-US" dirty="0"/>
              <a:t>Recommended practice is to add an empty Sender ID PRA </a:t>
            </a:r>
            <a:r>
              <a:rPr lang="en-US" dirty="0" smtClean="0"/>
              <a:t>record</a:t>
            </a:r>
          </a:p>
          <a:p>
            <a:pPr lvl="1"/>
            <a:r>
              <a:rPr lang="en-US" dirty="0" smtClean="0"/>
              <a:t>Prevents </a:t>
            </a:r>
            <a:r>
              <a:rPr lang="en-US" dirty="0"/>
              <a:t>evaluation of your SPF record in determining PRA</a:t>
            </a:r>
          </a:p>
          <a:p>
            <a:pPr lvl="1"/>
            <a:r>
              <a:rPr lang="en-US" dirty="0"/>
              <a:t>‘spf2.0/</a:t>
            </a:r>
            <a:r>
              <a:rPr lang="en-US" dirty="0" err="1"/>
              <a:t>pra</a:t>
            </a:r>
            <a:r>
              <a:rPr lang="en-US" dirty="0"/>
              <a:t> ?all’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41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sender id recommendations</a:t>
            </a:r>
            <a:br>
              <a:rPr lang="en-US" dirty="0"/>
            </a:br>
            <a:r>
              <a:rPr lang="en-US" sz="1800" dirty="0"/>
              <a:t>(per </a:t>
            </a:r>
            <a:r>
              <a:rPr lang="en-US" sz="1800" dirty="0" err="1"/>
              <a:t>jason</a:t>
            </a:r>
            <a:r>
              <a:rPr lang="en-US" sz="1800" dirty="0"/>
              <a:t> </a:t>
            </a:r>
            <a:r>
              <a:rPr lang="en-US" sz="1800" dirty="0" err="1"/>
              <a:t>watson</a:t>
            </a:r>
            <a:r>
              <a:rPr lang="en-US" sz="18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do not feel it adds much value to pure SPF</a:t>
            </a:r>
          </a:p>
          <a:p>
            <a:r>
              <a:rPr lang="en-US" dirty="0"/>
              <a:t>I recommend a neutral PRA record to prevent unintended consequences of Sender ID evaluating your SPF record</a:t>
            </a:r>
          </a:p>
          <a:p>
            <a:r>
              <a:rPr lang="en-US" dirty="0" err="1"/>
              <a:t>mfrom</a:t>
            </a:r>
            <a:r>
              <a:rPr lang="en-US" dirty="0"/>
              <a:t> will still evaluate your SPF record in the same manner as pure SPF</a:t>
            </a:r>
          </a:p>
        </p:txBody>
      </p:sp>
    </p:spTree>
    <p:extLst>
      <p:ext uri="{BB962C8B-B14F-4D97-AF65-F5344CB8AC3E}">
        <p14:creationId xmlns:p14="http://schemas.microsoft.com/office/powerpoint/2010/main" val="292654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Spammer </a:t>
            </a:r>
            <a:r>
              <a:rPr lang="en-US" dirty="0"/>
              <a:t>forges a hotmail.com </a:t>
            </a:r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Tries </a:t>
            </a:r>
            <a:r>
              <a:rPr lang="en-US" dirty="0"/>
              <a:t>to spam you</a:t>
            </a:r>
          </a:p>
          <a:p>
            <a:pPr lvl="1"/>
            <a:r>
              <a:rPr lang="en-US" dirty="0"/>
              <a:t>They connect from somewhere other than Hotmail</a:t>
            </a:r>
          </a:p>
          <a:p>
            <a:r>
              <a:rPr lang="en-US" dirty="0"/>
              <a:t>When </a:t>
            </a:r>
            <a:r>
              <a:rPr lang="en-US" dirty="0" smtClean="0"/>
              <a:t>the </a:t>
            </a:r>
            <a:r>
              <a:rPr lang="en-US" dirty="0"/>
              <a:t>message is sent, you </a:t>
            </a:r>
            <a:r>
              <a:rPr lang="en-US" dirty="0" smtClean="0"/>
              <a:t>see:</a:t>
            </a:r>
            <a:endParaRPr lang="en-US" dirty="0"/>
          </a:p>
          <a:p>
            <a:pPr lvl="1"/>
            <a:r>
              <a:rPr lang="en-US" dirty="0"/>
              <a:t>MAIL FROM: forged_address@hotmail.com</a:t>
            </a:r>
          </a:p>
          <a:p>
            <a:pPr lvl="2"/>
            <a:r>
              <a:rPr lang="en-US" dirty="0" smtClean="0"/>
              <a:t>Don't </a:t>
            </a:r>
            <a:r>
              <a:rPr lang="en-US" dirty="0"/>
              <a:t>have to take his word for it</a:t>
            </a:r>
          </a:p>
          <a:p>
            <a:pPr lvl="2"/>
            <a:r>
              <a:rPr lang="en-US" dirty="0" smtClean="0"/>
              <a:t>Ask </a:t>
            </a:r>
            <a:r>
              <a:rPr lang="en-US" dirty="0"/>
              <a:t>Hotmail if the IP address comes from their </a:t>
            </a:r>
            <a:r>
              <a:rPr lang="en-US" dirty="0" smtClean="0"/>
              <a:t>network</a:t>
            </a:r>
            <a:endParaRPr lang="en-US" dirty="0"/>
          </a:p>
          <a:p>
            <a:r>
              <a:rPr lang="en-US" dirty="0"/>
              <a:t>(In this example) Hotmail publishes an SPF record</a:t>
            </a:r>
          </a:p>
          <a:p>
            <a:pPr lvl="1"/>
            <a:r>
              <a:rPr lang="en-US" dirty="0"/>
              <a:t>That record tells you (your computer) how to find out if the sending machine is allowed to send mail from Hotmail</a:t>
            </a:r>
          </a:p>
          <a:p>
            <a:r>
              <a:rPr lang="en-US" dirty="0"/>
              <a:t>If Hotmail says they recognize the sending machine</a:t>
            </a:r>
          </a:p>
          <a:p>
            <a:pPr lvl="1"/>
            <a:r>
              <a:rPr lang="en-US" dirty="0"/>
              <a:t>It passes</a:t>
            </a:r>
          </a:p>
          <a:p>
            <a:pPr lvl="2"/>
            <a:r>
              <a:rPr lang="en-US" dirty="0"/>
              <a:t>You can assume the sender is who they say they are</a:t>
            </a:r>
          </a:p>
          <a:p>
            <a:pPr lvl="1"/>
            <a:r>
              <a:rPr lang="en-US" dirty="0"/>
              <a:t>If the message fails SPF </a:t>
            </a:r>
            <a:r>
              <a:rPr lang="en-US" dirty="0" smtClean="0"/>
              <a:t>tests</a:t>
            </a:r>
          </a:p>
          <a:p>
            <a:pPr lvl="2"/>
            <a:r>
              <a:rPr lang="en-US" dirty="0" smtClean="0"/>
              <a:t>It's </a:t>
            </a:r>
            <a:r>
              <a:rPr lang="en-US" dirty="0"/>
              <a:t>a </a:t>
            </a:r>
            <a:r>
              <a:rPr lang="en-US" dirty="0" smtClean="0"/>
              <a:t>forgery</a:t>
            </a:r>
          </a:p>
          <a:p>
            <a:pPr lvl="1"/>
            <a:r>
              <a:rPr lang="en-US" dirty="0" smtClean="0"/>
              <a:t>That's </a:t>
            </a:r>
            <a:r>
              <a:rPr lang="en-US" dirty="0"/>
              <a:t>how you can tell it's probably a </a:t>
            </a:r>
            <a:r>
              <a:rPr lang="en-US" dirty="0" smtClean="0"/>
              <a:t>spammer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does SPF actually DO?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://www.openspf.org/FAQ/What_it_does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2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validation system</a:t>
            </a:r>
          </a:p>
          <a:p>
            <a:r>
              <a:rPr lang="en-US" dirty="0"/>
              <a:t>Verifies envelope sender is permitted to send mail on behalf of the domain</a:t>
            </a:r>
          </a:p>
          <a:p>
            <a:pPr lvl="1"/>
            <a:r>
              <a:rPr lang="en-US" dirty="0" smtClean="0"/>
              <a:t>In practice, only </a:t>
            </a:r>
            <a:r>
              <a:rPr lang="en-US" dirty="0"/>
              <a:t>verifies IP </a:t>
            </a:r>
            <a:r>
              <a:rPr lang="en-US" dirty="0" smtClean="0"/>
              <a:t>address</a:t>
            </a:r>
            <a:endParaRPr lang="en-US" dirty="0"/>
          </a:p>
          <a:p>
            <a:r>
              <a:rPr lang="en-US" dirty="0"/>
              <a:t>Aims to prevent rogue mail servers</a:t>
            </a:r>
          </a:p>
          <a:p>
            <a:r>
              <a:rPr lang="en-US" dirty="0"/>
              <a:t>SPF provides no information about the contents of an email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sender policy framework</a:t>
            </a:r>
          </a:p>
        </p:txBody>
      </p:sp>
    </p:spTree>
    <p:extLst>
      <p:ext uri="{BB962C8B-B14F-4D97-AF65-F5344CB8AC3E}">
        <p14:creationId xmlns:p14="http://schemas.microsoft.com/office/powerpoint/2010/main" val="3556482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SPF is stored in DNS</a:t>
            </a:r>
          </a:p>
          <a:p>
            <a:r>
              <a:rPr lang="en-US" dirty="0"/>
              <a:t>An SPF record type is available</a:t>
            </a:r>
          </a:p>
          <a:p>
            <a:pPr lvl="1"/>
            <a:r>
              <a:rPr lang="en-US" dirty="0"/>
              <a:t>Its use is not </a:t>
            </a:r>
            <a:r>
              <a:rPr lang="en-US" dirty="0" smtClean="0"/>
              <a:t>widespread</a:t>
            </a:r>
          </a:p>
          <a:p>
            <a:pPr lvl="2"/>
            <a:r>
              <a:rPr lang="en-US" dirty="0" smtClean="0"/>
              <a:t>RFC 4408</a:t>
            </a:r>
          </a:p>
          <a:p>
            <a:pPr lvl="1"/>
            <a:r>
              <a:rPr lang="en-US" dirty="0" smtClean="0"/>
              <a:t>Deprecated in 2014?</a:t>
            </a:r>
          </a:p>
          <a:p>
            <a:pPr lvl="2"/>
            <a:r>
              <a:rPr lang="en-US" dirty="0" smtClean="0"/>
              <a:t>RFC 7208</a:t>
            </a:r>
          </a:p>
          <a:p>
            <a:pPr lvl="1"/>
            <a:r>
              <a:rPr lang="en-US" dirty="0" smtClean="0"/>
              <a:t>RFC 7372?</a:t>
            </a:r>
            <a:endParaRPr lang="en-US" dirty="0"/>
          </a:p>
          <a:p>
            <a:r>
              <a:rPr lang="en-US" dirty="0"/>
              <a:t>Using a TXT record is more common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how </a:t>
            </a:r>
            <a:r>
              <a:rPr lang="en-US" dirty="0" err="1">
                <a:solidFill>
                  <a:srgbClr val="FF0000"/>
                </a:solidFill>
              </a:rPr>
              <a:t>spf</a:t>
            </a:r>
            <a:r>
              <a:rPr lang="en-US" dirty="0">
                <a:solidFill>
                  <a:srgbClr val="FF0000"/>
                </a:solidFill>
              </a:rPr>
              <a:t> works</a:t>
            </a:r>
          </a:p>
        </p:txBody>
      </p:sp>
    </p:spTree>
    <p:extLst>
      <p:ext uri="{BB962C8B-B14F-4D97-AF65-F5344CB8AC3E}">
        <p14:creationId xmlns:p14="http://schemas.microsoft.com/office/powerpoint/2010/main" val="173463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SPF record designates permitted and rejected sender(s) for a domain</a:t>
            </a:r>
          </a:p>
          <a:p>
            <a:r>
              <a:rPr lang="en-US" dirty="0"/>
              <a:t>Mail from a non-permitted sender may be safely rejected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err="1"/>
              <a:t>spf</a:t>
            </a:r>
            <a:r>
              <a:rPr lang="en-US" dirty="0"/>
              <a:t> works</a:t>
            </a:r>
          </a:p>
        </p:txBody>
      </p:sp>
    </p:spTree>
    <p:extLst>
      <p:ext uri="{BB962C8B-B14F-4D97-AF65-F5344CB8AC3E}">
        <p14:creationId xmlns:p14="http://schemas.microsoft.com/office/powerpoint/2010/main" val="889109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SPF evaluation performed on two pieces of information</a:t>
            </a:r>
          </a:p>
          <a:p>
            <a:pPr lvl="1"/>
            <a:r>
              <a:rPr lang="en-US" dirty="0"/>
              <a:t>Client email address</a:t>
            </a:r>
          </a:p>
          <a:p>
            <a:pPr lvl="1"/>
            <a:r>
              <a:rPr lang="en-US" dirty="0"/>
              <a:t>Client IP address</a:t>
            </a:r>
          </a:p>
          <a:p>
            <a:r>
              <a:rPr lang="en-US" dirty="0"/>
              <a:t>Client email is retrieved or derived </a:t>
            </a:r>
            <a:r>
              <a:rPr lang="en-US" dirty="0" smtClean="0"/>
              <a:t>from:</a:t>
            </a:r>
            <a:endParaRPr lang="en-US" dirty="0"/>
          </a:p>
          <a:p>
            <a:pPr lvl="1"/>
            <a:r>
              <a:rPr lang="en-US" dirty="0"/>
              <a:t>Envelope sender (MAIL FROM)</a:t>
            </a:r>
          </a:p>
          <a:p>
            <a:pPr lvl="1"/>
            <a:r>
              <a:rPr lang="en-US" dirty="0"/>
              <a:t>HELO/EHLO host name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err="1"/>
              <a:t>spf</a:t>
            </a:r>
            <a:r>
              <a:rPr lang="en-US" dirty="0"/>
              <a:t> checks</a:t>
            </a:r>
          </a:p>
        </p:txBody>
      </p:sp>
    </p:spTree>
    <p:extLst>
      <p:ext uri="{BB962C8B-B14F-4D97-AF65-F5344CB8AC3E}">
        <p14:creationId xmlns:p14="http://schemas.microsoft.com/office/powerpoint/2010/main" val="1366530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Evaluation is always performed on envelope sender</a:t>
            </a:r>
          </a:p>
          <a:p>
            <a:r>
              <a:rPr lang="en-US" dirty="0"/>
              <a:t>Evaluation should be performed twice if envelope sender and HELO domains differ</a:t>
            </a:r>
          </a:p>
          <a:p>
            <a:pPr lvl="1"/>
            <a:r>
              <a:rPr lang="en-US" dirty="0"/>
              <a:t>The RFC is unclear on how to merge the results of the evaluations</a:t>
            </a:r>
          </a:p>
          <a:p>
            <a:pPr lvl="1"/>
            <a:r>
              <a:rPr lang="en-US" dirty="0"/>
              <a:t>Likely that the ‘best’ outcome is accepted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err="1"/>
              <a:t>spf</a:t>
            </a:r>
            <a:r>
              <a:rPr lang="en-US" dirty="0"/>
              <a:t> checks</a:t>
            </a:r>
          </a:p>
        </p:txBody>
      </p:sp>
    </p:spTree>
    <p:extLst>
      <p:ext uri="{BB962C8B-B14F-4D97-AF65-F5344CB8AC3E}">
        <p14:creationId xmlns:p14="http://schemas.microsoft.com/office/powerpoint/2010/main" val="42587332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6"/>
  <p:tag name="TPFULLVERSION" val="7.5.6.7"/>
  <p:tag name="PPTVERSION" val="15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</TotalTime>
  <Words>1367</Words>
  <Application>Microsoft Office PowerPoint</Application>
  <PresentationFormat>On-screen Show (4:3)</PresentationFormat>
  <Paragraphs>218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Courier New</vt:lpstr>
      <vt:lpstr>Lucida Sans Unicode</vt:lpstr>
      <vt:lpstr>Verdana</vt:lpstr>
      <vt:lpstr>Wingdings 2</vt:lpstr>
      <vt:lpstr>Wingdings 3</vt:lpstr>
      <vt:lpstr>Concourse</vt:lpstr>
      <vt:lpstr>spf</vt:lpstr>
      <vt:lpstr>From OpenSPF </vt:lpstr>
      <vt:lpstr>Explain how SPF works in 1 minute http://www.openspf.org/FAQ/How_does_it_work </vt:lpstr>
      <vt:lpstr>What does SPF actually DO? http://www.openspf.org/FAQ/What_it_does </vt:lpstr>
      <vt:lpstr>sender policy framework</vt:lpstr>
      <vt:lpstr>how spf works</vt:lpstr>
      <vt:lpstr>how spf works</vt:lpstr>
      <vt:lpstr>what spf checks</vt:lpstr>
      <vt:lpstr>what spf checks</vt:lpstr>
      <vt:lpstr>reading spf records (spf or txt record)</vt:lpstr>
      <vt:lpstr>3 example spf records (lines are wrapped)</vt:lpstr>
      <vt:lpstr>spf mechanisms</vt:lpstr>
      <vt:lpstr>spf mechanisms</vt:lpstr>
      <vt:lpstr>spf mechanisms</vt:lpstr>
      <vt:lpstr>spf mechanisms</vt:lpstr>
      <vt:lpstr>spf mechanisms</vt:lpstr>
      <vt:lpstr>spf qualifiers</vt:lpstr>
      <vt:lpstr>spf qualifiers</vt:lpstr>
      <vt:lpstr>spf modifiers</vt:lpstr>
      <vt:lpstr>spf modifiers</vt:lpstr>
      <vt:lpstr>spf modifiers</vt:lpstr>
      <vt:lpstr>selected spf macros</vt:lpstr>
      <vt:lpstr>selected spf macros</vt:lpstr>
      <vt:lpstr>spf macro transformers</vt:lpstr>
      <vt:lpstr>spf macro delimiters</vt:lpstr>
      <vt:lpstr>example spf records (redux)</vt:lpstr>
      <vt:lpstr>spf example</vt:lpstr>
      <vt:lpstr>spf header</vt:lpstr>
      <vt:lpstr>Example spf headers</vt:lpstr>
      <vt:lpstr>spf limitations</vt:lpstr>
      <vt:lpstr>sender id</vt:lpstr>
      <vt:lpstr>sender id</vt:lpstr>
      <vt:lpstr>sender id</vt:lpstr>
      <vt:lpstr>sender id’s pra</vt:lpstr>
      <vt:lpstr>sender id problems</vt:lpstr>
      <vt:lpstr>sender id recommendations (per jason watson)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spf</dc:title>
  <dc:creator>test</dc:creator>
  <cp:lastModifiedBy>Kombol, Tony</cp:lastModifiedBy>
  <cp:revision>13</cp:revision>
  <dcterms:created xsi:type="dcterms:W3CDTF">2015-03-24T17:03:13Z</dcterms:created>
  <dcterms:modified xsi:type="dcterms:W3CDTF">2017-03-20T20:43:41Z</dcterms:modified>
</cp:coreProperties>
</file>