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4" r:id="rId14"/>
    <p:sldId id="267" r:id="rId15"/>
    <p:sldId id="268" r:id="rId16"/>
    <p:sldId id="269" r:id="rId17"/>
    <p:sldId id="270" r:id="rId18"/>
    <p:sldId id="271" r:id="rId19"/>
    <p:sldId id="272" r:id="rId20"/>
    <p:sldId id="275" r:id="rId21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8F6EE6B-71D9-425F-BDB1-B766F0436B03}">
          <p14:sldIdLst>
            <p14:sldId id="256"/>
            <p14:sldId id="273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74"/>
            <p14:sldId id="267"/>
            <p14:sldId id="268"/>
          </p14:sldIdLst>
        </p14:section>
        <p14:section name="Untitled Section" id="{0A9104BF-CA9B-4234-8322-65A5358E342F}">
          <p14:sldIdLst>
            <p14:sldId id="269"/>
            <p14:sldId id="270"/>
            <p14:sldId id="271"/>
            <p14:sldId id="272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95-4E85-B1CA-13C442E46C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95-4E85-B1CA-13C442E46C0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95-4E85-B1CA-13C442E46C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4369808"/>
        <c:axId val="734372608"/>
        <c:axId val="726100576"/>
      </c:bar3DChart>
      <c:catAx>
        <c:axId val="734369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34372608"/>
        <c:crosses val="autoZero"/>
        <c:auto val="1"/>
        <c:lblAlgn val="ctr"/>
        <c:lblOffset val="100"/>
        <c:noMultiLvlLbl val="0"/>
      </c:catAx>
      <c:valAx>
        <c:axId val="734372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4369808"/>
        <c:crosses val="autoZero"/>
        <c:crossBetween val="between"/>
      </c:valAx>
      <c:serAx>
        <c:axId val="726100576"/>
        <c:scaling>
          <c:orientation val="minMax"/>
        </c:scaling>
        <c:delete val="0"/>
        <c:axPos val="b"/>
        <c:majorTickMark val="out"/>
        <c:minorTickMark val="none"/>
        <c:tickLblPos val="nextTo"/>
        <c:crossAx val="734372608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>
        <c:manualLayout>
          <c:xMode val="edge"/>
          <c:yMode val="edge"/>
          <c:x val="8.3333333333333332E-3"/>
          <c:y val="7.160493827160494E-2"/>
          <c:w val="0.9916666666666667"/>
          <c:h val="0.7595924953825216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0%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B74C-4D22-9CDB-70FB9F1907FB}"/>
              </c:ext>
            </c:extLst>
          </c:dPt>
          <c:dPt>
            <c:idx val="1"/>
            <c:invertIfNegative val="0"/>
            <c:bubble3D val="0"/>
            <c:spPr>
              <a:solidFill>
                <a:srgbClr val="008000"/>
              </a:solidFill>
            </c:spPr>
            <c:extLst>
              <c:ext xmlns:c16="http://schemas.microsoft.com/office/drawing/2014/chart" uri="{C3380CC4-5D6E-409C-BE32-E72D297353CC}">
                <c16:uniqueId val="{00000003-B74C-4D22-9CDB-70FB9F1907FB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B74C-4D22-9CDB-70FB9F1907FB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B74C-4D22-9CDB-70FB9F1907FB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Sheet1!$A$1:$A$4</c:f>
              <c:strCache>
                <c:ptCount val="4"/>
                <c:pt idx="0">
                  <c:v>A.</c:v>
                </c:pt>
                <c:pt idx="1">
                  <c:v>B.</c:v>
                </c:pt>
                <c:pt idx="2">
                  <c:v>C.</c:v>
                </c:pt>
                <c:pt idx="3">
                  <c:v>D.</c:v>
                </c:pt>
              </c:strCache>
            </c:strRef>
          </c:cat>
          <c:val>
            <c:numRef>
              <c:f>Sheet1!$B$1:$B$4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74C-4D22-9CDB-70FB9F1907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73059776"/>
        <c:axId val="773060336"/>
        <c:axId val="0"/>
      </c:bar3DChart>
      <c:catAx>
        <c:axId val="77305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773060336"/>
        <c:crosses val="autoZero"/>
        <c:auto val="1"/>
        <c:lblAlgn val="ctr"/>
        <c:lblOffset val="100"/>
        <c:noMultiLvlLbl val="0"/>
      </c:catAx>
      <c:valAx>
        <c:axId val="773060336"/>
        <c:scaling>
          <c:orientation val="minMax"/>
          <c:min val="0"/>
        </c:scaling>
        <c:delete val="0"/>
        <c:axPos val="l"/>
        <c:numFmt formatCode="0%" sourceLinked="1"/>
        <c:majorTickMark val="out"/>
        <c:minorTickMark val="none"/>
        <c:tickLblPos val="none"/>
        <c:spPr>
          <a:ln w="6350">
            <a:noFill/>
          </a:ln>
        </c:spPr>
        <c:crossAx val="773059776"/>
        <c:crosses val="autoZero"/>
        <c:crossBetween val="between"/>
      </c:valAx>
    </c:plotArea>
    <c:plotVisOnly val="1"/>
    <c:dispBlanksAs val="span"/>
    <c:showDLblsOverMax val="0"/>
  </c:chart>
  <c:spPr>
    <a:noFill/>
    <a:ln w="6350"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25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4266144400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600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AF2115B-27C9-4AE1-AA1C-9455D95B47D5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B2D9E55-A26C-474C-A06B-89FD13B54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hak5.org/episodes/hak5-1109" TargetMode="External"/><Relationship Id="rId2" Type="http://schemas.openxmlformats.org/officeDocument/2006/relationships/hyperlink" Target="https://www.youtube.com/watch?v=S-G9yaxw0r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chart" Target="../charts/chart2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ssh: secure shell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http://www.engadget.com/media/2006/03/ssh-tunnel-diagram-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4000" y="3429000"/>
            <a:ext cx="4038600" cy="24765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330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configuration</a:t>
            </a:r>
            <a:r>
              <a:rPr lang="en-US" sz="2000" dirty="0" err="1"/>
              <a:t>client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r>
              <a:rPr lang="en-US" dirty="0"/>
              <a:t>Example: open-ssh</a:t>
            </a:r>
          </a:p>
          <a:p>
            <a:pPr lvl="1"/>
            <a:r>
              <a:rPr lang="en-US" dirty="0"/>
              <a:t>Install the </a:t>
            </a:r>
            <a:r>
              <a:rPr lang="en-US" b="1" dirty="0" err="1"/>
              <a:t>openssh</a:t>
            </a:r>
            <a:r>
              <a:rPr lang="en-US" dirty="0"/>
              <a:t> package</a:t>
            </a:r>
          </a:p>
          <a:p>
            <a:pPr lvl="1"/>
            <a:r>
              <a:rPr lang="en-US" dirty="0"/>
              <a:t>Create keys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ssh-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keygen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-b 4096</a:t>
            </a:r>
          </a:p>
          <a:p>
            <a:pPr lvl="3"/>
            <a:r>
              <a:rPr lang="en-US" dirty="0"/>
              <a:t>Creates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id_rsa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id_rsa.pub</a:t>
            </a:r>
            <a:r>
              <a:rPr lang="en-US" dirty="0"/>
              <a:t> keys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~/.ssh/</a:t>
            </a:r>
          </a:p>
          <a:p>
            <a:pPr lvl="1"/>
            <a:r>
              <a:rPr lang="en-US" dirty="0"/>
              <a:t>Give your public key to the ssh server</a:t>
            </a:r>
          </a:p>
          <a:p>
            <a:pPr lvl="2"/>
            <a:r>
              <a:rPr lang="en-US" dirty="0"/>
              <a:t>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~/.ssh/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authorized_keys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Your private key will be used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~/.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ssh/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id_rsa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Most systems come with ssh (client) installed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15000"/>
            <a:ext cx="662146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354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configuration</a:t>
            </a:r>
            <a:r>
              <a:rPr lang="en-US" sz="2000" dirty="0" err="1"/>
              <a:t>server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the </a:t>
            </a:r>
            <a:r>
              <a:rPr lang="en-US" dirty="0" err="1"/>
              <a:t>openssh</a:t>
            </a:r>
            <a:r>
              <a:rPr lang="en-US" dirty="0"/>
              <a:t>-server package</a:t>
            </a:r>
          </a:p>
          <a:p>
            <a:pPr lvl="1"/>
            <a:r>
              <a:rPr lang="en-US" dirty="0"/>
              <a:t>Configuration file is located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/etc/ssh/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sshd_conf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listening port </a:t>
            </a:r>
          </a:p>
          <a:p>
            <a:pPr lvl="2"/>
            <a:r>
              <a:rPr lang="en-US" dirty="0"/>
              <a:t>protocol (1 or 2)</a:t>
            </a:r>
          </a:p>
          <a:p>
            <a:pPr lvl="2"/>
            <a:r>
              <a:rPr lang="en-US" dirty="0"/>
              <a:t>authentication </a:t>
            </a:r>
            <a:r>
              <a:rPr lang="en-US" dirty="0" smtClean="0"/>
              <a:t>specifics</a:t>
            </a:r>
          </a:p>
          <a:p>
            <a:r>
              <a:rPr lang="en-US" dirty="0" smtClean="0"/>
              <a:t>Most systems do not come with sshd (server) installed</a:t>
            </a:r>
          </a:p>
          <a:p>
            <a:pPr lvl="1"/>
            <a:r>
              <a:rPr lang="en-US" dirty="0" smtClean="0"/>
              <a:t>Security concern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7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configuration</a:t>
            </a:r>
            <a:r>
              <a:rPr lang="en-US" sz="2000" dirty="0" err="1"/>
              <a:t>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</a:t>
            </a:r>
            <a:r>
              <a:rPr lang="en-US" dirty="0" err="1"/>
              <a:t>config</a:t>
            </a:r>
            <a:r>
              <a:rPr lang="en-US" dirty="0"/>
              <a:t> files on </a:t>
            </a:r>
            <a:r>
              <a:rPr lang="en-US" dirty="0" smtClean="0"/>
              <a:t>ajklinux2</a:t>
            </a:r>
            <a:endParaRPr lang="en-US" dirty="0"/>
          </a:p>
          <a:p>
            <a:pPr lvl="1"/>
            <a:r>
              <a:rPr lang="en-US" dirty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ssh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44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common ways to authenticate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Userid</a:t>
            </a:r>
            <a:r>
              <a:rPr lang="en-US" dirty="0" smtClean="0"/>
              <a:t>/password</a:t>
            </a:r>
            <a:endParaRPr lang="en-US" dirty="0"/>
          </a:p>
          <a:p>
            <a:pPr lvl="1"/>
            <a:r>
              <a:rPr lang="en-US" dirty="0"/>
              <a:t>Must have a valid </a:t>
            </a:r>
            <a:r>
              <a:rPr lang="en-US" dirty="0" err="1"/>
              <a:t>userid</a:t>
            </a:r>
            <a:r>
              <a:rPr lang="en-US" dirty="0"/>
              <a:t> and pw on the target</a:t>
            </a:r>
          </a:p>
          <a:p>
            <a:pPr lvl="1"/>
            <a:r>
              <a:rPr lang="en-US" dirty="0"/>
              <a:t>Can be </a:t>
            </a:r>
            <a:r>
              <a:rPr lang="en-US" dirty="0" smtClean="0"/>
              <a:t>disabled on the target</a:t>
            </a:r>
            <a:endParaRPr lang="en-US" dirty="0"/>
          </a:p>
          <a:p>
            <a:r>
              <a:rPr lang="en-US" dirty="0" err="1"/>
              <a:t>Keypair</a:t>
            </a:r>
            <a:endParaRPr lang="en-US" dirty="0"/>
          </a:p>
          <a:p>
            <a:pPr lvl="1"/>
            <a:r>
              <a:rPr lang="en-US" dirty="0"/>
              <a:t>Must have the proper key data on the client and target</a:t>
            </a:r>
          </a:p>
          <a:p>
            <a:pPr lvl="2"/>
            <a:r>
              <a:rPr lang="en-US" dirty="0"/>
              <a:t>Identifies valid clients</a:t>
            </a:r>
          </a:p>
          <a:p>
            <a:pPr lvl="2"/>
            <a:r>
              <a:rPr lang="en-US" dirty="0"/>
              <a:t>Identifies valid targets</a:t>
            </a:r>
          </a:p>
          <a:p>
            <a:pPr lvl="2"/>
            <a:r>
              <a:rPr lang="en-US" dirty="0"/>
              <a:t>No need for a password if the keys are set up </a:t>
            </a:r>
            <a:r>
              <a:rPr lang="en-US" dirty="0" smtClean="0"/>
              <a:t>properly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Userid</a:t>
            </a:r>
            <a:r>
              <a:rPr lang="en-US" dirty="0" smtClean="0"/>
              <a:t>/password is disabled on the server,  then only users from specific clients can access that</a:t>
            </a:r>
            <a:endParaRPr lang="en-US" dirty="0"/>
          </a:p>
          <a:p>
            <a:r>
              <a:rPr lang="en-US" dirty="0" err="1"/>
              <a:t>Keypair</a:t>
            </a:r>
            <a:r>
              <a:rPr lang="en-US" dirty="0"/>
              <a:t> and PW</a:t>
            </a:r>
          </a:p>
          <a:p>
            <a:pPr lvl="1"/>
            <a:r>
              <a:rPr lang="en-US" dirty="0"/>
              <a:t>For the really paranoid</a:t>
            </a:r>
          </a:p>
          <a:p>
            <a:pPr lvl="2"/>
            <a:r>
              <a:rPr lang="en-US" dirty="0"/>
              <a:t>Must have the keys set up properly</a:t>
            </a:r>
          </a:p>
          <a:p>
            <a:pPr lvl="2"/>
            <a:r>
              <a:rPr lang="en-US" dirty="0"/>
              <a:t>Must supply another password for the pair</a:t>
            </a:r>
          </a:p>
          <a:p>
            <a:pPr lvl="3"/>
            <a:r>
              <a:rPr lang="en-US" dirty="0"/>
              <a:t>Different than the normal UID/PW</a:t>
            </a:r>
          </a:p>
        </p:txBody>
      </p:sp>
    </p:spTree>
    <p:extLst>
      <p:ext uri="{BB962C8B-B14F-4D97-AF65-F5344CB8AC3E}">
        <p14:creationId xmlns:p14="http://schemas.microsoft.com/office/powerpoint/2010/main" val="282749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4E2D"/>
                </a:solidFill>
                <a:cs typeface="Arial"/>
                <a:sym typeface="Arial"/>
              </a:rPr>
              <a:t>Use example</a:t>
            </a:r>
            <a:endParaRPr lang="en-US" dirty="0"/>
          </a:p>
        </p:txBody>
      </p:sp>
      <p:sp>
        <p:nvSpPr>
          <p:cNvPr id="4" name="Shape 97"/>
          <p:cNvSpPr txBox="1"/>
          <p:nvPr/>
        </p:nvSpPr>
        <p:spPr>
          <a:xfrm>
            <a:off x="0" y="1828800"/>
            <a:ext cx="8915400" cy="347941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scp: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Users </a:t>
            </a: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transfer files from client to server </a:t>
            </a:r>
            <a:endParaRPr lang="en-US" sz="2700" b="0" i="0" u="none" strike="noStrike" cap="none" baseline="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Generic source/destination syntax:</a:t>
            </a:r>
            <a:endParaRPr lang="en-US" sz="27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 </a:t>
            </a:r>
            <a:r>
              <a:rPr lang="en-US" sz="2700" b="0" i="0" u="none" strike="noStrike" cap="none" baseline="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Arial"/>
              </a:rPr>
              <a:t>user</a:t>
            </a:r>
            <a:r>
              <a:rPr lang="en-US" sz="2700" b="0" i="0" u="none" strike="noStrike" cap="none" baseline="0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  <a:sym typeface="Arial"/>
              </a:rPr>
              <a:t>@</a:t>
            </a:r>
            <a:r>
              <a:rPr lang="en-US" sz="2700" b="0" i="0" u="none" strike="noStrike" cap="none" baseline="0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Arial"/>
              </a:rPr>
              <a:t>computer</a:t>
            </a:r>
            <a:r>
              <a:rPr lang="en-US" sz="2700" b="0" i="0" u="none" strike="noStrike" cap="none" baseline="0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  <a:sym typeface="Arial"/>
              </a:rPr>
              <a:t>:</a:t>
            </a:r>
            <a:r>
              <a:rPr lang="en-US" sz="2700" b="0" i="0" u="none" strike="noStrike" cap="none" baseline="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Arial"/>
              </a:rPr>
              <a:t>/path/to/file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3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1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So, to copy a file (</a:t>
            </a:r>
            <a:r>
              <a:rPr lang="en-US" sz="2100" b="0" i="0" u="none" strike="noStrike" cap="none" baseline="0" dirty="0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/home/johnny/file.txt</a:t>
            </a:r>
            <a:r>
              <a:rPr lang="en-US" sz="21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from Debian to CentOS (</a:t>
            </a:r>
            <a:r>
              <a:rPr lang="en-US" sz="2100" b="0" i="0" u="none" strike="noStrike" cap="none" baseline="0" dirty="0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/home/alice/file.txt</a:t>
            </a:r>
            <a:r>
              <a:rPr lang="en-US" sz="21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what </a:t>
            </a:r>
            <a:r>
              <a:rPr lang="en-US" sz="21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en-US" sz="21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values for the command?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3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i="0" u="none" strike="noStrike" cap="none" baseline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scp </a:t>
            </a:r>
            <a:r>
              <a:rPr lang="en-US" sz="1400" i="0" u="none" strike="noStrike" cap="none" baseline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Arial"/>
              </a:rPr>
              <a:t>username@&lt;source_comp&gt;:/path/to/file</a:t>
            </a:r>
            <a:r>
              <a:rPr lang="en-US" sz="1400" i="0" u="none" strike="noStrike" cap="none" baseline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 </a:t>
            </a:r>
            <a:r>
              <a:rPr lang="en-US" sz="1400" i="0" u="none" strike="noStrike" cap="none" baseline="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Arial"/>
              </a:rPr>
              <a:t>username@&lt;dest_comp&gt;:/</a:t>
            </a:r>
            <a:r>
              <a:rPr lang="en-US" sz="1400" i="0" u="none" strike="noStrike" cap="none" baseline="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Arial"/>
              </a:rPr>
              <a:t>path/to/file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1" i="0" u="none" strike="noStrike" cap="none" baseline="0" dirty="0" smtClean="0">
                <a:solidFill>
                  <a:srgbClr val="000000"/>
                </a:solidFill>
                <a:latin typeface="+mn-lt"/>
                <a:cs typeface="Courier New" pitchFamily="49" charset="0"/>
                <a:sym typeface="Arial"/>
              </a:rPr>
              <a:t>Note: </a:t>
            </a:r>
            <a:r>
              <a:rPr lang="en-US" sz="1600" i="0" u="none" strike="noStrike" cap="none" baseline="0" dirty="0" smtClean="0">
                <a:solidFill>
                  <a:srgbClr val="000000"/>
                </a:solidFill>
                <a:latin typeface="+mn-lt"/>
                <a:cs typeface="Courier New" pitchFamily="49" charset="0"/>
                <a:sym typeface="Arial"/>
              </a:rPr>
              <a:t>this can copy</a:t>
            </a:r>
            <a:r>
              <a:rPr lang="en-US" sz="1600" i="0" u="none" strike="noStrike" cap="none" dirty="0" smtClean="0">
                <a:solidFill>
                  <a:srgbClr val="000000"/>
                </a:solidFill>
                <a:latin typeface="+mn-lt"/>
                <a:cs typeface="Courier New" pitchFamily="49" charset="0"/>
                <a:sym typeface="Arial"/>
              </a:rPr>
              <a:t> from any computer to any computer (remote or local that has an appropriate key pair for each user on the computers</a:t>
            </a:r>
            <a:endParaRPr lang="en-US" sz="1600" i="0" u="none" strike="noStrike" cap="none" baseline="0" dirty="0">
              <a:solidFill>
                <a:srgbClr val="000000"/>
              </a:solidFill>
              <a:latin typeface="+mn-lt"/>
              <a:cs typeface="Courier New" pitchFamily="49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634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ssh is often a target of (automated) attacks as outside parties try to gain access to a system</a:t>
            </a:r>
          </a:p>
          <a:p>
            <a:r>
              <a:rPr lang="en-US" dirty="0"/>
              <a:t>Brute-force attacks</a:t>
            </a:r>
          </a:p>
          <a:p>
            <a:pPr lvl="1"/>
            <a:r>
              <a:rPr lang="en-US" dirty="0"/>
              <a:t>target port 22 (default)</a:t>
            </a:r>
          </a:p>
          <a:p>
            <a:pPr lvl="1"/>
            <a:r>
              <a:rPr lang="en-US" dirty="0"/>
              <a:t>try to login using common usernames and passwords </a:t>
            </a:r>
          </a:p>
          <a:p>
            <a:pPr lvl="2"/>
            <a:r>
              <a:rPr lang="en-US" dirty="0"/>
              <a:t>(only effective against password-based authentication)</a:t>
            </a:r>
          </a:p>
          <a:p>
            <a:r>
              <a:rPr lang="en-US" dirty="0"/>
              <a:t>Prevention:</a:t>
            </a:r>
          </a:p>
          <a:p>
            <a:pPr lvl="1"/>
            <a:r>
              <a:rPr lang="en-US" dirty="0"/>
              <a:t>use key-based authentication (with &gt;2048 bit length)</a:t>
            </a:r>
          </a:p>
          <a:p>
            <a:pPr lvl="1"/>
            <a:r>
              <a:rPr lang="en-US" dirty="0"/>
              <a:t>change the port sshd listens on</a:t>
            </a:r>
          </a:p>
          <a:p>
            <a:pPr lvl="1"/>
            <a:r>
              <a:rPr lang="en-US" dirty="0"/>
              <a:t>use tools to block access after n failed login attempts </a:t>
            </a:r>
            <a:endParaRPr lang="en-US" dirty="0" smtClean="0"/>
          </a:p>
          <a:p>
            <a:pPr lvl="2"/>
            <a:r>
              <a:rPr lang="en-US" dirty="0" smtClean="0"/>
              <a:t>(</a:t>
            </a:r>
            <a:r>
              <a:rPr lang="en-US" dirty="0" err="1"/>
              <a:t>denyhosts</a:t>
            </a:r>
            <a:r>
              <a:rPr lang="en-US" dirty="0"/>
              <a:t>, fail2ban)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84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4E2D"/>
                </a:solidFill>
                <a:ea typeface="Arial"/>
                <a:cs typeface="Arial"/>
                <a:sym typeface="Arial"/>
              </a:rPr>
              <a:t>Tool: </a:t>
            </a:r>
            <a:r>
              <a:rPr lang="en-US" dirty="0" err="1" smtClean="0">
                <a:solidFill>
                  <a:srgbClr val="5B4E2D"/>
                </a:solidFill>
                <a:ea typeface="Arial"/>
                <a:cs typeface="Arial"/>
                <a:sym typeface="Arial"/>
              </a:rPr>
              <a:t>denyhosts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many utilities to detect and block brute-force attacks against secure </a:t>
            </a:r>
            <a:r>
              <a:rPr lang="en-US" dirty="0" smtClean="0"/>
              <a:t>shell</a:t>
            </a:r>
          </a:p>
          <a:p>
            <a:pPr lvl="1"/>
            <a:r>
              <a:rPr lang="en-US" dirty="0" smtClean="0"/>
              <a:t>IPS</a:t>
            </a:r>
            <a:endParaRPr lang="en-US" dirty="0"/>
          </a:p>
          <a:p>
            <a:r>
              <a:rPr lang="en-US" dirty="0"/>
              <a:t>Blocks attacker IP addresses using TCP wrappers</a:t>
            </a:r>
          </a:p>
          <a:p>
            <a:r>
              <a:rPr lang="en-US" dirty="0"/>
              <a:t>Capable of downloading and sharing attacker information with other users</a:t>
            </a:r>
          </a:p>
          <a:p>
            <a:r>
              <a:rPr lang="en-US" dirty="0"/>
              <a:t>Default configuration usually acceptable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72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tcp</a:t>
            </a:r>
            <a:r>
              <a:rPr lang="en-US" dirty="0"/>
              <a:t> </a:t>
            </a:r>
            <a:r>
              <a:rPr lang="en-US" dirty="0" smtClean="0"/>
              <a:t>wrapper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Host-based Network ACL</a:t>
            </a:r>
          </a:p>
          <a:p>
            <a:r>
              <a:rPr lang="en-US" dirty="0"/>
              <a:t>Filters network access to network services</a:t>
            </a:r>
          </a:p>
          <a:p>
            <a:r>
              <a:rPr lang="en-US" dirty="0"/>
              <a:t>Services must be compiled against it</a:t>
            </a:r>
          </a:p>
          <a:p>
            <a:pPr lvl="1"/>
            <a:r>
              <a:rPr lang="en-US" dirty="0"/>
              <a:t>Most are these days</a:t>
            </a:r>
          </a:p>
          <a:p>
            <a:r>
              <a:rPr lang="en-US" dirty="0" smtClean="0"/>
              <a:t>Files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hosts.allow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etc/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hosts.deny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17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B4E2D"/>
                </a:solidFill>
                <a:ea typeface="Arial"/>
                <a:cs typeface="Arial"/>
                <a:sym typeface="Arial"/>
              </a:rPr>
              <a:t>other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X11 forwarding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ssh -X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user@host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SOCKS Proxy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ssh -ND 9999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user@host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File transfers </a:t>
            </a:r>
            <a:r>
              <a:rPr lang="en-US" dirty="0" smtClean="0"/>
              <a:t>(SSH </a:t>
            </a:r>
            <a:r>
              <a:rPr lang="en-US" dirty="0"/>
              <a:t>FTP, Secure Copy)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sftp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user@host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(put/get/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etc.)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scp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user@host:dir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destFile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14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Hak5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SSH assignment:</a:t>
            </a:r>
            <a:endParaRPr lang="en-US" dirty="0"/>
          </a:p>
          <a:p>
            <a:pPr lvl="1"/>
            <a:r>
              <a:rPr lang="en-US" dirty="0" smtClean="0"/>
              <a:t>Watch Hak</a:t>
            </a:r>
            <a:r>
              <a:rPr lang="en-US" dirty="0"/>
              <a:t>5</a:t>
            </a:r>
            <a:r>
              <a:rPr lang="en-US" dirty="0" smtClean="0"/>
              <a:t> video</a:t>
            </a:r>
            <a:r>
              <a:rPr lang="en-US" dirty="0"/>
              <a:t>:</a:t>
            </a:r>
          </a:p>
          <a:p>
            <a:pPr lvl="2"/>
            <a:r>
              <a:rPr lang="en-US" dirty="0">
                <a:hlinkClick r:id="rId2"/>
              </a:rPr>
              <a:t>https://www.youtube.com/watch?v=S-G9yaxw0rc</a:t>
            </a:r>
            <a:endParaRPr lang="en-US" dirty="0"/>
          </a:p>
          <a:p>
            <a:pPr lvl="3"/>
            <a:r>
              <a:rPr lang="en-US" dirty="0"/>
              <a:t>1st segment SSH starts 2:15 in (18:01)</a:t>
            </a:r>
          </a:p>
          <a:p>
            <a:pPr lvl="4"/>
            <a:r>
              <a:rPr lang="en-US" dirty="0"/>
              <a:t>Ad </a:t>
            </a:r>
            <a:r>
              <a:rPr lang="en-US" dirty="0" smtClean="0"/>
              <a:t>13:30-14:00</a:t>
            </a:r>
            <a:endParaRPr lang="en-US" dirty="0"/>
          </a:p>
          <a:p>
            <a:pPr lvl="2"/>
            <a:r>
              <a:rPr lang="en-US" dirty="0"/>
              <a:t>2nd segment continues to 5:15 (19:21)</a:t>
            </a:r>
          </a:p>
          <a:p>
            <a:pPr lvl="3"/>
            <a:r>
              <a:rPr lang="en-US" dirty="0" smtClean="0"/>
              <a:t>At 7:00 </a:t>
            </a:r>
            <a:r>
              <a:rPr lang="en-US" dirty="0"/>
              <a:t>continues with Windows and </a:t>
            </a:r>
            <a:r>
              <a:rPr lang="en-US" dirty="0" err="1"/>
              <a:t>PuTTY</a:t>
            </a:r>
            <a:r>
              <a:rPr lang="en-US" dirty="0"/>
              <a:t> example to 18:30</a:t>
            </a:r>
          </a:p>
          <a:p>
            <a:pPr lvl="2"/>
            <a:r>
              <a:rPr lang="en-US" dirty="0"/>
              <a:t>3rd segment (22:11) Linux example</a:t>
            </a:r>
          </a:p>
          <a:p>
            <a:pPr lvl="3"/>
            <a:r>
              <a:rPr lang="en-US" dirty="0"/>
              <a:t>Configuring SSH server </a:t>
            </a:r>
          </a:p>
          <a:p>
            <a:pPr lvl="3"/>
            <a:r>
              <a:rPr lang="en-US" dirty="0" smtClean="0"/>
              <a:t>Done at 16:45 (ads and wrap-up)</a:t>
            </a:r>
            <a:endParaRPr lang="en-US" dirty="0"/>
          </a:p>
          <a:p>
            <a:pPr lvl="1"/>
            <a:r>
              <a:rPr lang="en-US" dirty="0"/>
              <a:t>Show notes:</a:t>
            </a:r>
          </a:p>
          <a:p>
            <a:pPr lvl="2"/>
            <a:r>
              <a:rPr lang="en-US" dirty="0">
                <a:hlinkClick r:id="rId3"/>
              </a:rPr>
              <a:t>http://hak5.org/episodes/hak5-1109 </a:t>
            </a:r>
            <a:endParaRPr lang="en-US" dirty="0" smtClean="0"/>
          </a:p>
          <a:p>
            <a:r>
              <a:rPr lang="en-US" dirty="0" smtClean="0"/>
              <a:t>Video: fair game for the test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Poll: You need a password to ssh to another computer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87680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AutoNum type="alphaUcPeriod"/>
            </a:pPr>
            <a:r>
              <a:rPr lang="en-US" sz="3200" dirty="0" smtClean="0"/>
              <a:t>True</a:t>
            </a:r>
          </a:p>
          <a:p>
            <a:pPr marL="457200" indent="-457200">
              <a:buFont typeface="Arial" pitchFamily="34" charset="0"/>
              <a:buAutoNum type="alphaUcPeriod"/>
            </a:pPr>
            <a:r>
              <a:rPr lang="en-US" sz="3200" dirty="0" smtClean="0"/>
              <a:t>False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8447542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76557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PChart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5479517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PW is not required for </a:t>
            </a:r>
            <a:r>
              <a:rPr lang="en-US" dirty="0" err="1" smtClean="0"/>
              <a:t>ssh</a:t>
            </a:r>
            <a:r>
              <a:rPr lang="en-US" dirty="0" smtClean="0"/>
              <a:t> if: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876800"/>
          </a:xfrm>
        </p:spPr>
        <p:txBody>
          <a:bodyPr/>
          <a:lstStyle/>
          <a:p>
            <a:pPr marL="457200" indent="-457200">
              <a:buFont typeface="Arial" pitchFamily="34" charset="0"/>
              <a:buAutoNum type="alphaUcPeriod"/>
            </a:pPr>
            <a:r>
              <a:rPr lang="en-US" dirty="0" smtClean="0"/>
              <a:t>Using </a:t>
            </a:r>
            <a:r>
              <a:rPr lang="en-US" dirty="0" err="1" smtClean="0"/>
              <a:t>scp</a:t>
            </a:r>
            <a:endParaRPr lang="en-US" dirty="0" smtClean="0"/>
          </a:p>
          <a:p>
            <a:pPr marL="457200" indent="-457200">
              <a:buFont typeface="Arial" pitchFamily="34" charset="0"/>
              <a:buAutoNum type="alphaUcPeriod"/>
            </a:pPr>
            <a:r>
              <a:rPr lang="en-US" dirty="0" smtClean="0"/>
              <a:t>A key pair for a valid user has been setup on the client and server</a:t>
            </a:r>
          </a:p>
          <a:p>
            <a:pPr marL="457200" indent="-457200">
              <a:buFont typeface="Arial" pitchFamily="34" charset="0"/>
              <a:buAutoNum type="alphaUcPeriod"/>
            </a:pPr>
            <a:r>
              <a:rPr lang="en-US" dirty="0" smtClean="0"/>
              <a:t>TCP is used</a:t>
            </a:r>
          </a:p>
          <a:p>
            <a:pPr marL="457200" indent="-457200">
              <a:buFont typeface="Arial" pitchFamily="34" charset="0"/>
              <a:buAutoNum type="alphaUcPeriod"/>
            </a:pPr>
            <a:r>
              <a:rPr lang="en-US" dirty="0" smtClean="0"/>
              <a:t>A PW is always required to be typed in on the client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276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  <a:p>
            <a:r>
              <a:rPr lang="en-US" dirty="0"/>
              <a:t>Protocol specifics</a:t>
            </a:r>
          </a:p>
          <a:p>
            <a:r>
              <a:rPr lang="en-US" dirty="0"/>
              <a:t>Configuration</a:t>
            </a:r>
          </a:p>
          <a:p>
            <a:r>
              <a:rPr lang="en-US" dirty="0"/>
              <a:t>Security considerations</a:t>
            </a:r>
          </a:p>
          <a:p>
            <a:r>
              <a:rPr lang="en-US" dirty="0"/>
              <a:t>Other uses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1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sh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network protocol </a:t>
            </a:r>
          </a:p>
          <a:p>
            <a:pPr lvl="1"/>
            <a:r>
              <a:rPr lang="en-US" dirty="0"/>
              <a:t>Uses public-key cryptography to establish a secure connection between hosts</a:t>
            </a:r>
          </a:p>
          <a:p>
            <a:r>
              <a:rPr lang="en-US" dirty="0" smtClean="0"/>
              <a:t>Original intention </a:t>
            </a:r>
            <a:r>
              <a:rPr lang="en-US" dirty="0"/>
              <a:t>to replace the clear-text </a:t>
            </a:r>
            <a:r>
              <a:rPr lang="en-US" b="1" i="1" dirty="0"/>
              <a:t>telnet </a:t>
            </a:r>
            <a:r>
              <a:rPr lang="en-US" dirty="0"/>
              <a:t>protocol</a:t>
            </a:r>
          </a:p>
          <a:p>
            <a:r>
              <a:rPr lang="en-US" dirty="0"/>
              <a:t>Client-server </a:t>
            </a:r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Requester is the client</a:t>
            </a:r>
          </a:p>
          <a:p>
            <a:pPr lvl="1"/>
            <a:r>
              <a:rPr lang="en-US" dirty="0" smtClean="0"/>
              <a:t>Target is server</a:t>
            </a:r>
            <a:endParaRPr lang="en-US" dirty="0"/>
          </a:p>
          <a:p>
            <a:r>
              <a:rPr lang="en-US" dirty="0"/>
              <a:t>Commonly used to connect to a shell remotely </a:t>
            </a:r>
          </a:p>
          <a:p>
            <a:pPr lvl="1"/>
            <a:r>
              <a:rPr lang="en-US" dirty="0"/>
              <a:t>Also supports</a:t>
            </a:r>
          </a:p>
          <a:p>
            <a:pPr lvl="2"/>
            <a:r>
              <a:rPr lang="en-US" dirty="0" smtClean="0"/>
              <a:t>Secure copying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ort </a:t>
            </a:r>
            <a:r>
              <a:rPr lang="en-US" dirty="0"/>
              <a:t>forwarding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unneling</a:t>
            </a:r>
            <a:endParaRPr lang="en-US" dirty="0"/>
          </a:p>
          <a:p>
            <a:pPr lvl="2"/>
            <a:r>
              <a:rPr lang="en-US" dirty="0"/>
              <a:t>…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76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/>
          <a:lstStyle/>
          <a:p>
            <a:r>
              <a:rPr lang="en-US" dirty="0"/>
              <a:t>Two programs needed to make a secure connection</a:t>
            </a:r>
          </a:p>
          <a:p>
            <a:pPr lvl="1"/>
            <a:r>
              <a:rPr lang="en-US" dirty="0"/>
              <a:t>SSH </a:t>
            </a:r>
            <a:r>
              <a:rPr lang="en-US" i="1" dirty="0"/>
              <a:t>client</a:t>
            </a:r>
          </a:p>
          <a:p>
            <a:pPr lvl="2"/>
            <a:r>
              <a:rPr lang="en-US" dirty="0"/>
              <a:t>Typically </a:t>
            </a:r>
            <a:r>
              <a:rPr lang="en-US" b="1" i="1" dirty="0"/>
              <a:t>ssh</a:t>
            </a:r>
          </a:p>
          <a:p>
            <a:pPr lvl="2"/>
            <a:r>
              <a:rPr lang="en-US" dirty="0"/>
              <a:t>Typically comes enabled on </a:t>
            </a:r>
            <a:r>
              <a:rPr lang="en-US" dirty="0" smtClean="0"/>
              <a:t>most systems</a:t>
            </a:r>
            <a:endParaRPr lang="en-US" dirty="0"/>
          </a:p>
          <a:p>
            <a:pPr lvl="1"/>
            <a:r>
              <a:rPr lang="en-US" dirty="0"/>
              <a:t>SSH </a:t>
            </a:r>
            <a:r>
              <a:rPr lang="en-US" i="1" dirty="0"/>
              <a:t>server</a:t>
            </a:r>
          </a:p>
          <a:p>
            <a:pPr lvl="2"/>
            <a:r>
              <a:rPr lang="en-US" dirty="0"/>
              <a:t>Typically </a:t>
            </a:r>
            <a:r>
              <a:rPr lang="en-US" b="1" i="1" dirty="0"/>
              <a:t>sshd</a:t>
            </a:r>
          </a:p>
          <a:p>
            <a:pPr lvl="2"/>
            <a:r>
              <a:rPr lang="en-US" dirty="0"/>
              <a:t>Typically needs to be </a:t>
            </a:r>
            <a:r>
              <a:rPr lang="en-US" dirty="0" smtClean="0"/>
              <a:t>installed</a:t>
            </a:r>
          </a:p>
          <a:p>
            <a:pPr lvl="3"/>
            <a:r>
              <a:rPr lang="en-US" dirty="0" smtClean="0"/>
              <a:t>Configured</a:t>
            </a:r>
          </a:p>
          <a:p>
            <a:pPr lvl="3"/>
            <a:r>
              <a:rPr lang="en-US" dirty="0" smtClean="0"/>
              <a:t>Running as a service</a:t>
            </a:r>
            <a:endParaRPr lang="en-US" dirty="0"/>
          </a:p>
          <a:p>
            <a:r>
              <a:rPr lang="en-US" dirty="0"/>
              <a:t>Allows a </a:t>
            </a:r>
            <a:r>
              <a:rPr lang="en-US" dirty="0" smtClean="0"/>
              <a:t>"one-way" secure connection </a:t>
            </a:r>
            <a:r>
              <a:rPr lang="en-US" dirty="0"/>
              <a:t>from client to server</a:t>
            </a:r>
          </a:p>
          <a:p>
            <a:r>
              <a:rPr lang="en-US" dirty="0"/>
              <a:t>If </a:t>
            </a:r>
            <a:r>
              <a:rPr lang="en-US" dirty="0" smtClean="0"/>
              <a:t>a </a:t>
            </a:r>
            <a:r>
              <a:rPr lang="en-US" dirty="0"/>
              <a:t>connection is required </a:t>
            </a:r>
            <a:r>
              <a:rPr lang="en-US" dirty="0" smtClean="0"/>
              <a:t>in the other direction </a:t>
            </a:r>
            <a:r>
              <a:rPr lang="en-US" dirty="0"/>
              <a:t>another client and server pair is </a:t>
            </a:r>
            <a:r>
              <a:rPr lang="en-US" dirty="0" smtClean="0"/>
              <a:t>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30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versions (SSH-1, SSH-2)</a:t>
            </a:r>
          </a:p>
          <a:p>
            <a:pPr lvl="1"/>
            <a:r>
              <a:rPr lang="en-US" dirty="0"/>
              <a:t>Version 1 is deprecated</a:t>
            </a:r>
          </a:p>
          <a:p>
            <a:pPr lvl="2"/>
            <a:r>
              <a:rPr lang="en-US" dirty="0"/>
              <a:t>Did not use </a:t>
            </a:r>
            <a:r>
              <a:rPr lang="en-US" dirty="0" err="1"/>
              <a:t>Diffie</a:t>
            </a:r>
            <a:r>
              <a:rPr lang="en-US" dirty="0"/>
              <a:t>-Hellman key exchange</a:t>
            </a:r>
          </a:p>
          <a:p>
            <a:r>
              <a:rPr lang="en-US" dirty="0"/>
              <a:t>Server listens on TCP port 22 (default)</a:t>
            </a:r>
          </a:p>
          <a:p>
            <a:r>
              <a:rPr lang="en-US" dirty="0"/>
              <a:t>Authentication based on:</a:t>
            </a:r>
          </a:p>
          <a:p>
            <a:pPr lvl="1"/>
            <a:r>
              <a:rPr lang="en-US" dirty="0"/>
              <a:t>Passwords</a:t>
            </a:r>
          </a:p>
          <a:p>
            <a:pPr lvl="1"/>
            <a:r>
              <a:rPr lang="en-US" dirty="0"/>
              <a:t>RSA/DSA key </a:t>
            </a:r>
            <a:r>
              <a:rPr lang="en-US" dirty="0" smtClean="0"/>
              <a:t>pairs</a:t>
            </a:r>
          </a:p>
          <a:p>
            <a:pPr lvl="2"/>
            <a:r>
              <a:rPr lang="en-US" dirty="0" smtClean="0"/>
              <a:t>Other keys are allowed</a:t>
            </a:r>
          </a:p>
          <a:p>
            <a:pPr lvl="2"/>
            <a:r>
              <a:rPr lang="en-US" dirty="0" smtClean="0"/>
              <a:t>DSA and RSA are the most widely used algorithms</a:t>
            </a:r>
            <a:endParaRPr lang="en-US" dirty="0"/>
          </a:p>
          <a:p>
            <a:pPr lvl="1"/>
            <a:r>
              <a:rPr lang="en-US" dirty="0"/>
              <a:t>GSSAPI (Kerberos, NTLM)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67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diffie-hellman</a:t>
            </a:r>
            <a:endParaRPr lang="en-US" dirty="0"/>
          </a:p>
        </p:txBody>
      </p:sp>
      <p:pic>
        <p:nvPicPr>
          <p:cNvPr id="4" name="Picture 2" descr="http://www.packetsource.com/images/2011/07/14/2978.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81000"/>
            <a:ext cx="5102954" cy="64616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208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5B4E2D"/>
                </a:solidFill>
                <a:ea typeface="Arial"/>
                <a:cs typeface="Arial"/>
                <a:sym typeface="Arial"/>
              </a:rPr>
              <a:t>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public cryptography each party has 2 keys: </a:t>
            </a:r>
          </a:p>
          <a:p>
            <a:pPr lvl="1"/>
            <a:r>
              <a:rPr lang="en-US" dirty="0"/>
              <a:t>1 public, 1 private </a:t>
            </a:r>
          </a:p>
          <a:p>
            <a:pPr lvl="2"/>
            <a:r>
              <a:rPr lang="en-US" dirty="0"/>
              <a:t>Keeps private, distributes public</a:t>
            </a:r>
          </a:p>
          <a:p>
            <a:pPr lvl="2"/>
            <a:r>
              <a:rPr lang="en-US" dirty="0"/>
              <a:t>For each ID or client</a:t>
            </a:r>
          </a:p>
          <a:p>
            <a:r>
              <a:rPr lang="en-US" dirty="0"/>
              <a:t>Stored on client</a:t>
            </a:r>
          </a:p>
          <a:p>
            <a:pPr lvl="1"/>
            <a:r>
              <a:rPr lang="en-US" dirty="0"/>
              <a:t>Server public key(s):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~/.ssh/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known_hosts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One key </a:t>
            </a:r>
            <a:r>
              <a:rPr lang="en-US" dirty="0"/>
              <a:t>for each server you want to go to</a:t>
            </a:r>
          </a:p>
          <a:p>
            <a:pPr lvl="1"/>
            <a:r>
              <a:rPr lang="en-US" dirty="0"/>
              <a:t>Client private key: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~/.ssh/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id_rsa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Stored on server</a:t>
            </a:r>
          </a:p>
          <a:p>
            <a:pPr lvl="1"/>
            <a:r>
              <a:rPr lang="en-US" dirty="0"/>
              <a:t>Server private key: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/etc/ssh/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ssh_host_rsa_key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Client public key(s):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~/.ssh/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authorized_keys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One for each person allowed</a:t>
            </a:r>
          </a:p>
          <a:p>
            <a:r>
              <a:rPr lang="en-US" dirty="0">
                <a:solidFill>
                  <a:srgbClr val="FF0000"/>
                </a:solidFill>
              </a:rPr>
              <a:t>Note: this is for one-way authentication</a:t>
            </a:r>
          </a:p>
          <a:p>
            <a:pPr lvl="1"/>
            <a:r>
              <a:rPr lang="en-US" dirty="0"/>
              <a:t>Another key pair is needed if want to connect </a:t>
            </a:r>
            <a:r>
              <a:rPr lang="en-US" dirty="0" smtClean="0"/>
              <a:t>the </a:t>
            </a:r>
            <a:r>
              <a:rPr lang="en-US" dirty="0"/>
              <a:t>other direction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6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keys: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3200" y="1371601"/>
            <a:ext cx="8788400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Public Key:</a:t>
            </a:r>
          </a:p>
          <a:p>
            <a:r>
              <a:rPr lang="en-US" sz="1050" dirty="0" err="1" smtClean="0">
                <a:solidFill>
                  <a:srgbClr val="00B050"/>
                </a:solidFill>
              </a:rPr>
              <a:t>ssh-rsa</a:t>
            </a:r>
            <a:r>
              <a:rPr lang="en-US" sz="1050" dirty="0" smtClean="0">
                <a:solidFill>
                  <a:srgbClr val="00B050"/>
                </a:solidFill>
              </a:rPr>
              <a:t> </a:t>
            </a:r>
            <a:r>
              <a:rPr lang="en-US" sz="1050" dirty="0" smtClean="0"/>
              <a:t>AAAAB3NzaC1yc2EAAAADAQABAAACAQC8VXxhszucLV0jOu8GlNt6T/eJYW5VICh1GomcsGfhDRS0nNKMHy9IJvCrT9toj+06pdFt4ODVEcqp40IClZnPxq1duFu/6TrExkDO+LsaZ4M+GWB1sUGIDiPtkafLieN9trUT417RND9/y1nVZ8AutLx3rT15fpi5rN/TJC6A6BIRNeOn/ETTkGB3NT3cytULBh2fWkaBuzZMpUNXgWxgsxMDOpc2NTZQGd59Kn/qUlB94lmB1UCytpkINTn9b9H1bM9kIxfMiuomV1QMJ5A15qMeZiOgTl5qLi63Kotb7WYW7nt6BKTbBVMc9w1kdLNCcRPrYXaMFYCz3+K2ZN1GPAvGdccNeQy9z925UgYnuPbvpj1cMNSEgylZlPXNRjpQKwz6/JcUDTD9brB+eOf7uM1MwSOSLim2baZ+e3bfu/VfmBEnSPAl15Ba9CyOByMDuHlAOsflmeOfmxMM86Jz03xUy+DDmBCBfSztwOaxJSTJMDhq6hY6AUytRzLErOeMFGM0+yTTux3dJX4i2xe4ieZWAlsqCR0yjGTaINAY2iY6IKo8NFjKTLWn8TxgIdCxRKMBbrFOJq7zfomLbZwDcWXl4Wo+7s1mov+SmtwiWuGxLkLMPGDci/W1CGhbcwwLMIYGGHzUQ6wevcwb7GClIlAbnf5dAJi3feTzZGDsIQ== </a:t>
            </a:r>
            <a:r>
              <a:rPr lang="en-US" sz="1050" dirty="0" smtClean="0">
                <a:solidFill>
                  <a:srgbClr val="00B050"/>
                </a:solidFill>
              </a:rPr>
              <a:t>tkombol@tkombol-Latitude-E6320 </a:t>
            </a:r>
            <a:endParaRPr lang="en-US" sz="105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200" y="2971800"/>
            <a:ext cx="8712200" cy="3733800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r>
              <a:rPr lang="en-US" sz="1050" dirty="0" smtClean="0">
                <a:solidFill>
                  <a:srgbClr val="FF0000"/>
                </a:solidFill>
              </a:rPr>
              <a:t>-----BEGIN RSA PRIVATE KEY-----</a:t>
            </a:r>
            <a:r>
              <a:rPr lang="en-US" sz="1050" dirty="0" smtClean="0"/>
              <a:t>MIIJKQIBAAKCAgEAvFV8YbM7nC1dIzrvBpTbek/3iWFuVSAodRqJnLBn4Q0UtJzSjB8vSCbwq0/</a:t>
            </a:r>
            <a:r>
              <a:rPr lang="en-US" sz="1050" dirty="0" err="1" smtClean="0"/>
              <a:t>baI</a:t>
            </a:r>
            <a:r>
              <a:rPr lang="en-US" sz="1050" dirty="0" smtClean="0"/>
              <a:t>/tOqXRbeDg1RHKqeNCApWZz8atXbhbv+k6xMZAzvi7GmeDPhlgdbFBiA4j7ZGny4njfba1E+Ne0TQ/f8tZ1WfALrS8d609eX6Yuazf0yQugOgSETXjp/xE05BgdzU93MrVCwYdn1pGgbs2TKVDV4FsYLMTAzqXNjU2UBnefSp/6lIQfeJZgdVAsraZCDU5/W/R9WzPZCMXzIrqJldUDCeQNeajHmYjoE5eai4utyqLW+1mFu57egSk2wVTHPcNZHSzQnET62F2jBWAs9/</a:t>
            </a:r>
            <a:r>
              <a:rPr lang="en-US" sz="1050" dirty="0" err="1" smtClean="0"/>
              <a:t>itmTdRjwLxnXHDXkMvc</a:t>
            </a:r>
            <a:r>
              <a:rPr lang="en-US" sz="1050" dirty="0" smtClean="0"/>
              <a:t>/duVIGJ7j276Y9XDDUhIMpWZT1zUYxkCsM+vyXFA0w/W6wfnjn+7jNTMEjki4ptm2mfnt237v1X5gRJ0jwJdeQWvQsjgcjA7h5QDrH5Znjn5sTDPOic9N8VMvgw5gQgX0s7cDmsSUkyTA4auoWOgFMrUcyxKznjBRjNPsk07sd3SV+ItsXuInmVgJbKgkdMoxk2iDQGNomOiCqPDRYyky1p/E8YCHQsUSjAW6xTiau836Ji22cA3Fl5eFqPu7NZqL/kprcIlrhsS5CzDxg3Iv1tQhoW3MMCzCGBhh81EOsHr3MG+xgpSJQG53+XQCYt33k82Rg7CECAwEAAQKCAgEAqQRTBt8yLPvtLRPTtWVb/s3LSchdmxmsFUQGoc8Sur7hiSGANu45oZgIvsWBE7qu3MY5SFHblHxOE972u5kEm5oitgwgkv89laCSQuyoBY9GEjH2BklYlUCTb74bBygtOAIDSeDwk/E+13JooYNlzsS2qvSXSfSaHXAOws8iyN78b+Ob9oMIRZG5cOIgLYj+XtFTPlJnGkAn/+sEn4BwAexTsL8hOy3QG1zL9ipw95pEYKUFTOZUFM6YUexqqY5zr7zB9o0j65Xzgws2S14qJqVgWISzjkcmpkXh+NG+lXZc+1F1ENEgHcsOht0UcMXmpkcS6Ffkat1VTpgrPyMQDFDqgHRJHkrNcW8donE9NE3cmI1vcMgyFo2QSnNS9qFcnINocr1tvR5N1mxxUGeOL9aMURB/Q2A5MP/oZNE7t6OS6ZPL2yBxFP3s6FILUIDxOwTTuO01BHX4urpDrJRmYHQIpir3IkdU9crfg4c7gcXeh0WuW3rmRtVIkTC/hNTA0hYKqCz+aAMnmWofZfETHetOiSYuJYa1FRcIoRsCrJYJhqQs/</a:t>
            </a:r>
            <a:r>
              <a:rPr lang="en-US" sz="1050" dirty="0" err="1" smtClean="0"/>
              <a:t>ktk+k</a:t>
            </a:r>
            <a:r>
              <a:rPr lang="en-US" sz="1050" dirty="0" smtClean="0"/>
              <a:t>/JAzZXVe2XM/VJVj8/954bdvP1Fn2Pclt4cu8WNUFrjwzjUa6yuBQmF7wr0GO5befYG/LJd5W8JowLwMRW3Yei4Bj9yzr6kop8dzzAzVC7mhw15c1Hlm0CxxEBAN6PlRh2Co6vd7ARQbgUJAIwokF6wuCmdYGaSQ3Y24/VXFtlXD+ugzd46d/g314N2aAW43MddJmT9B+hBt0PuDS4vdXrJaMORo1nqTHRYgw/S3KPygYaF79CB3AA29MOW5WMiauUanUR6ovCLDE9U9p5TzBEmKMgcWbN5z3bll2Hp0AFvENTAD8mVsAmLF7QEF/</a:t>
            </a:r>
            <a:r>
              <a:rPr lang="en-US" sz="1050" dirty="0" err="1" smtClean="0"/>
              <a:t>bWBg</a:t>
            </a:r>
            <a:r>
              <a:rPr lang="en-US" sz="1050" dirty="0" smtClean="0"/>
              <a:t>/cnbxei42exbDifGK33FH/VI4b8h6GhfpAg4L7Io8zKVAPevJJDMjTdIYxLGJqp79C88m6vkmK1qz7DeA7DuoIdEXL/SZRB2f8x+P31qR4vyVppQTX49PKv2Sz9wPp0Xll2Osy9vbaEKfYdMCggEBANihbHKz6ejzbhH6knq5uVKmx1zmOoO0+U9LDN+NaF0YaSO2g54BzeXQtYkTTR1tH8pxXyEPTfQUSf0pKzJnM+16Tbtr+JEtCk+hcsbfFItawXhOzznhbGTxp1ZSR912C3X41lyq/IPZI5g9LY4vliPHG0A2QUFOnP8UE1IH35mplsZAKy+nW4KekVpHsCUXk+e93rUVTpK2U4Vyi8BEwKFGg591hpdZ8cwwXQ3swMceQ89Mnn4JJjXlavFaGoOEUy5aSCvhGrus8Lif81F2Hae8hfbFhykSbqS3BBElJtpbWMjWfx1QnOFieHya7gfWPXjIDICg1/T9HBL/KZNYTbsCggEAfA+lmMEUGX2ORkMYUzhG6kGZ8M4xm3Cux9PtLR7ZJVBV70yNI6Jv2pg4Jmf/mzo1OZwIpb6hpIpo5sioPsnocNsaVwiBLmdixKgoFHEXKqSNtgqZHtWkryRraO/</a:t>
            </a:r>
            <a:r>
              <a:rPr lang="en-US" sz="1050" dirty="0" err="1" smtClean="0"/>
              <a:t>RmdDDFJYGl</a:t>
            </a:r>
            <a:r>
              <a:rPr lang="en-US" sz="1050" dirty="0" smtClean="0"/>
              <a:t>/JfdWrLR6SxZbE98Ob2UX2raCNJk3jrkfu50eEwRevsicrWtFz2tp2Q1jk9J3HppXqYn9zzspcD/ih52H8FFux+NTrodOQ7b2CfmJzk+hnyKZup6Kly2F6xno/X9O88gOuljY+wI7o3KJRq9HWVOZv7XcaDIOHeqnTi3ZEhfCceVJZHCPvTpNsIp9kSrSS8paXZweIssR2Y/KpDqQKCAQEApY0Xd8EOrTv7jjnT3343pnZWPSSk6ypOrM5KFD3Y1+xjzSsaApKWa17InOznLenLNcbWUEmF5VXsBVCE9ovwHzgsV2L4Htow2xIiyOCKrsS4vdxceXtQfwQ+QbW3vgMMVyfHiiIRwCEdFqcKPXMYZlcu+C9+Rw5w5G7PJQ1nT+NOmktHta9MO9I6eqf2cSJHof50SCb0WSKFSaJ0ModYPufIhwAlz1ypcMY1FwMrgAAdCjsflGohjWa6B6A4SvHBL9dG+GGbMHnFrRJvvH1rxFhKeIAT/stbSv2iWgfuXUkZ3MIvepO0kHnUYkV0SwDrEXawN0y0PUGBRvNBLp15KQKCAQA6hhbTIQ8vRsM8ZkzkuJs5HiFLIAAKsqs0fanIDjjhxvvjSd+DZajqcNniCj4yQMGYOcTj4jFBVJQhdLkwZ6h+o1OhbSaecdWuk8y3B02AKRbzlsSTWRwsOVYQkCEXuYWp+g/CKFCWgXwsI7KDwcCAny1hpvCWBxk0JsYBtwbbk2yb4TB0hCekzfP2aSu0LQoKm1VGGeENQVpnB6rcdVHeuMUmPfOci8XTSKhOzm54sXm/</a:t>
            </a:r>
            <a:r>
              <a:rPr lang="en-US" sz="1050" dirty="0" err="1" smtClean="0"/>
              <a:t>sx</a:t>
            </a:r>
            <a:r>
              <a:rPr lang="en-US" sz="1050" dirty="0" smtClean="0"/>
              <a:t>/44eF4wfmd35QhChVay9U23BCb3czoncOhWZ2nk1gP4OvNbTA50XhfYl0VKOcnwQIqrIjHXUmq6zf34/n6O6YSXr5gBHTCupvtVR/3</a:t>
            </a:r>
            <a:r>
              <a:rPr lang="en-US" sz="1050" dirty="0" smtClean="0">
                <a:solidFill>
                  <a:srgbClr val="FF0000"/>
                </a:solidFill>
              </a:rPr>
              <a:t>-----END RSA PRIVATE KEY-----</a:t>
            </a:r>
            <a:endParaRPr lang="en-US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55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b5c876f5-3551-4ec0-9ad3-5e7b38ad886e"/>
  <p:tag name="WASPOLLED" val="1BAF641923714A088A629E1D1CA9B949"/>
  <p:tag name="TPVERSION" val="6"/>
  <p:tag name="TPFULLVERSION" val="7.5.3.1"/>
  <p:tag name="PPTVERSION" val="16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rueFalse"/>
  <p:tag name="HASRESULTS" val="False"/>
  <p:tag name="LIVECHARTING" val="False"/>
  <p:tag name="TPQUESTIONXML" val="﻿&lt;?xml version=&quot;1.0&quot; encoding=&quot;utf-8&quot;?&gt;&#10;&lt;questionlist&gt;&#10;    &lt;properties&gt;&#10;        &lt;guid&gt;B932DF0D54F64F2EAF677B82EE792A4F&lt;/guid&gt;&#10;        &lt;description /&gt;&#10;        &lt;date&gt;9/10/2015 10:29:4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3ADA4B9066A4B8AAE2C92048FF196E6&lt;/guid&gt;&#10;            &lt;repollguid&gt;4A20AB7669444E55AFC43874E4B25F9D&lt;/repollguid&gt;&#10;            &lt;sourceid&gt;F1F1038B249441778F3A758072899AE5&lt;/sourceid&gt;&#10;            &lt;questiontext&gt;Poll: You need a password to ssh to another computer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1&lt;/incorrectvalue&gt;&#10;            &lt;responselimit&gt;1&lt;/responselimit&gt;&#10;            &lt;bulletstyle&gt;2&lt;/bulletstyle&gt;&#10;            &lt;truefalse&gt;True&lt;/truefalse&gt;&#10;            &lt;answers&gt;&#10;                &lt;answer&gt;&#10;                    &lt;guid&gt;943E5A7C3E814863AC836C32C847EC13&lt;/guid&gt;&#10;                    &lt;answertext&gt;True&lt;/answertext&gt;&#10;                    &lt;valuetype&gt;0&lt;/valuetype&gt;&#10;                &lt;/answer&gt;&#10;                &lt;answer&gt;&#10;                    &lt;guid&gt;AB81C6C8F81842199A09153F2C6C3083&lt;/guid&gt;&#10;                    &lt;answertext&gt;Fals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C8CC25B300CB4EF98BD3327922E0B2B7&lt;/guid&gt;&#10;        &lt;description /&gt;&#10;        &lt;date&gt;1/30/2017 3:05:5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E6F967205A84D9F8BAD5776DAA0D61C&lt;/guid&gt;&#10;            &lt;repollguid&gt;DB0CEA3091524905A1107EDC469DA133&lt;/repollguid&gt;&#10;            &lt;sourceid&gt;E36FA326A95749D5AF0379125E0F7BDE&lt;/sourceid&gt;&#10;            &lt;questiontext&gt;A PW is not required for ssh if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B08C434342B8431C8387319E54DE2115&lt;/guid&gt;&#10;                    &lt;answertext&gt;Using scp&lt;/answertext&gt;&#10;                    &lt;valuetype&gt;-1&lt;/valuetype&gt;&#10;                &lt;/answer&gt;&#10;                &lt;answer&gt;&#10;                    &lt;guid&gt;1359CB0109EA4B649115C9994007B3BF&lt;/guid&gt;&#10;                    &lt;answertext&gt;A key pair for a valid user has been setup on the client and server&lt;/answertext&gt;&#10;                    &lt;valuetype&gt;1&lt;/valuetype&gt;&#10;                &lt;/answer&gt;&#10;                &lt;answer&gt;&#10;                    &lt;guid&gt;A8D08554D2D44503A1505DC33CB850EF&lt;/guid&gt;&#10;                    &lt;answertext&gt;TCP is used&lt;/answertext&gt;&#10;                    &lt;valuetype&gt;-1&lt;/valuetype&gt;&#10;                &lt;/answer&gt;&#10;                &lt;answer&gt;&#10;                    &lt;guid&gt;7B32D71001324A1989BF49172F389251&lt;/guid&gt;&#10;                    &lt;answertext&gt;A PW is always required to be typed in on the client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NUMBERFORMAT" val="0"/>
  <p:tag name="DEFINEDCOLORS" val="3,6,10,45,32,50,13,4,9,55,1"/>
  <p:tag name="COLORTYPE" val="SCHEME"/>
  <p:tag name="LABELFORMAT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586</TotalTime>
  <Words>801</Words>
  <Application>Microsoft Office PowerPoint</Application>
  <PresentationFormat>On-screen Show (4:3)</PresentationFormat>
  <Paragraphs>165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Courier New</vt:lpstr>
      <vt:lpstr>Clarity</vt:lpstr>
      <vt:lpstr>Microsoft Graph Chart</vt:lpstr>
      <vt:lpstr>ssh: secure shell</vt:lpstr>
      <vt:lpstr>Poll: You need a password to ssh to another computer</vt:lpstr>
      <vt:lpstr>overview</vt:lpstr>
      <vt:lpstr>ssh purpose</vt:lpstr>
      <vt:lpstr>Important Note</vt:lpstr>
      <vt:lpstr>protocol</vt:lpstr>
      <vt:lpstr>diffie-hellman</vt:lpstr>
      <vt:lpstr>keys</vt:lpstr>
      <vt:lpstr>Sample keys:</vt:lpstr>
      <vt:lpstr>configurationclient</vt:lpstr>
      <vt:lpstr>configurationserver</vt:lpstr>
      <vt:lpstr>configurationserver</vt:lpstr>
      <vt:lpstr>Three common ways to authenticate</vt:lpstr>
      <vt:lpstr>Use example</vt:lpstr>
      <vt:lpstr>security considerations</vt:lpstr>
      <vt:lpstr>Tool: denyhosts</vt:lpstr>
      <vt:lpstr>tcp wrapper</vt:lpstr>
      <vt:lpstr>other uses</vt:lpstr>
      <vt:lpstr>Hak5</vt:lpstr>
      <vt:lpstr>A PW is not required for ssh if: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Kombol, Tony</cp:lastModifiedBy>
  <cp:revision>33</cp:revision>
  <dcterms:created xsi:type="dcterms:W3CDTF">2015-09-08T21:17:20Z</dcterms:created>
  <dcterms:modified xsi:type="dcterms:W3CDTF">2017-01-30T22:48:29Z</dcterms:modified>
</cp:coreProperties>
</file>