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59" r:id="rId3"/>
    <p:sldId id="270" r:id="rId4"/>
    <p:sldId id="260" r:id="rId5"/>
    <p:sldId id="272" r:id="rId6"/>
    <p:sldId id="274" r:id="rId7"/>
    <p:sldId id="273" r:id="rId8"/>
    <p:sldId id="275" r:id="rId9"/>
    <p:sldId id="276" r:id="rId10"/>
    <p:sldId id="277" r:id="rId11"/>
    <p:sldId id="278" r:id="rId12"/>
    <p:sldId id="279" r:id="rId13"/>
    <p:sldId id="280" r:id="rId14"/>
    <p:sldId id="281" r:id="rId15"/>
    <p:sldId id="282" r:id="rId16"/>
    <p:sldId id="266" r:id="rId17"/>
    <p:sldId id="261" r:id="rId18"/>
    <p:sldId id="262" r:id="rId19"/>
    <p:sldId id="267" r:id="rId20"/>
    <p:sldId id="263" r:id="rId21"/>
    <p:sldId id="268" r:id="rId22"/>
    <p:sldId id="269" r:id="rId23"/>
    <p:sldId id="264" r:id="rId24"/>
    <p:sldId id="265" r:id="rId25"/>
    <p:sldId id="271" r:id="rId26"/>
    <p:sldId id="284" r:id="rId27"/>
    <p:sldId id="285" r:id="rId28"/>
    <p:sldId id="283" r:id="rId29"/>
  </p:sldIdLst>
  <p:sldSz cx="9144000" cy="6858000" type="screen4x3"/>
  <p:notesSz cx="6858000" cy="91440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33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D3F122-5528-49CA-BAA2-196DAE40E488}" type="datetimeFigureOut">
              <a:rPr lang="en-US" smtClean="0"/>
              <a:t>4/18/2017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A8AA51-C598-484A-B4BC-A8428F731926}" type="slidenum">
              <a:rPr lang="en-US" smtClean="0"/>
              <a:t>‹#›</a:t>
            </a:fld>
            <a:endParaRPr lang="en-US"/>
          </a:p>
        </p:txBody>
      </p:sp>
    </p:spTree>
    <p:extLst>
      <p:ext uri="{BB962C8B-B14F-4D97-AF65-F5344CB8AC3E}">
        <p14:creationId xmlns:p14="http://schemas.microsoft.com/office/powerpoint/2010/main" val="3254756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A8AA51-C598-484A-B4BC-A8428F731926}" type="slidenum">
              <a:rPr lang="en-US" smtClean="0"/>
              <a:t>1</a:t>
            </a:fld>
            <a:endParaRPr lang="en-US"/>
          </a:p>
        </p:txBody>
      </p:sp>
    </p:spTree>
    <p:extLst>
      <p:ext uri="{BB962C8B-B14F-4D97-AF65-F5344CB8AC3E}">
        <p14:creationId xmlns:p14="http://schemas.microsoft.com/office/powerpoint/2010/main" val="9994161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BB5A504-6366-4498-B1A5-F7D4A605C848}" type="datetimeFigureOut">
              <a:rPr lang="en-US" smtClean="0"/>
              <a:pPr/>
              <a:t>4/18/2017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64991F6-E907-443E-AE0D-93E92FFA6C2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B5A504-6366-4498-B1A5-F7D4A605C848}" type="datetimeFigureOut">
              <a:rPr lang="en-US" smtClean="0"/>
              <a:pPr/>
              <a:t>4/18/2017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64991F6-E907-443E-AE0D-93E92FFA6C2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B5A504-6366-4498-B1A5-F7D4A605C848}" type="datetimeFigureOut">
              <a:rPr lang="en-US" smtClean="0"/>
              <a:pPr/>
              <a:t>4/18/2017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64991F6-E907-443E-AE0D-93E92FFA6C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B5A504-6366-4498-B1A5-F7D4A605C848}" type="datetimeFigureOut">
              <a:rPr lang="en-US" smtClean="0"/>
              <a:pPr/>
              <a:t>4/18/2017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64991F6-E907-443E-AE0D-93E92FFA6C28}"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BB5A504-6366-4498-B1A5-F7D4A605C848}" type="datetimeFigureOut">
              <a:rPr lang="en-US" smtClean="0"/>
              <a:pPr/>
              <a:t>4/18/2017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64991F6-E907-443E-AE0D-93E92FFA6C28}"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BB5A504-6366-4498-B1A5-F7D4A605C848}" type="datetimeFigureOut">
              <a:rPr lang="en-US" smtClean="0"/>
              <a:pPr/>
              <a:t>4/18/2017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64991F6-E907-443E-AE0D-93E92FFA6C28}"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BB5A504-6366-4498-B1A5-F7D4A605C848}" type="datetimeFigureOut">
              <a:rPr lang="en-US" smtClean="0"/>
              <a:pPr/>
              <a:t>4/18/2017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64991F6-E907-443E-AE0D-93E92FFA6C2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BB5A504-6366-4498-B1A5-F7D4A605C848}" type="datetimeFigureOut">
              <a:rPr lang="en-US" smtClean="0"/>
              <a:pPr/>
              <a:t>4/18/2017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64991F6-E907-443E-AE0D-93E92FFA6C28}"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BB5A504-6366-4498-B1A5-F7D4A605C848}" type="datetimeFigureOut">
              <a:rPr lang="en-US" smtClean="0"/>
              <a:pPr/>
              <a:t>4/18/2017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64991F6-E907-443E-AE0D-93E92FFA6C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BB5A504-6366-4498-B1A5-F7D4A605C848}" type="datetimeFigureOut">
              <a:rPr lang="en-US" smtClean="0"/>
              <a:pPr/>
              <a:t>4/18/2017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64991F6-E907-443E-AE0D-93E92FFA6C2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BB5A504-6366-4498-B1A5-F7D4A605C848}" type="datetimeFigureOut">
              <a:rPr lang="en-US" smtClean="0"/>
              <a:pPr/>
              <a:t>4/18/2017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64991F6-E907-443E-AE0D-93E92FFA6C28}"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BB5A504-6366-4498-B1A5-F7D4A605C848}" type="datetimeFigureOut">
              <a:rPr lang="en-US" smtClean="0"/>
              <a:pPr/>
              <a:t>4/18/2017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64991F6-E907-443E-AE0D-93E92FFA6C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sans.org/security-resources/policies/#templat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owasp.org/images/5/56/OWASP_Testing_Guide_v3.pdf" TargetMode="External"/><Relationship Id="rId2" Type="http://schemas.openxmlformats.org/officeDocument/2006/relationships/hyperlink" Target="http://www.owasp.org/index.php/Category:OWASP_Top_Ten_Project" TargetMode="External"/><Relationship Id="rId1" Type="http://schemas.openxmlformats.org/officeDocument/2006/relationships/slideLayout" Target="../slideLayouts/slideLayout2.xml"/><Relationship Id="rId4" Type="http://schemas.openxmlformats.org/officeDocument/2006/relationships/hyperlink" Target="http://www.owasp.org/index.php/OWASP_Risk_Rating_Methodology"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Biba_model" TargetMode="External"/><Relationship Id="rId2" Type="http://schemas.openxmlformats.org/officeDocument/2006/relationships/hyperlink" Target="http://en.wikipedia.org/wiki/Bell-La_Padula_mode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webopedia.com/TERM/S/security_policy.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Security Policies</a:t>
            </a:r>
            <a:endParaRPr lang="en-US" dirty="0"/>
          </a:p>
        </p:txBody>
      </p:sp>
      <p:sp>
        <p:nvSpPr>
          <p:cNvPr id="3" name="Subtitle 2"/>
          <p:cNvSpPr>
            <a:spLocks noGrp="1"/>
          </p:cNvSpPr>
          <p:nvPr>
            <p:ph type="subTitle" idx="1"/>
          </p:nvPr>
        </p:nvSpPr>
        <p:spPr/>
        <p:txBody>
          <a:bodyPr>
            <a:normAutofit/>
          </a:bodyPr>
          <a:lstStyle/>
          <a:p>
            <a:endParaRPr 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Military Model</a:t>
            </a:r>
          </a:p>
          <a:p>
            <a:r>
              <a:rPr lang="en-US" dirty="0" smtClean="0"/>
              <a:t>Bell-LaPadula Model</a:t>
            </a:r>
          </a:p>
          <a:p>
            <a:r>
              <a:rPr lang="en-US" dirty="0" smtClean="0"/>
              <a:t>Your own method</a:t>
            </a:r>
            <a:endParaRPr lang="en-US" dirty="0"/>
          </a:p>
        </p:txBody>
      </p:sp>
      <p:sp>
        <p:nvSpPr>
          <p:cNvPr id="3" name="Title 2"/>
          <p:cNvSpPr>
            <a:spLocks noGrp="1"/>
          </p:cNvSpPr>
          <p:nvPr>
            <p:ph type="title"/>
          </p:nvPr>
        </p:nvSpPr>
        <p:spPr/>
        <p:txBody>
          <a:bodyPr/>
          <a:lstStyle/>
          <a:p>
            <a:r>
              <a:rPr lang="en-US" dirty="0" smtClean="0"/>
              <a:t>Methods of Support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Levels of classification e.g.:</a:t>
            </a:r>
          </a:p>
          <a:p>
            <a:pPr lvl="1"/>
            <a:r>
              <a:rPr lang="en-US" dirty="0" smtClean="0"/>
              <a:t>Secret</a:t>
            </a:r>
          </a:p>
          <a:p>
            <a:pPr lvl="1"/>
            <a:r>
              <a:rPr lang="en-US" dirty="0" smtClean="0"/>
              <a:t>Confidential</a:t>
            </a:r>
          </a:p>
          <a:p>
            <a:pPr lvl="1"/>
            <a:r>
              <a:rPr lang="en-US" dirty="0" smtClean="0"/>
              <a:t>Restricted</a:t>
            </a:r>
          </a:p>
          <a:p>
            <a:pPr lvl="1"/>
            <a:r>
              <a:rPr lang="en-US" dirty="0" smtClean="0"/>
              <a:t>Unclassified</a:t>
            </a:r>
          </a:p>
          <a:p>
            <a:r>
              <a:rPr lang="en-US" dirty="0" smtClean="0"/>
              <a:t>Each has its rules of access</a:t>
            </a:r>
          </a:p>
          <a:p>
            <a:pPr lvl="1"/>
            <a:r>
              <a:rPr lang="en-US" dirty="0" smtClean="0"/>
              <a:t>Who may access</a:t>
            </a:r>
          </a:p>
          <a:p>
            <a:pPr lvl="1"/>
            <a:r>
              <a:rPr lang="en-US" dirty="0" smtClean="0"/>
              <a:t>How it may be access</a:t>
            </a:r>
          </a:p>
          <a:p>
            <a:pPr lvl="1"/>
            <a:r>
              <a:rPr lang="en-US" dirty="0" smtClean="0"/>
              <a:t>Are copies permitted?</a:t>
            </a:r>
            <a:endParaRPr lang="en-US" dirty="0"/>
          </a:p>
        </p:txBody>
      </p:sp>
      <p:sp>
        <p:nvSpPr>
          <p:cNvPr id="3" name="Title 2"/>
          <p:cNvSpPr>
            <a:spLocks noGrp="1"/>
          </p:cNvSpPr>
          <p:nvPr>
            <p:ph type="title"/>
          </p:nvPr>
        </p:nvSpPr>
        <p:spPr/>
        <p:txBody>
          <a:bodyPr/>
          <a:lstStyle/>
          <a:p>
            <a:r>
              <a:rPr lang="en-US" dirty="0" smtClean="0"/>
              <a:t>Military Model</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Basically simplified Military Model</a:t>
            </a:r>
          </a:p>
          <a:p>
            <a:pPr lvl="1"/>
            <a:r>
              <a:rPr lang="en-US" dirty="0" smtClean="0"/>
              <a:t>Relies on an ordering of access</a:t>
            </a:r>
            <a:br>
              <a:rPr lang="en-US" dirty="0" smtClean="0"/>
            </a:br>
            <a:endParaRPr lang="en-US" dirty="0" smtClean="0"/>
          </a:p>
          <a:p>
            <a:r>
              <a:rPr lang="en-US" dirty="0" smtClean="0"/>
              <a:t>Secret </a:t>
            </a:r>
          </a:p>
          <a:p>
            <a:pPr lvl="1"/>
            <a:r>
              <a:rPr lang="en-US" dirty="0" smtClean="0"/>
              <a:t>&gt; Confidential </a:t>
            </a:r>
          </a:p>
          <a:p>
            <a:pPr lvl="2"/>
            <a:r>
              <a:rPr lang="en-US" dirty="0" smtClean="0"/>
              <a:t>&gt; Restricted </a:t>
            </a:r>
          </a:p>
          <a:p>
            <a:pPr lvl="3"/>
            <a:r>
              <a:rPr lang="en-US" dirty="0" smtClean="0"/>
              <a:t>&gt; Unclassified</a:t>
            </a:r>
          </a:p>
          <a:p>
            <a:pPr lvl="1"/>
            <a:endParaRPr lang="en-US" dirty="0"/>
          </a:p>
        </p:txBody>
      </p:sp>
      <p:sp>
        <p:nvSpPr>
          <p:cNvPr id="3" name="Title 2"/>
          <p:cNvSpPr>
            <a:spLocks noGrp="1"/>
          </p:cNvSpPr>
          <p:nvPr>
            <p:ph type="title"/>
          </p:nvPr>
        </p:nvSpPr>
        <p:spPr/>
        <p:txBody>
          <a:bodyPr/>
          <a:lstStyle/>
          <a:p>
            <a:r>
              <a:rPr lang="en-US" dirty="0" smtClean="0"/>
              <a:t>Bell-Padula</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What works for your organization</a:t>
            </a:r>
          </a:p>
          <a:p>
            <a:pPr lvl="1"/>
            <a:r>
              <a:rPr lang="en-US" dirty="0" smtClean="0"/>
              <a:t>Policies and procedures that match your organizational needs</a:t>
            </a:r>
          </a:p>
          <a:p>
            <a:pPr lvl="1"/>
            <a:r>
              <a:rPr lang="en-US" dirty="0" smtClean="0"/>
              <a:t>Identify the needs</a:t>
            </a:r>
          </a:p>
          <a:p>
            <a:pPr lvl="1"/>
            <a:r>
              <a:rPr lang="en-US" dirty="0" smtClean="0"/>
              <a:t>Develop policies to meet the needs</a:t>
            </a:r>
          </a:p>
          <a:p>
            <a:pPr lvl="1"/>
            <a:r>
              <a:rPr lang="en-US" dirty="0" smtClean="0"/>
              <a:t>Develop procedures</a:t>
            </a:r>
          </a:p>
          <a:p>
            <a:pPr lvl="2"/>
            <a:r>
              <a:rPr lang="en-US" dirty="0" smtClean="0"/>
              <a:t>Implement the policies</a:t>
            </a:r>
            <a:endParaRPr lang="en-US" dirty="0"/>
          </a:p>
          <a:p>
            <a:pPr lvl="2"/>
            <a:r>
              <a:rPr lang="en-US" dirty="0" smtClean="0"/>
              <a:t>Enforce the policies</a:t>
            </a:r>
          </a:p>
          <a:p>
            <a:pPr lvl="1"/>
            <a:r>
              <a:rPr lang="en-US" dirty="0" smtClean="0"/>
              <a:t>(Monitor and update as needed)</a:t>
            </a:r>
          </a:p>
        </p:txBody>
      </p:sp>
      <p:sp>
        <p:nvSpPr>
          <p:cNvPr id="3" name="Title 2"/>
          <p:cNvSpPr>
            <a:spLocks noGrp="1"/>
          </p:cNvSpPr>
          <p:nvPr>
            <p:ph type="title"/>
          </p:nvPr>
        </p:nvSpPr>
        <p:spPr/>
        <p:txBody>
          <a:bodyPr/>
          <a:lstStyle/>
          <a:p>
            <a:r>
              <a:rPr lang="en-US" dirty="0" smtClean="0"/>
              <a:t>Your Own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Policies and their owners</a:t>
            </a:r>
          </a:p>
          <a:p>
            <a:r>
              <a:rPr lang="en-US" dirty="0" smtClean="0"/>
              <a:t>Technical Guides</a:t>
            </a:r>
          </a:p>
          <a:p>
            <a:r>
              <a:rPr lang="en-US" dirty="0" smtClean="0"/>
              <a:t>System owners</a:t>
            </a:r>
          </a:p>
          <a:p>
            <a:r>
              <a:rPr lang="en-US" dirty="0" smtClean="0"/>
              <a:t>What does the Policy cover</a:t>
            </a:r>
            <a:endParaRPr lang="en-US" dirty="0"/>
          </a:p>
        </p:txBody>
      </p:sp>
      <p:sp>
        <p:nvSpPr>
          <p:cNvPr id="3" name="Title 2"/>
          <p:cNvSpPr>
            <a:spLocks noGrp="1"/>
          </p:cNvSpPr>
          <p:nvPr>
            <p:ph type="title"/>
          </p:nvPr>
        </p:nvSpPr>
        <p:spPr/>
        <p:txBody>
          <a:bodyPr>
            <a:normAutofit/>
          </a:bodyPr>
          <a:lstStyle/>
          <a:p>
            <a:r>
              <a:rPr lang="en-US" dirty="0" smtClean="0"/>
              <a:t>Basic Structures </a:t>
            </a:r>
            <a:r>
              <a:rPr lang="en-US" sz="2800" dirty="0" smtClean="0"/>
              <a:t>(documentation)</a:t>
            </a: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Physical Security </a:t>
            </a:r>
          </a:p>
          <a:p>
            <a:r>
              <a:rPr lang="en-US" dirty="0" smtClean="0"/>
              <a:t>Network Security </a:t>
            </a:r>
          </a:p>
          <a:p>
            <a:r>
              <a:rPr lang="en-US" dirty="0" smtClean="0"/>
              <a:t>Access Control </a:t>
            </a:r>
          </a:p>
          <a:p>
            <a:r>
              <a:rPr lang="en-US" dirty="0" smtClean="0"/>
              <a:t>Authentication </a:t>
            </a:r>
          </a:p>
          <a:p>
            <a:r>
              <a:rPr lang="en-US" dirty="0" smtClean="0"/>
              <a:t>Encryption </a:t>
            </a:r>
          </a:p>
          <a:p>
            <a:r>
              <a:rPr lang="en-US" dirty="0" smtClean="0"/>
              <a:t>Key Management </a:t>
            </a:r>
          </a:p>
          <a:p>
            <a:r>
              <a:rPr lang="en-US" dirty="0" smtClean="0"/>
              <a:t>Compliance </a:t>
            </a:r>
          </a:p>
          <a:p>
            <a:r>
              <a:rPr lang="en-US" dirty="0" smtClean="0"/>
              <a:t>Auditing and Review </a:t>
            </a:r>
          </a:p>
          <a:p>
            <a:r>
              <a:rPr lang="en-US" dirty="0" smtClean="0"/>
              <a:t>Security Awareness </a:t>
            </a:r>
          </a:p>
          <a:p>
            <a:r>
              <a:rPr lang="en-US" dirty="0" smtClean="0"/>
              <a:t>Incident Response &amp; Disaster Contingency Plan </a:t>
            </a:r>
          </a:p>
          <a:p>
            <a:r>
              <a:rPr lang="en-US" dirty="0" smtClean="0"/>
              <a:t>Acceptable Use Policy </a:t>
            </a:r>
          </a:p>
          <a:p>
            <a:r>
              <a:rPr lang="en-US" dirty="0" smtClean="0"/>
              <a:t>Software Security </a:t>
            </a:r>
          </a:p>
          <a:p>
            <a:endParaRPr lang="en-US" dirty="0"/>
          </a:p>
        </p:txBody>
      </p:sp>
      <p:sp>
        <p:nvSpPr>
          <p:cNvPr id="3" name="Title 2"/>
          <p:cNvSpPr>
            <a:spLocks noGrp="1"/>
          </p:cNvSpPr>
          <p:nvPr>
            <p:ph type="title"/>
          </p:nvPr>
        </p:nvSpPr>
        <p:spPr/>
        <p:txBody>
          <a:bodyPr/>
          <a:lstStyle/>
          <a:p>
            <a:r>
              <a:rPr lang="en-US" dirty="0" smtClean="0"/>
              <a:t>Typical Topics </a:t>
            </a:r>
            <a:r>
              <a:rPr lang="en-US" sz="2000" dirty="0" smtClean="0"/>
              <a:t>(not exhaustive)</a:t>
            </a:r>
            <a:endParaRPr 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Private company</a:t>
            </a:r>
          </a:p>
          <a:p>
            <a:pPr lvl="1"/>
            <a:r>
              <a:rPr lang="en-US" dirty="0" smtClean="0"/>
              <a:t>Specializes in internet security training</a:t>
            </a:r>
          </a:p>
          <a:p>
            <a:pPr lvl="1"/>
            <a:r>
              <a:rPr lang="en-US" sz="1800" dirty="0" smtClean="0">
                <a:hlinkClick r:id="rId2"/>
              </a:rPr>
              <a:t>http://www.sans.org/security-resources/policies/#template</a:t>
            </a:r>
            <a:r>
              <a:rPr lang="en-US" sz="1800" dirty="0" smtClean="0"/>
              <a:t> </a:t>
            </a:r>
          </a:p>
          <a:p>
            <a:endParaRPr lang="en-US" dirty="0" smtClean="0"/>
          </a:p>
        </p:txBody>
      </p:sp>
      <p:sp>
        <p:nvSpPr>
          <p:cNvPr id="3" name="Title 2"/>
          <p:cNvSpPr>
            <a:spLocks noGrp="1"/>
          </p:cNvSpPr>
          <p:nvPr>
            <p:ph type="title"/>
          </p:nvPr>
        </p:nvSpPr>
        <p:spPr/>
        <p:txBody>
          <a:bodyPr/>
          <a:lstStyle/>
          <a:p>
            <a:r>
              <a:rPr lang="en-US" dirty="0" smtClean="0"/>
              <a:t>SANS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0"/>
            <a:ext cx="8229600" cy="1143000"/>
          </a:xfrm>
        </p:spPr>
        <p:txBody>
          <a:bodyPr>
            <a:normAutofit/>
          </a:bodyPr>
          <a:lstStyle/>
          <a:p>
            <a:r>
              <a:rPr lang="en-US" dirty="0" smtClean="0"/>
              <a:t>SANS Template Example 1</a:t>
            </a:r>
            <a:br>
              <a:rPr lang="en-US" dirty="0" smtClean="0"/>
            </a:br>
            <a:r>
              <a:rPr lang="en-US" sz="1800" dirty="0" smtClean="0"/>
              <a:t>Risk Assessment Policy</a:t>
            </a:r>
            <a:endParaRPr lang="en-US" dirty="0"/>
          </a:p>
        </p:txBody>
      </p:sp>
      <p:sp>
        <p:nvSpPr>
          <p:cNvPr id="4" name="Content Placeholder 3"/>
          <p:cNvSpPr>
            <a:spLocks noGrp="1"/>
          </p:cNvSpPr>
          <p:nvPr>
            <p:ph idx="1"/>
          </p:nvPr>
        </p:nvSpPr>
        <p:spPr>
          <a:xfrm>
            <a:off x="457200" y="1143000"/>
            <a:ext cx="8229600" cy="5410200"/>
          </a:xfrm>
        </p:spPr>
        <p:txBody>
          <a:bodyPr>
            <a:normAutofit fontScale="47500" lnSpcReduction="20000"/>
          </a:bodyPr>
          <a:lstStyle/>
          <a:p>
            <a:r>
              <a:rPr lang="en-US" b="1" dirty="0" smtClean="0"/>
              <a:t>1.0 Purpose</a:t>
            </a:r>
          </a:p>
          <a:p>
            <a:pPr lvl="1"/>
            <a:r>
              <a:rPr lang="en-US" dirty="0" smtClean="0"/>
              <a:t>To empower InfoSec to perform periodic information security risk assessments (RAs) for the purpose of determining areas of vulnerability, and to initiate appropriate remediation.</a:t>
            </a:r>
          </a:p>
          <a:p>
            <a:r>
              <a:rPr lang="en-US" b="1" dirty="0" smtClean="0"/>
              <a:t>2.0 Scope</a:t>
            </a:r>
          </a:p>
          <a:p>
            <a:pPr lvl="1"/>
            <a:r>
              <a:rPr lang="en-US" dirty="0" smtClean="0"/>
              <a:t>Risk assessments can be conducted on any entity within </a:t>
            </a:r>
            <a:r>
              <a:rPr lang="en-US" dirty="0" smtClean="0">
                <a:solidFill>
                  <a:srgbClr val="FF0000"/>
                </a:solidFill>
              </a:rPr>
              <a:t>&lt;Company Name&gt; </a:t>
            </a:r>
            <a:r>
              <a:rPr lang="en-US" dirty="0" smtClean="0"/>
              <a:t>or any outside entity that has signed a </a:t>
            </a:r>
            <a:r>
              <a:rPr lang="en-US" i="1" dirty="0" smtClean="0"/>
              <a:t>Third Party Agreement with </a:t>
            </a:r>
            <a:r>
              <a:rPr lang="en-US" i="1" dirty="0" smtClean="0">
                <a:solidFill>
                  <a:srgbClr val="FF0000"/>
                </a:solidFill>
              </a:rPr>
              <a:t>&lt;Company Name&gt;. </a:t>
            </a:r>
            <a:r>
              <a:rPr lang="en-US" i="1" dirty="0" smtClean="0"/>
              <a:t>RAs can be conducted on any information </a:t>
            </a:r>
            <a:r>
              <a:rPr lang="en-US" dirty="0" smtClean="0"/>
              <a:t>system, to include applications, servers, and networks, and any process or procedure by which these systems are administered and/or maintained.</a:t>
            </a:r>
          </a:p>
          <a:p>
            <a:r>
              <a:rPr lang="en-US" b="1" dirty="0" smtClean="0"/>
              <a:t>3.0 Policy</a:t>
            </a:r>
          </a:p>
          <a:p>
            <a:pPr lvl="1"/>
            <a:r>
              <a:rPr lang="en-US" dirty="0" smtClean="0"/>
              <a:t>The execution, development and implementation of remediation programs is the joint responsibility of InfoSec and the department responsible for the systems area being assessed. Employees are expected to cooperate fully with any RA being conducted on systems for which they are held accountable. Employees are further expected to work with the InfoSec Risk Assessment Team in the development of a remediation plan.</a:t>
            </a:r>
          </a:p>
          <a:p>
            <a:r>
              <a:rPr lang="en-US" b="1" dirty="0" smtClean="0"/>
              <a:t>4.0 Risk Assessment Process</a:t>
            </a:r>
          </a:p>
          <a:p>
            <a:pPr lvl="1"/>
            <a:r>
              <a:rPr lang="en-US" dirty="0" smtClean="0"/>
              <a:t>For additional information, go to the Risk Assessment Process.</a:t>
            </a:r>
          </a:p>
          <a:p>
            <a:r>
              <a:rPr lang="en-US" b="1" dirty="0" smtClean="0"/>
              <a:t>5.0 Enforcement</a:t>
            </a:r>
          </a:p>
          <a:p>
            <a:pPr lvl="1"/>
            <a:r>
              <a:rPr lang="en-US" dirty="0" smtClean="0"/>
              <a:t>Any employee found to have violated this policy may be subject to disciplinary action, up to and including termination of employment.</a:t>
            </a:r>
          </a:p>
          <a:p>
            <a:r>
              <a:rPr lang="en-US" b="1" dirty="0" smtClean="0"/>
              <a:t>6.0 Definitions</a:t>
            </a:r>
          </a:p>
          <a:p>
            <a:pPr lvl="1"/>
            <a:r>
              <a:rPr lang="en-US" b="1" dirty="0" smtClean="0"/>
              <a:t>Terms 	Definitions</a:t>
            </a:r>
          </a:p>
          <a:p>
            <a:pPr lvl="1"/>
            <a:r>
              <a:rPr lang="en-US" dirty="0" smtClean="0"/>
              <a:t>Entity 	Any business unit, department, group, or third party, internal or external </a:t>
            </a:r>
            <a:r>
              <a:rPr lang="en-US" dirty="0" smtClean="0">
                <a:solidFill>
                  <a:srgbClr val="FF0000"/>
                </a:solidFill>
              </a:rPr>
              <a:t>to &lt;Company 		Name&gt;</a:t>
            </a:r>
            <a:r>
              <a:rPr lang="en-US" dirty="0" smtClean="0"/>
              <a:t>, responsible for maintaining </a:t>
            </a:r>
            <a:r>
              <a:rPr lang="en-US" dirty="0" smtClean="0">
                <a:solidFill>
                  <a:srgbClr val="FF0000"/>
                </a:solidFill>
              </a:rPr>
              <a:t>&lt;Company Name&gt; </a:t>
            </a:r>
            <a:r>
              <a:rPr lang="en-US" dirty="0" smtClean="0"/>
              <a:t>assets.</a:t>
            </a:r>
          </a:p>
          <a:p>
            <a:pPr lvl="1"/>
            <a:r>
              <a:rPr lang="en-US" dirty="0" smtClean="0"/>
              <a:t>Risk 	Those factors that could affect confidentiality, availability, and integrity of </a:t>
            </a:r>
            <a:r>
              <a:rPr lang="en-US" dirty="0" smtClean="0">
                <a:solidFill>
                  <a:srgbClr val="FF0000"/>
                </a:solidFill>
              </a:rPr>
              <a:t>&lt;Company 		Name</a:t>
            </a:r>
            <a:r>
              <a:rPr lang="en-US" dirty="0" smtClean="0"/>
              <a:t>&gt;'s key information assets and systems. InfoSec is responsible for ensuring the 		Integrity, confidentiality, and availability of critical information and computing assets, while 		minimizing the impact of security procedures and policies upon business productivity.</a:t>
            </a:r>
          </a:p>
          <a:p>
            <a:r>
              <a:rPr lang="en-US" b="1" dirty="0" smtClean="0"/>
              <a:t>7.0 Revision History</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Autofit/>
          </a:bodyPr>
          <a:lstStyle/>
          <a:p>
            <a:r>
              <a:rPr lang="en-US" sz="1600" b="1" dirty="0" smtClean="0"/>
              <a:t>1.0 Purpose</a:t>
            </a:r>
          </a:p>
          <a:p>
            <a:pPr lvl="1"/>
            <a:r>
              <a:rPr lang="en-US" sz="1100" dirty="0" smtClean="0"/>
              <a:t>The purpose of this policy is to define web application security assessments within </a:t>
            </a:r>
            <a:r>
              <a:rPr lang="en-US" sz="1100" b="1" dirty="0" smtClean="0">
                <a:solidFill>
                  <a:srgbClr val="FF0000"/>
                </a:solidFill>
              </a:rPr>
              <a:t>&lt;ORGANIZATION&gt;.  </a:t>
            </a:r>
            <a:r>
              <a:rPr lang="en-US" sz="1100" dirty="0" smtClean="0"/>
              <a:t>Web application assessments are performed to identify potential or realized weaknesses as a result of inadvertent misconfiguration, weak authentication, insufficient error handling, sensitive information leakage, etc. Discovery and subsequent mitigation of these issues will limit the attack surface of</a:t>
            </a:r>
            <a:r>
              <a:rPr lang="en-US" sz="1100" b="1" dirty="0" smtClean="0">
                <a:solidFill>
                  <a:srgbClr val="FF0000"/>
                </a:solidFill>
              </a:rPr>
              <a:t>&lt;ORGANIZATION&gt;</a:t>
            </a:r>
            <a:r>
              <a:rPr lang="en-US" sz="1100" b="1" dirty="0" smtClean="0"/>
              <a:t> services available both internally and externally as well as satisfy compliance with </a:t>
            </a:r>
            <a:r>
              <a:rPr lang="en-US" sz="1100" dirty="0" smtClean="0"/>
              <a:t>any relevant policies in place.</a:t>
            </a:r>
          </a:p>
          <a:p>
            <a:r>
              <a:rPr lang="en-US" sz="1600" b="1" dirty="0" smtClean="0"/>
              <a:t>2.0 Scope</a:t>
            </a:r>
          </a:p>
          <a:p>
            <a:pPr lvl="1"/>
            <a:r>
              <a:rPr lang="en-US" sz="1100" dirty="0" smtClean="0"/>
              <a:t>This policy covers all web application security assessments requested by any individual, group or department for the purposes of maintaining the security posture, compliance, risk management, and change control of technologies in use at </a:t>
            </a:r>
            <a:r>
              <a:rPr lang="en-US" sz="1100" b="1" dirty="0" smtClean="0">
                <a:solidFill>
                  <a:srgbClr val="FF0000"/>
                </a:solidFill>
              </a:rPr>
              <a:t>&lt;ORGANIZATION&gt;. </a:t>
            </a:r>
            <a:r>
              <a:rPr lang="en-US" sz="1100" dirty="0" smtClean="0"/>
              <a:t>All web application security assessments will be performed by delegated security personnel either employed or contracted by </a:t>
            </a:r>
            <a:r>
              <a:rPr lang="en-US" sz="1100" b="1" dirty="0" smtClean="0">
                <a:solidFill>
                  <a:srgbClr val="FF0000"/>
                </a:solidFill>
              </a:rPr>
              <a:t>&lt;ORGANIZATION&gt;. </a:t>
            </a:r>
            <a:r>
              <a:rPr lang="en-US" sz="1100" b="1" dirty="0" smtClean="0"/>
              <a:t>All findings are considered confidential and are to be </a:t>
            </a:r>
            <a:r>
              <a:rPr lang="en-US" sz="1100" dirty="0" smtClean="0"/>
              <a:t>distributed to persons on a “need to know” basis. Distribution of any findings outside of</a:t>
            </a:r>
            <a:r>
              <a:rPr lang="en-US" sz="1100" b="1" dirty="0" smtClean="0">
                <a:solidFill>
                  <a:srgbClr val="FF0000"/>
                </a:solidFill>
              </a:rPr>
              <a:t>&lt;ORGANIZATION&gt; </a:t>
            </a:r>
            <a:r>
              <a:rPr lang="en-US" sz="1100" b="1" dirty="0" smtClean="0"/>
              <a:t>is strictly prohibited unless approved by the Chief Information Officer. </a:t>
            </a:r>
            <a:r>
              <a:rPr lang="en-US" sz="1100" dirty="0" smtClean="0"/>
              <a:t>Any relationships within multi-tiered applications found during the scoping phase will be included in the assessment unless explicitly limited. Limitations and subsequent justification will be documented prior to the start of the assessment.</a:t>
            </a:r>
          </a:p>
        </p:txBody>
      </p:sp>
      <p:sp>
        <p:nvSpPr>
          <p:cNvPr id="3" name="Title 2"/>
          <p:cNvSpPr>
            <a:spLocks noGrp="1"/>
          </p:cNvSpPr>
          <p:nvPr>
            <p:ph type="title"/>
          </p:nvPr>
        </p:nvSpPr>
        <p:spPr>
          <a:xfrm>
            <a:off x="457200" y="0"/>
            <a:ext cx="8229600" cy="1143000"/>
          </a:xfrm>
        </p:spPr>
        <p:txBody>
          <a:bodyPr>
            <a:normAutofit/>
          </a:bodyPr>
          <a:lstStyle/>
          <a:p>
            <a:r>
              <a:rPr lang="en-US" dirty="0" smtClean="0"/>
              <a:t>SANS Template Example 2</a:t>
            </a:r>
            <a:br>
              <a:rPr lang="en-US" dirty="0" smtClean="0"/>
            </a:br>
            <a:r>
              <a:rPr lang="en-US" sz="1800" dirty="0" smtClean="0"/>
              <a:t>Web Application Security Assessment Policy</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Autofit/>
          </a:bodyPr>
          <a:lstStyle/>
          <a:p>
            <a:r>
              <a:rPr lang="en-US" sz="1800" b="1" dirty="0" smtClean="0"/>
              <a:t>3.0 Policy</a:t>
            </a:r>
          </a:p>
          <a:p>
            <a:pPr lvl="1"/>
            <a:r>
              <a:rPr lang="en-US" sz="1200" dirty="0" smtClean="0"/>
              <a:t>Web applications are subject to security assessments based on the following criteria:</a:t>
            </a:r>
          </a:p>
          <a:p>
            <a:pPr lvl="2"/>
            <a:r>
              <a:rPr lang="en-US" sz="1100" b="1" dirty="0" smtClean="0"/>
              <a:t>New or Major Application Release – will be subject to a full assessment prior to approval of the </a:t>
            </a:r>
            <a:r>
              <a:rPr lang="en-US" sz="1100" dirty="0" smtClean="0"/>
              <a:t>change control documentation and/or release into the live environment.</a:t>
            </a:r>
          </a:p>
          <a:p>
            <a:pPr lvl="2"/>
            <a:r>
              <a:rPr lang="en-US" sz="1100" b="1" dirty="0" smtClean="0"/>
              <a:t>Third Party or Acquired Web Application – Will be subject to full assessment after which it </a:t>
            </a:r>
            <a:r>
              <a:rPr lang="en-US" sz="1100" dirty="0" smtClean="0"/>
              <a:t>will be bound to policy requirements.</a:t>
            </a:r>
          </a:p>
          <a:p>
            <a:pPr lvl="2"/>
            <a:r>
              <a:rPr lang="en-US" sz="1100" b="1" dirty="0" smtClean="0"/>
              <a:t>Point Releases – will be subject to an appropriate assessment level based on the risk of the </a:t>
            </a:r>
            <a:r>
              <a:rPr lang="en-US" sz="1100" dirty="0" smtClean="0"/>
              <a:t>changes in the application functionality and/or architecture.</a:t>
            </a:r>
          </a:p>
          <a:p>
            <a:pPr lvl="2"/>
            <a:r>
              <a:rPr lang="en-US" sz="1100" b="1" dirty="0" smtClean="0"/>
              <a:t>Patch Releases – will be subject to an appropriate assessment level based on the risk of the </a:t>
            </a:r>
            <a:r>
              <a:rPr lang="en-US" sz="1100" dirty="0" smtClean="0"/>
              <a:t>changes to the application functionality and/or architecture.</a:t>
            </a:r>
          </a:p>
          <a:p>
            <a:pPr lvl="2"/>
            <a:r>
              <a:rPr lang="en-US" sz="1100" b="1" dirty="0" smtClean="0"/>
              <a:t>Emergency Releases – An emergency release will be allowed to forgo security assessments and </a:t>
            </a:r>
            <a:r>
              <a:rPr lang="en-US" sz="1100" dirty="0" smtClean="0"/>
              <a:t>carry the assumed risk until such time that a proper assessment can be carried out. Emergency releases will be designated as such by the Chief Information Officer or an appropriate manager who has been delegated this authority.</a:t>
            </a:r>
          </a:p>
        </p:txBody>
      </p:sp>
      <p:sp>
        <p:nvSpPr>
          <p:cNvPr id="3" name="Title 2"/>
          <p:cNvSpPr>
            <a:spLocks noGrp="1"/>
          </p:cNvSpPr>
          <p:nvPr>
            <p:ph type="title"/>
          </p:nvPr>
        </p:nvSpPr>
        <p:spPr>
          <a:xfrm>
            <a:off x="457200" y="0"/>
            <a:ext cx="8229600" cy="1143000"/>
          </a:xfrm>
        </p:spPr>
        <p:txBody>
          <a:bodyPr>
            <a:normAutofit/>
          </a:bodyPr>
          <a:lstStyle/>
          <a:p>
            <a:r>
              <a:rPr lang="en-US" dirty="0" smtClean="0"/>
              <a:t>SANS Template Example 2</a:t>
            </a:r>
            <a:br>
              <a:rPr lang="en-US" dirty="0" smtClean="0"/>
            </a:br>
            <a:r>
              <a:rPr lang="en-US" sz="1800" dirty="0" smtClean="0"/>
              <a:t>Web Application Security Assessment Policy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81328"/>
            <a:ext cx="8534400" cy="4525963"/>
          </a:xfrm>
        </p:spPr>
        <p:txBody>
          <a:bodyPr>
            <a:normAutofit/>
          </a:bodyPr>
          <a:lstStyle/>
          <a:p>
            <a:r>
              <a:rPr lang="en-US" b="1" dirty="0" smtClean="0"/>
              <a:t>Computer security policy</a:t>
            </a:r>
          </a:p>
          <a:p>
            <a:pPr lvl="1"/>
            <a:r>
              <a:rPr lang="en-US" dirty="0" smtClean="0"/>
              <a:t>Defines the goals and elements of an organization's computer systems </a:t>
            </a:r>
          </a:p>
          <a:p>
            <a:r>
              <a:rPr lang="en-US" dirty="0" smtClean="0"/>
              <a:t>Definition can be</a:t>
            </a:r>
          </a:p>
          <a:p>
            <a:pPr lvl="1"/>
            <a:r>
              <a:rPr lang="en-US" dirty="0" smtClean="0"/>
              <a:t>Highly formal</a:t>
            </a:r>
          </a:p>
          <a:p>
            <a:pPr lvl="1"/>
            <a:r>
              <a:rPr lang="en-US" dirty="0" smtClean="0"/>
              <a:t>Informal</a:t>
            </a:r>
          </a:p>
          <a:p>
            <a:r>
              <a:rPr lang="en-US" dirty="0" smtClean="0"/>
              <a:t>Security policies are enforced by organizational policies or security mechanisms</a:t>
            </a:r>
          </a:p>
        </p:txBody>
      </p:sp>
      <p:sp>
        <p:nvSpPr>
          <p:cNvPr id="3" name="Title 2"/>
          <p:cNvSpPr>
            <a:spLocks noGrp="1"/>
          </p:cNvSpPr>
          <p:nvPr>
            <p:ph type="title"/>
          </p:nvPr>
        </p:nvSpPr>
        <p:spPr/>
        <p:txBody>
          <a:bodyPr>
            <a:normAutofit/>
          </a:bodyPr>
          <a:lstStyle/>
          <a:p>
            <a:r>
              <a:rPr lang="en-US" dirty="0" smtClean="0"/>
              <a:t>Security Policies </a:t>
            </a:r>
            <a:r>
              <a:rPr lang="en-US" sz="2400" dirty="0" smtClean="0"/>
              <a:t>(Wikipedia)</a:t>
            </a: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1600" b="1" dirty="0" smtClean="0"/>
              <a:t>3.1 Risk</a:t>
            </a:r>
          </a:p>
          <a:p>
            <a:pPr lvl="1"/>
            <a:r>
              <a:rPr lang="en-US" sz="1400" dirty="0" smtClean="0"/>
              <a:t>Security issues that are discovered during assessments will be mitigated based upon the following risk levels. Risk rating will be based on the OWASP Risk Rating Methodology</a:t>
            </a:r>
          </a:p>
          <a:p>
            <a:pPr lvl="2"/>
            <a:r>
              <a:rPr lang="en-US" sz="1400" b="1" dirty="0" smtClean="0"/>
              <a:t>High </a:t>
            </a:r>
          </a:p>
          <a:p>
            <a:pPr lvl="3"/>
            <a:r>
              <a:rPr lang="en-US" sz="1200" b="1" dirty="0" smtClean="0"/>
              <a:t>Any high risk issue must be fixed immediately or other mitigation strategies must be put in </a:t>
            </a:r>
            <a:r>
              <a:rPr lang="en-US" sz="1200" dirty="0" smtClean="0"/>
              <a:t>place to limit exposure before deployment. </a:t>
            </a:r>
          </a:p>
          <a:p>
            <a:pPr lvl="4"/>
            <a:r>
              <a:rPr lang="en-US" sz="1100" dirty="0" smtClean="0"/>
              <a:t>Applications with high risk issues are subject to being taken off-line or denied release into the live environment.</a:t>
            </a:r>
          </a:p>
          <a:p>
            <a:pPr lvl="2"/>
            <a:r>
              <a:rPr lang="en-US" sz="1400" b="1" dirty="0" smtClean="0"/>
              <a:t>Medium </a:t>
            </a:r>
          </a:p>
          <a:p>
            <a:pPr lvl="3"/>
            <a:r>
              <a:rPr lang="en-US" sz="1200" b="1" dirty="0" smtClean="0"/>
              <a:t>Medium risk issues should be reviewed to determine what is required to mitigate and </a:t>
            </a:r>
            <a:r>
              <a:rPr lang="en-US" sz="1200" dirty="0" smtClean="0"/>
              <a:t>scheduled accordingly. </a:t>
            </a:r>
          </a:p>
          <a:p>
            <a:pPr lvl="4"/>
            <a:r>
              <a:rPr lang="en-US" sz="1100" dirty="0" smtClean="0"/>
              <a:t>Applications with medium risk issues may be taken off-line or denied release into the live environment based on the number of issues and if multiple issues increase the risk to an unacceptable level. Issues should be fixed in a patch/point release unless other mitigation strategies will limit exposure.</a:t>
            </a:r>
          </a:p>
          <a:p>
            <a:pPr lvl="2"/>
            <a:r>
              <a:rPr lang="en-US" sz="1400" b="1" dirty="0" smtClean="0"/>
              <a:t>Low</a:t>
            </a:r>
          </a:p>
          <a:p>
            <a:pPr lvl="3"/>
            <a:r>
              <a:rPr lang="en-US" sz="1200" b="1" dirty="0" smtClean="0"/>
              <a:t>Issue should be reviewed to determine what is required to correct the issue and scheduled </a:t>
            </a:r>
            <a:r>
              <a:rPr lang="en-US" sz="1200" dirty="0" smtClean="0"/>
              <a:t>accordingly. </a:t>
            </a:r>
          </a:p>
          <a:p>
            <a:pPr lvl="4"/>
            <a:r>
              <a:rPr lang="en-US" sz="1100" dirty="0" smtClean="0"/>
              <a:t>Remediation validation testing will be required to validate fix and/or mitigation strategies for any discovered issues of Medium risk level or greater.</a:t>
            </a:r>
          </a:p>
        </p:txBody>
      </p:sp>
      <p:sp>
        <p:nvSpPr>
          <p:cNvPr id="3" name="Title 2"/>
          <p:cNvSpPr>
            <a:spLocks noGrp="1"/>
          </p:cNvSpPr>
          <p:nvPr>
            <p:ph type="title"/>
          </p:nvPr>
        </p:nvSpPr>
        <p:spPr/>
        <p:txBody>
          <a:bodyPr>
            <a:normAutofit/>
          </a:bodyPr>
          <a:lstStyle/>
          <a:p>
            <a:r>
              <a:rPr lang="en-US" dirty="0" smtClean="0"/>
              <a:t>SANS Template Example 2</a:t>
            </a:r>
            <a:br>
              <a:rPr lang="en-US" dirty="0" smtClean="0"/>
            </a:br>
            <a:r>
              <a:rPr lang="en-US" sz="2000" dirty="0" smtClean="0"/>
              <a:t>Web Application Security Assessment Policy</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1600" b="1" dirty="0" smtClean="0"/>
              <a:t>3.2 Tools</a:t>
            </a:r>
          </a:p>
          <a:p>
            <a:pPr lvl="1"/>
            <a:r>
              <a:rPr lang="en-US" sz="1400" dirty="0" smtClean="0"/>
              <a:t>The current approved web application security assessment tools in use which will be used for testing are:</a:t>
            </a:r>
          </a:p>
          <a:p>
            <a:pPr lvl="2"/>
            <a:r>
              <a:rPr lang="en-US" sz="1400" dirty="0" smtClean="0"/>
              <a:t>&lt;Tool/Application 1&gt;</a:t>
            </a:r>
          </a:p>
          <a:p>
            <a:pPr lvl="2"/>
            <a:r>
              <a:rPr lang="en-US" sz="1400" dirty="0" smtClean="0"/>
              <a:t>&lt;Tool/Application 2&gt;</a:t>
            </a:r>
          </a:p>
          <a:p>
            <a:pPr lvl="2"/>
            <a:r>
              <a:rPr lang="en-US" sz="1400" dirty="0" smtClean="0"/>
              <a:t> …</a:t>
            </a:r>
          </a:p>
          <a:p>
            <a:pPr lvl="1"/>
            <a:r>
              <a:rPr lang="en-US" sz="1400" dirty="0" smtClean="0"/>
              <a:t>Other tools and/or techniques may be used depending upon what is found in the default assessment and the need to determine validity and risk are subject to the discretion of the Security Engineering team.</a:t>
            </a:r>
          </a:p>
        </p:txBody>
      </p:sp>
      <p:sp>
        <p:nvSpPr>
          <p:cNvPr id="3" name="Title 2"/>
          <p:cNvSpPr>
            <a:spLocks noGrp="1"/>
          </p:cNvSpPr>
          <p:nvPr>
            <p:ph type="title"/>
          </p:nvPr>
        </p:nvSpPr>
        <p:spPr/>
        <p:txBody>
          <a:bodyPr>
            <a:normAutofit/>
          </a:bodyPr>
          <a:lstStyle/>
          <a:p>
            <a:r>
              <a:rPr lang="en-US" dirty="0" smtClean="0"/>
              <a:t>SANS Template Example 2</a:t>
            </a:r>
            <a:br>
              <a:rPr lang="en-US" dirty="0" smtClean="0"/>
            </a:br>
            <a:r>
              <a:rPr lang="en-US" sz="2000" dirty="0" smtClean="0"/>
              <a:t>Web Application Security Assessment Policy</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1800" b="1" dirty="0" smtClean="0"/>
              <a:t>3.3 Security Assessment Level</a:t>
            </a:r>
          </a:p>
          <a:p>
            <a:pPr lvl="1"/>
            <a:r>
              <a:rPr lang="en-US" sz="1600" b="1" dirty="0" smtClean="0"/>
              <a:t>Full</a:t>
            </a:r>
          </a:p>
          <a:p>
            <a:pPr lvl="2"/>
            <a:r>
              <a:rPr lang="en-US" sz="1400" b="1" dirty="0" smtClean="0"/>
              <a:t>A full assessment is comprised of tests for all known web application vulnerabilities using </a:t>
            </a:r>
            <a:r>
              <a:rPr lang="en-US" sz="1400" dirty="0" smtClean="0"/>
              <a:t>both automated and manual tools based on the OWASP Testing Guide. </a:t>
            </a:r>
          </a:p>
          <a:p>
            <a:pPr lvl="3"/>
            <a:r>
              <a:rPr lang="en-US" sz="1200" dirty="0" smtClean="0"/>
              <a:t>A full assessment will use manual penetration testing techniques to validate discovered vulnerabilities to determine the overall risk of any and all discovered.</a:t>
            </a:r>
          </a:p>
          <a:p>
            <a:pPr lvl="1"/>
            <a:r>
              <a:rPr lang="en-US" sz="1600" b="1" dirty="0" smtClean="0"/>
              <a:t>Quick</a:t>
            </a:r>
          </a:p>
          <a:p>
            <a:pPr lvl="2"/>
            <a:r>
              <a:rPr lang="en-US" sz="1400" b="1" dirty="0" smtClean="0"/>
              <a:t>A quick assessment will consist of a (typically) automated scan of an application for the </a:t>
            </a:r>
            <a:r>
              <a:rPr lang="en-US" sz="1400" dirty="0" smtClean="0"/>
              <a:t>OWASP Top Ten web application security risks at a minimum.</a:t>
            </a:r>
          </a:p>
          <a:p>
            <a:pPr lvl="1"/>
            <a:r>
              <a:rPr lang="en-US" sz="1600" b="1" dirty="0" smtClean="0"/>
              <a:t>Targeted</a:t>
            </a:r>
          </a:p>
          <a:p>
            <a:pPr lvl="2"/>
            <a:r>
              <a:rPr lang="en-US" sz="1400" b="1" dirty="0" smtClean="0"/>
              <a:t>A targeted assessment is performed to verify vulnerability remediation changes or </a:t>
            </a:r>
            <a:r>
              <a:rPr lang="en-US" sz="1400" dirty="0" smtClean="0"/>
              <a:t>new application functionality.</a:t>
            </a:r>
          </a:p>
        </p:txBody>
      </p:sp>
      <p:sp>
        <p:nvSpPr>
          <p:cNvPr id="3" name="Title 2"/>
          <p:cNvSpPr>
            <a:spLocks noGrp="1"/>
          </p:cNvSpPr>
          <p:nvPr>
            <p:ph type="title"/>
          </p:nvPr>
        </p:nvSpPr>
        <p:spPr/>
        <p:txBody>
          <a:bodyPr>
            <a:normAutofit/>
          </a:bodyPr>
          <a:lstStyle/>
          <a:p>
            <a:r>
              <a:rPr lang="en-US" dirty="0" smtClean="0"/>
              <a:t>SANS Template Example 2</a:t>
            </a:r>
            <a:br>
              <a:rPr lang="en-US" dirty="0" smtClean="0"/>
            </a:br>
            <a:r>
              <a:rPr lang="en-US" sz="2000" dirty="0" smtClean="0"/>
              <a:t>Web Application Security Assessment Policy</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1800" b="1" dirty="0" smtClean="0"/>
              <a:t>3.4 Duration</a:t>
            </a:r>
          </a:p>
          <a:p>
            <a:pPr lvl="1"/>
            <a:r>
              <a:rPr lang="en-US" sz="1600" dirty="0" smtClean="0"/>
              <a:t>The default duration of a web application assessment will be &lt;X&gt; days time for the purpose of project planning and will be modified accordingly based upon the size and scope of the application functionality.</a:t>
            </a:r>
          </a:p>
          <a:p>
            <a:r>
              <a:rPr lang="en-US" sz="1800" b="1" dirty="0" smtClean="0"/>
              <a:t>3.5 Exemptions</a:t>
            </a:r>
          </a:p>
          <a:p>
            <a:pPr lvl="1"/>
            <a:r>
              <a:rPr lang="en-US" sz="1600" dirty="0" smtClean="0"/>
              <a:t>Exemptions to the need for a security assessment will be made by the Chief Information Officer or delegated manager based on risk and criticality of needed application changes/functionality/architecture. Exemptions will assume the associated risk and will be documented as required by the change control policies.</a:t>
            </a:r>
          </a:p>
        </p:txBody>
      </p:sp>
      <p:sp>
        <p:nvSpPr>
          <p:cNvPr id="3" name="Title 2"/>
          <p:cNvSpPr>
            <a:spLocks noGrp="1"/>
          </p:cNvSpPr>
          <p:nvPr>
            <p:ph type="title"/>
          </p:nvPr>
        </p:nvSpPr>
        <p:spPr/>
        <p:txBody>
          <a:bodyPr>
            <a:normAutofit/>
          </a:bodyPr>
          <a:lstStyle/>
          <a:p>
            <a:r>
              <a:rPr lang="en-US" dirty="0" smtClean="0"/>
              <a:t>SANS Template Example 2</a:t>
            </a:r>
            <a:br>
              <a:rPr lang="en-US" dirty="0" smtClean="0"/>
            </a:br>
            <a:r>
              <a:rPr lang="en-US" sz="2000" dirty="0" smtClean="0"/>
              <a:t>Web Application Security Assessment Policy</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b="1" dirty="0" smtClean="0"/>
              <a:t>4.0 Responsibilities</a:t>
            </a:r>
          </a:p>
          <a:p>
            <a:pPr lvl="1"/>
            <a:r>
              <a:rPr lang="en-US" dirty="0" smtClean="0"/>
              <a:t>Security Engineering will be responsible for web application scoping, assessment, determination of discovered issue risk, and reporting to Project Management and application stakeholders. Project Management and application stakeholders will be responsible for the appropriate assessment scheduling and remediation efforts based upon assessment findings and Security Engineering recommendations.</a:t>
            </a:r>
          </a:p>
          <a:p>
            <a:r>
              <a:rPr lang="en-US" b="1" dirty="0" smtClean="0"/>
              <a:t>5.0 Enforcement</a:t>
            </a:r>
          </a:p>
          <a:p>
            <a:pPr lvl="1"/>
            <a:r>
              <a:rPr lang="en-US" dirty="0" smtClean="0"/>
              <a:t>Web application assessments are a requirement of the change control process and are required to adhere to this policy unless found to be exempt. All application releases must pass through the change control process. Any web applications that do not adhere to this policy may be taken offline until such time that a formal assessment can be performed at the discretion of the Chief Information Officer.</a:t>
            </a:r>
          </a:p>
          <a:p>
            <a:r>
              <a:rPr lang="en-US" b="1" dirty="0" smtClean="0"/>
              <a:t>6.0 Definitions</a:t>
            </a:r>
          </a:p>
          <a:p>
            <a:pPr lvl="1"/>
            <a:r>
              <a:rPr lang="en-US" b="1" dirty="0" smtClean="0"/>
              <a:t>Web Application</a:t>
            </a:r>
          </a:p>
          <a:p>
            <a:pPr lvl="2"/>
            <a:r>
              <a:rPr lang="en-US" b="1" dirty="0" smtClean="0"/>
              <a:t>Any service that accepts and processes HTTP/HTTPS protocols.</a:t>
            </a:r>
          </a:p>
          <a:p>
            <a:pPr lvl="1"/>
            <a:r>
              <a:rPr lang="en-US" b="1" dirty="0" smtClean="0"/>
              <a:t>Major Release</a:t>
            </a:r>
          </a:p>
          <a:p>
            <a:pPr lvl="2"/>
            <a:r>
              <a:rPr lang="en-US" b="1" dirty="0" smtClean="0"/>
              <a:t>A significant application software update/code change such as a new interface </a:t>
            </a:r>
            <a:r>
              <a:rPr lang="en-US" dirty="0" smtClean="0"/>
              <a:t>design programming platform change, etc.</a:t>
            </a:r>
          </a:p>
          <a:p>
            <a:pPr lvl="1"/>
            <a:r>
              <a:rPr lang="en-US" b="1" dirty="0" smtClean="0"/>
              <a:t>Point Release</a:t>
            </a:r>
          </a:p>
          <a:p>
            <a:pPr lvl="2"/>
            <a:r>
              <a:rPr lang="en-US" b="1" dirty="0" smtClean="0"/>
              <a:t>An application software update/code change as part of the application lifecycle.</a:t>
            </a:r>
          </a:p>
          <a:p>
            <a:pPr lvl="1"/>
            <a:r>
              <a:rPr lang="en-US" b="1" dirty="0" smtClean="0"/>
              <a:t>Patch Release</a:t>
            </a:r>
          </a:p>
          <a:p>
            <a:pPr lvl="2"/>
            <a:r>
              <a:rPr lang="en-US" b="1" dirty="0" smtClean="0"/>
              <a:t>An application software update/code change that addresses a bug or flaw.</a:t>
            </a:r>
          </a:p>
        </p:txBody>
      </p:sp>
      <p:sp>
        <p:nvSpPr>
          <p:cNvPr id="3" name="Title 2"/>
          <p:cNvSpPr>
            <a:spLocks noGrp="1"/>
          </p:cNvSpPr>
          <p:nvPr>
            <p:ph type="title"/>
          </p:nvPr>
        </p:nvSpPr>
        <p:spPr>
          <a:xfrm>
            <a:off x="457200" y="152400"/>
            <a:ext cx="8229600" cy="1143000"/>
          </a:xfrm>
        </p:spPr>
        <p:txBody>
          <a:bodyPr>
            <a:normAutofit/>
          </a:bodyPr>
          <a:lstStyle/>
          <a:p>
            <a:r>
              <a:rPr lang="en-US" dirty="0" smtClean="0"/>
              <a:t>SANS Template Example 2</a:t>
            </a:r>
            <a:br>
              <a:rPr lang="en-US" dirty="0" smtClean="0"/>
            </a:br>
            <a:r>
              <a:rPr lang="en-US" sz="2000" dirty="0" smtClean="0"/>
              <a:t>Web Application Security Assessment Policy</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1600" b="1" dirty="0" smtClean="0"/>
              <a:t>7.0 References</a:t>
            </a:r>
          </a:p>
          <a:p>
            <a:pPr lvl="1"/>
            <a:r>
              <a:rPr lang="en-US" sz="1400" b="1" dirty="0" smtClean="0"/>
              <a:t>OWASP Top Ten Project:</a:t>
            </a:r>
          </a:p>
          <a:p>
            <a:pPr lvl="2"/>
            <a:r>
              <a:rPr lang="en-US" sz="1400" dirty="0" smtClean="0">
                <a:hlinkClick r:id="rId2"/>
              </a:rPr>
              <a:t>http://www.owasp.org/index.php/Category:OWASP_Top_Ten_Project</a:t>
            </a:r>
            <a:endParaRPr lang="en-US" sz="1400" dirty="0" smtClean="0"/>
          </a:p>
          <a:p>
            <a:pPr lvl="1"/>
            <a:r>
              <a:rPr lang="en-US" sz="1400" b="1" dirty="0" smtClean="0"/>
              <a:t>OWASP Testing Guide: </a:t>
            </a:r>
          </a:p>
          <a:p>
            <a:pPr lvl="2"/>
            <a:r>
              <a:rPr lang="en-US" sz="1400" b="1" dirty="0" smtClean="0">
                <a:hlinkClick r:id="rId3"/>
              </a:rPr>
              <a:t>http://www.owasp.org/images/5/56/OWASP_Testing_Guide_v3.pdf</a:t>
            </a:r>
            <a:endParaRPr lang="en-US" sz="1400" b="1" dirty="0" smtClean="0"/>
          </a:p>
          <a:p>
            <a:pPr lvl="1"/>
            <a:r>
              <a:rPr lang="en-US" sz="1400" b="1" dirty="0" smtClean="0"/>
              <a:t>OWASP Risk Rating Methodology:</a:t>
            </a:r>
          </a:p>
          <a:p>
            <a:pPr lvl="2"/>
            <a:r>
              <a:rPr lang="en-US" sz="1400" dirty="0" smtClean="0">
                <a:hlinkClick r:id="rId4"/>
              </a:rPr>
              <a:t>http://www.owasp.org/index.php/OWASP_Risk_Rating_Methodology</a:t>
            </a:r>
            <a:r>
              <a:rPr lang="en-US" sz="1400" dirty="0" smtClean="0"/>
              <a:t> </a:t>
            </a:r>
          </a:p>
          <a:p>
            <a:r>
              <a:rPr lang="en-US" sz="1600" b="1" dirty="0" smtClean="0"/>
              <a:t>8.0 Revision History</a:t>
            </a:r>
          </a:p>
          <a:p>
            <a:pPr lvl="1"/>
            <a:r>
              <a:rPr lang="en-US" sz="1400" b="1" dirty="0" smtClean="0"/>
              <a:t>Version 1.0 – John </a:t>
            </a:r>
            <a:r>
              <a:rPr lang="en-US" sz="1400" b="1" dirty="0" err="1" smtClean="0"/>
              <a:t>Hally</a:t>
            </a:r>
            <a:r>
              <a:rPr lang="en-US" sz="1400" b="1" dirty="0" smtClean="0"/>
              <a:t> 1/4/11</a:t>
            </a:r>
            <a:endParaRPr lang="en-US" sz="1400" dirty="0"/>
          </a:p>
        </p:txBody>
      </p:sp>
      <p:sp>
        <p:nvSpPr>
          <p:cNvPr id="3" name="Title 2"/>
          <p:cNvSpPr>
            <a:spLocks noGrp="1"/>
          </p:cNvSpPr>
          <p:nvPr>
            <p:ph type="title"/>
          </p:nvPr>
        </p:nvSpPr>
        <p:spPr>
          <a:xfrm>
            <a:off x="457200" y="152400"/>
            <a:ext cx="8229600" cy="1143000"/>
          </a:xfrm>
        </p:spPr>
        <p:txBody>
          <a:bodyPr>
            <a:normAutofit/>
          </a:bodyPr>
          <a:lstStyle/>
          <a:p>
            <a:r>
              <a:rPr lang="en-US" dirty="0" smtClean="0"/>
              <a:t>SANS Template Example 2</a:t>
            </a:r>
            <a:br>
              <a:rPr lang="en-US" dirty="0" smtClean="0"/>
            </a:br>
            <a:r>
              <a:rPr lang="en-US" sz="2000" dirty="0" smtClean="0"/>
              <a:t>Web Application Security Assessment Policy</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Must be monitored</a:t>
            </a:r>
          </a:p>
          <a:p>
            <a:pPr lvl="1"/>
            <a:r>
              <a:rPr lang="en-US" dirty="0" smtClean="0"/>
              <a:t>Are they being used/enforced?</a:t>
            </a:r>
          </a:p>
          <a:p>
            <a:pPr lvl="1"/>
            <a:r>
              <a:rPr lang="en-US" dirty="0" smtClean="0"/>
              <a:t>Are they sufficient?</a:t>
            </a:r>
          </a:p>
          <a:p>
            <a:r>
              <a:rPr lang="en-US" dirty="0" smtClean="0"/>
              <a:t>Must be updated</a:t>
            </a:r>
          </a:p>
          <a:p>
            <a:pPr lvl="1"/>
            <a:r>
              <a:rPr lang="en-US" dirty="0" smtClean="0"/>
              <a:t>Every time a gap or lack is found</a:t>
            </a:r>
            <a:endParaRPr lang="en-US" dirty="0"/>
          </a:p>
        </p:txBody>
      </p:sp>
      <p:sp>
        <p:nvSpPr>
          <p:cNvPr id="3" name="Title 2"/>
          <p:cNvSpPr>
            <a:spLocks noGrp="1"/>
          </p:cNvSpPr>
          <p:nvPr>
            <p:ph type="title"/>
          </p:nvPr>
        </p:nvSpPr>
        <p:spPr/>
        <p:txBody>
          <a:bodyPr/>
          <a:lstStyle/>
          <a:p>
            <a:r>
              <a:rPr lang="en-US" dirty="0" smtClean="0"/>
              <a:t>Security Policies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At the least:</a:t>
            </a:r>
          </a:p>
          <a:p>
            <a:pPr lvl="1"/>
            <a:r>
              <a:rPr lang="en-US" dirty="0" smtClean="0"/>
              <a:t>CYA</a:t>
            </a:r>
          </a:p>
          <a:p>
            <a:pPr lvl="2"/>
            <a:r>
              <a:rPr lang="en-US" dirty="0" smtClean="0"/>
              <a:t>Shows due diligence in protecting assets</a:t>
            </a:r>
          </a:p>
          <a:p>
            <a:pPr lvl="2"/>
            <a:r>
              <a:rPr lang="en-US" dirty="0" smtClean="0"/>
              <a:t>Gives some legal protections</a:t>
            </a:r>
          </a:p>
          <a:p>
            <a:r>
              <a:rPr lang="en-US" dirty="0" smtClean="0"/>
              <a:t>Ideally:</a:t>
            </a:r>
          </a:p>
          <a:p>
            <a:pPr lvl="1"/>
            <a:r>
              <a:rPr lang="en-US" dirty="0" smtClean="0"/>
              <a:t>Prevent successful attacks</a:t>
            </a:r>
          </a:p>
          <a:p>
            <a:pPr lvl="1"/>
            <a:r>
              <a:rPr lang="en-US" dirty="0" smtClean="0"/>
              <a:t>Saves $$$</a:t>
            </a:r>
          </a:p>
          <a:p>
            <a:pPr lvl="2"/>
            <a:r>
              <a:rPr lang="en-US" dirty="0" smtClean="0"/>
              <a:t>Cost of attack</a:t>
            </a:r>
          </a:p>
          <a:p>
            <a:pPr lvl="2"/>
            <a:r>
              <a:rPr lang="en-US" dirty="0" smtClean="0"/>
              <a:t>Cost of implementing this same security later</a:t>
            </a:r>
          </a:p>
        </p:txBody>
      </p:sp>
      <p:sp>
        <p:nvSpPr>
          <p:cNvPr id="3" name="Title 2"/>
          <p:cNvSpPr>
            <a:spLocks noGrp="1"/>
          </p:cNvSpPr>
          <p:nvPr>
            <p:ph type="title"/>
          </p:nvPr>
        </p:nvSpPr>
        <p:spPr/>
        <p:txBody>
          <a:bodyPr/>
          <a:lstStyle/>
          <a:p>
            <a:r>
              <a:rPr lang="en-US" dirty="0" smtClean="0"/>
              <a:t>Security Policies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t>Security </a:t>
            </a:r>
            <a:r>
              <a:rPr lang="en-US" smtClean="0"/>
              <a:t>Policies Summary</a:t>
            </a:r>
            <a:endParaRPr lang="en-US" dirty="0"/>
          </a:p>
        </p:txBody>
      </p:sp>
      <p:sp>
        <p:nvSpPr>
          <p:cNvPr id="90115" name="Oval 3"/>
          <p:cNvSpPr>
            <a:spLocks noChangeArrowheads="1"/>
          </p:cNvSpPr>
          <p:nvPr/>
        </p:nvSpPr>
        <p:spPr bwMode="auto">
          <a:xfrm>
            <a:off x="1524000" y="2743200"/>
            <a:ext cx="2209800" cy="1295400"/>
          </a:xfrm>
          <a:prstGeom prst="ellipse">
            <a:avLst/>
          </a:prstGeom>
          <a:solidFill>
            <a:srgbClr val="FFFF00"/>
          </a:solidFill>
          <a:ln w="9525">
            <a:solidFill>
              <a:srgbClr val="000000"/>
            </a:solidFill>
            <a:round/>
            <a:headEnd/>
            <a:tailEnd/>
          </a:ln>
          <a:effectLst/>
        </p:spPr>
        <p:txBody>
          <a:bodyPr wrap="none" anchor="ctr"/>
          <a:lstStyle/>
          <a:p>
            <a:endParaRPr lang="en-US"/>
          </a:p>
        </p:txBody>
      </p:sp>
      <p:sp>
        <p:nvSpPr>
          <p:cNvPr id="90116" name="Text Box 4"/>
          <p:cNvSpPr txBox="1">
            <a:spLocks noChangeArrowheads="1"/>
          </p:cNvSpPr>
          <p:nvPr/>
        </p:nvSpPr>
        <p:spPr bwMode="auto">
          <a:xfrm>
            <a:off x="2057400" y="3200400"/>
            <a:ext cx="1219200" cy="366713"/>
          </a:xfrm>
          <a:prstGeom prst="rect">
            <a:avLst/>
          </a:prstGeom>
          <a:noFill/>
          <a:ln w="9525">
            <a:noFill/>
            <a:miter lim="800000"/>
            <a:headEnd/>
            <a:tailEnd/>
          </a:ln>
          <a:effectLst/>
        </p:spPr>
        <p:txBody>
          <a:bodyPr>
            <a:spAutoFit/>
          </a:bodyPr>
          <a:lstStyle/>
          <a:p>
            <a:pPr>
              <a:spcBef>
                <a:spcPct val="50000"/>
              </a:spcBef>
            </a:pPr>
            <a:r>
              <a:rPr lang="en-US" sz="1800">
                <a:solidFill>
                  <a:srgbClr val="000000"/>
                </a:solidFill>
              </a:rPr>
              <a:t>Prevent</a:t>
            </a:r>
          </a:p>
        </p:txBody>
      </p:sp>
      <p:sp>
        <p:nvSpPr>
          <p:cNvPr id="90117" name="Oval 5"/>
          <p:cNvSpPr>
            <a:spLocks noChangeArrowheads="1"/>
          </p:cNvSpPr>
          <p:nvPr/>
        </p:nvSpPr>
        <p:spPr bwMode="auto">
          <a:xfrm>
            <a:off x="5181600" y="4953000"/>
            <a:ext cx="2209800" cy="1295400"/>
          </a:xfrm>
          <a:prstGeom prst="ellipse">
            <a:avLst/>
          </a:prstGeom>
          <a:solidFill>
            <a:srgbClr val="FFFF00"/>
          </a:solidFill>
          <a:ln w="9525">
            <a:solidFill>
              <a:srgbClr val="000000"/>
            </a:solidFill>
            <a:round/>
            <a:headEnd/>
            <a:tailEnd/>
          </a:ln>
          <a:effectLst/>
        </p:spPr>
        <p:txBody>
          <a:bodyPr wrap="none" anchor="ctr"/>
          <a:lstStyle/>
          <a:p>
            <a:endParaRPr lang="en-US"/>
          </a:p>
        </p:txBody>
      </p:sp>
      <p:sp>
        <p:nvSpPr>
          <p:cNvPr id="90118" name="Oval 6"/>
          <p:cNvSpPr>
            <a:spLocks noChangeArrowheads="1"/>
          </p:cNvSpPr>
          <p:nvPr/>
        </p:nvSpPr>
        <p:spPr bwMode="auto">
          <a:xfrm>
            <a:off x="1524000" y="4953000"/>
            <a:ext cx="2209800" cy="1295400"/>
          </a:xfrm>
          <a:prstGeom prst="ellipse">
            <a:avLst/>
          </a:prstGeom>
          <a:solidFill>
            <a:srgbClr val="FFFF00"/>
          </a:solidFill>
          <a:ln w="9525">
            <a:solidFill>
              <a:srgbClr val="000000"/>
            </a:solidFill>
            <a:round/>
            <a:headEnd/>
            <a:tailEnd/>
          </a:ln>
          <a:effectLst/>
        </p:spPr>
        <p:txBody>
          <a:bodyPr wrap="none" anchor="ctr"/>
          <a:lstStyle/>
          <a:p>
            <a:endParaRPr lang="en-US"/>
          </a:p>
        </p:txBody>
      </p:sp>
      <p:sp>
        <p:nvSpPr>
          <p:cNvPr id="90119" name="Oval 7"/>
          <p:cNvSpPr>
            <a:spLocks noChangeArrowheads="1"/>
          </p:cNvSpPr>
          <p:nvPr/>
        </p:nvSpPr>
        <p:spPr bwMode="auto">
          <a:xfrm>
            <a:off x="5105400" y="2743200"/>
            <a:ext cx="2209800" cy="1295400"/>
          </a:xfrm>
          <a:prstGeom prst="ellipse">
            <a:avLst/>
          </a:prstGeom>
          <a:solidFill>
            <a:srgbClr val="FFFF00"/>
          </a:solidFill>
          <a:ln w="9525">
            <a:solidFill>
              <a:srgbClr val="000000"/>
            </a:solidFill>
            <a:round/>
            <a:headEnd/>
            <a:tailEnd/>
          </a:ln>
          <a:effectLst/>
        </p:spPr>
        <p:txBody>
          <a:bodyPr wrap="none" anchor="ctr"/>
          <a:lstStyle/>
          <a:p>
            <a:endParaRPr lang="en-US"/>
          </a:p>
        </p:txBody>
      </p:sp>
      <p:sp>
        <p:nvSpPr>
          <p:cNvPr id="90120" name="Text Box 8"/>
          <p:cNvSpPr txBox="1">
            <a:spLocks noChangeArrowheads="1"/>
          </p:cNvSpPr>
          <p:nvPr/>
        </p:nvSpPr>
        <p:spPr bwMode="auto">
          <a:xfrm>
            <a:off x="5715000" y="5334000"/>
            <a:ext cx="1219200" cy="366713"/>
          </a:xfrm>
          <a:prstGeom prst="rect">
            <a:avLst/>
          </a:prstGeom>
          <a:noFill/>
          <a:ln w="9525">
            <a:noFill/>
            <a:miter lim="800000"/>
            <a:headEnd/>
            <a:tailEnd/>
          </a:ln>
          <a:effectLst/>
        </p:spPr>
        <p:txBody>
          <a:bodyPr>
            <a:spAutoFit/>
          </a:bodyPr>
          <a:lstStyle/>
          <a:p>
            <a:pPr>
              <a:spcBef>
                <a:spcPct val="50000"/>
              </a:spcBef>
            </a:pPr>
            <a:r>
              <a:rPr lang="en-US" sz="1800">
                <a:solidFill>
                  <a:srgbClr val="000000"/>
                </a:solidFill>
              </a:rPr>
              <a:t>Respond</a:t>
            </a:r>
          </a:p>
        </p:txBody>
      </p:sp>
      <p:sp>
        <p:nvSpPr>
          <p:cNvPr id="90121" name="Text Box 9"/>
          <p:cNvSpPr txBox="1">
            <a:spLocks noChangeArrowheads="1"/>
          </p:cNvSpPr>
          <p:nvPr/>
        </p:nvSpPr>
        <p:spPr bwMode="auto">
          <a:xfrm>
            <a:off x="2057400" y="5410200"/>
            <a:ext cx="1219200" cy="366713"/>
          </a:xfrm>
          <a:prstGeom prst="rect">
            <a:avLst/>
          </a:prstGeom>
          <a:noFill/>
          <a:ln w="9525">
            <a:noFill/>
            <a:miter lim="800000"/>
            <a:headEnd/>
            <a:tailEnd/>
          </a:ln>
          <a:effectLst/>
        </p:spPr>
        <p:txBody>
          <a:bodyPr>
            <a:spAutoFit/>
          </a:bodyPr>
          <a:lstStyle/>
          <a:p>
            <a:pPr>
              <a:spcBef>
                <a:spcPct val="50000"/>
              </a:spcBef>
            </a:pPr>
            <a:r>
              <a:rPr lang="en-US" sz="1800">
                <a:solidFill>
                  <a:srgbClr val="000000"/>
                </a:solidFill>
              </a:rPr>
              <a:t>Improve</a:t>
            </a:r>
          </a:p>
        </p:txBody>
      </p:sp>
      <p:sp>
        <p:nvSpPr>
          <p:cNvPr id="90122" name="Text Box 10"/>
          <p:cNvSpPr txBox="1">
            <a:spLocks noChangeArrowheads="1"/>
          </p:cNvSpPr>
          <p:nvPr/>
        </p:nvSpPr>
        <p:spPr bwMode="auto">
          <a:xfrm>
            <a:off x="5715000" y="3200400"/>
            <a:ext cx="1219200" cy="366713"/>
          </a:xfrm>
          <a:prstGeom prst="rect">
            <a:avLst/>
          </a:prstGeom>
          <a:noFill/>
          <a:ln w="9525">
            <a:noFill/>
            <a:miter lim="800000"/>
            <a:headEnd/>
            <a:tailEnd/>
          </a:ln>
          <a:effectLst/>
        </p:spPr>
        <p:txBody>
          <a:bodyPr>
            <a:spAutoFit/>
          </a:bodyPr>
          <a:lstStyle/>
          <a:p>
            <a:pPr>
              <a:spcBef>
                <a:spcPct val="50000"/>
              </a:spcBef>
            </a:pPr>
            <a:r>
              <a:rPr lang="en-US" sz="1800">
                <a:solidFill>
                  <a:srgbClr val="000000"/>
                </a:solidFill>
              </a:rPr>
              <a:t>Detect</a:t>
            </a:r>
          </a:p>
        </p:txBody>
      </p:sp>
      <p:sp>
        <p:nvSpPr>
          <p:cNvPr id="90123" name="AutoShape 11"/>
          <p:cNvSpPr>
            <a:spLocks noChangeArrowheads="1"/>
          </p:cNvSpPr>
          <p:nvPr/>
        </p:nvSpPr>
        <p:spPr bwMode="auto">
          <a:xfrm>
            <a:off x="3962400" y="3352800"/>
            <a:ext cx="914400" cy="228600"/>
          </a:xfrm>
          <a:prstGeom prst="rightArrow">
            <a:avLst>
              <a:gd name="adj1" fmla="val 50000"/>
              <a:gd name="adj2" fmla="val 100000"/>
            </a:avLst>
          </a:prstGeom>
          <a:solidFill>
            <a:schemeClr val="accent1"/>
          </a:solidFill>
          <a:ln w="9525">
            <a:solidFill>
              <a:schemeClr val="tx1"/>
            </a:solidFill>
            <a:miter lim="800000"/>
            <a:headEnd/>
            <a:tailEnd/>
          </a:ln>
          <a:effectLst/>
        </p:spPr>
        <p:txBody>
          <a:bodyPr wrap="none" anchor="ctr"/>
          <a:lstStyle/>
          <a:p>
            <a:endParaRPr lang="en-US"/>
          </a:p>
        </p:txBody>
      </p:sp>
      <p:sp>
        <p:nvSpPr>
          <p:cNvPr id="90124" name="AutoShape 12"/>
          <p:cNvSpPr>
            <a:spLocks noChangeArrowheads="1"/>
          </p:cNvSpPr>
          <p:nvPr/>
        </p:nvSpPr>
        <p:spPr bwMode="auto">
          <a:xfrm rot="10800000">
            <a:off x="4038600" y="5562600"/>
            <a:ext cx="914400" cy="228600"/>
          </a:xfrm>
          <a:prstGeom prst="rightArrow">
            <a:avLst>
              <a:gd name="adj1" fmla="val 50000"/>
              <a:gd name="adj2" fmla="val 100000"/>
            </a:avLst>
          </a:prstGeom>
          <a:solidFill>
            <a:schemeClr val="accent1"/>
          </a:solidFill>
          <a:ln w="9525">
            <a:solidFill>
              <a:schemeClr val="tx1"/>
            </a:solidFill>
            <a:miter lim="800000"/>
            <a:headEnd/>
            <a:tailEnd/>
          </a:ln>
          <a:effectLst/>
        </p:spPr>
        <p:txBody>
          <a:bodyPr wrap="none" anchor="ctr"/>
          <a:lstStyle/>
          <a:p>
            <a:endParaRPr lang="en-US"/>
          </a:p>
        </p:txBody>
      </p:sp>
      <p:sp>
        <p:nvSpPr>
          <p:cNvPr id="90125" name="AutoShape 13"/>
          <p:cNvSpPr>
            <a:spLocks noChangeArrowheads="1"/>
          </p:cNvSpPr>
          <p:nvPr/>
        </p:nvSpPr>
        <p:spPr bwMode="auto">
          <a:xfrm rot="5400000">
            <a:off x="5867400" y="4343400"/>
            <a:ext cx="723900" cy="266700"/>
          </a:xfrm>
          <a:prstGeom prst="rightArrow">
            <a:avLst>
              <a:gd name="adj1" fmla="val 50000"/>
              <a:gd name="adj2" fmla="val 67857"/>
            </a:avLst>
          </a:prstGeom>
          <a:solidFill>
            <a:schemeClr val="accent1"/>
          </a:solidFill>
          <a:ln w="9525">
            <a:solidFill>
              <a:schemeClr val="tx1"/>
            </a:solidFill>
            <a:miter lim="800000"/>
            <a:headEnd/>
            <a:tailEnd/>
          </a:ln>
          <a:effectLst/>
        </p:spPr>
        <p:txBody>
          <a:bodyPr wrap="none" anchor="ctr"/>
          <a:lstStyle/>
          <a:p>
            <a:endParaRPr lang="en-US"/>
          </a:p>
        </p:txBody>
      </p:sp>
      <p:sp>
        <p:nvSpPr>
          <p:cNvPr id="90126" name="AutoShape 14"/>
          <p:cNvSpPr>
            <a:spLocks noChangeArrowheads="1"/>
          </p:cNvSpPr>
          <p:nvPr/>
        </p:nvSpPr>
        <p:spPr bwMode="auto">
          <a:xfrm rot="16200000">
            <a:off x="2209800" y="4343400"/>
            <a:ext cx="723900" cy="266700"/>
          </a:xfrm>
          <a:prstGeom prst="rightArrow">
            <a:avLst>
              <a:gd name="adj1" fmla="val 50000"/>
              <a:gd name="adj2" fmla="val 67857"/>
            </a:avLst>
          </a:prstGeom>
          <a:solidFill>
            <a:schemeClr val="accent1"/>
          </a:solidFill>
          <a:ln w="9525">
            <a:solidFill>
              <a:schemeClr val="tx1"/>
            </a:solidFill>
            <a:miter lim="800000"/>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The technical implementation defines whether a computer system is </a:t>
            </a:r>
            <a:r>
              <a:rPr lang="en-US" i="1" dirty="0" smtClean="0"/>
              <a:t>secure</a:t>
            </a:r>
            <a:r>
              <a:rPr lang="en-US" dirty="0" smtClean="0"/>
              <a:t> or </a:t>
            </a:r>
            <a:r>
              <a:rPr lang="en-US" i="1" dirty="0" smtClean="0"/>
              <a:t>insecure</a:t>
            </a:r>
            <a:endParaRPr lang="en-US" dirty="0" smtClean="0"/>
          </a:p>
          <a:p>
            <a:r>
              <a:rPr lang="en-US" dirty="0" smtClean="0"/>
              <a:t>The formal policy models can be categorized into the core security principles of: </a:t>
            </a:r>
          </a:p>
          <a:p>
            <a:pPr lvl="1"/>
            <a:r>
              <a:rPr lang="en-US" dirty="0" smtClean="0"/>
              <a:t>Confidentiality</a:t>
            </a:r>
          </a:p>
          <a:p>
            <a:pPr lvl="1"/>
            <a:r>
              <a:rPr lang="en-US" dirty="0" smtClean="0"/>
              <a:t>Integrity</a:t>
            </a:r>
          </a:p>
          <a:p>
            <a:pPr lvl="1"/>
            <a:r>
              <a:rPr lang="en-US" dirty="0" smtClean="0"/>
              <a:t>Availability</a:t>
            </a:r>
          </a:p>
          <a:p>
            <a:r>
              <a:rPr lang="en-US" dirty="0" smtClean="0"/>
              <a:t>For example:</a:t>
            </a:r>
          </a:p>
          <a:p>
            <a:pPr lvl="1"/>
            <a:r>
              <a:rPr lang="en-US" dirty="0" smtClean="0">
                <a:hlinkClick r:id="rId2" tooltip="Bell-La Padula model"/>
              </a:rPr>
              <a:t>Bell-La Padula model</a:t>
            </a:r>
            <a:endParaRPr lang="en-US" dirty="0" smtClean="0"/>
          </a:p>
          <a:p>
            <a:pPr lvl="2"/>
            <a:r>
              <a:rPr lang="en-US" dirty="0" smtClean="0"/>
              <a:t>A </a:t>
            </a:r>
            <a:r>
              <a:rPr lang="en-US" i="1" dirty="0" smtClean="0"/>
              <a:t>confidentiality policy model</a:t>
            </a:r>
          </a:p>
          <a:p>
            <a:pPr lvl="1"/>
            <a:r>
              <a:rPr lang="en-US" dirty="0" smtClean="0">
                <a:hlinkClick r:id="rId3" tooltip="Biba model"/>
              </a:rPr>
              <a:t>Biba model</a:t>
            </a:r>
            <a:endParaRPr lang="en-US" dirty="0" smtClean="0"/>
          </a:p>
          <a:p>
            <a:pPr lvl="2"/>
            <a:r>
              <a:rPr lang="en-US" dirty="0" smtClean="0"/>
              <a:t>An </a:t>
            </a:r>
            <a:r>
              <a:rPr lang="en-US" i="1" dirty="0" smtClean="0"/>
              <a:t>integrity policy model</a:t>
            </a:r>
            <a:endParaRPr lang="en-US" b="1" i="1" dirty="0" smtClean="0">
              <a:solidFill>
                <a:srgbClr val="FF0000"/>
              </a:solidFill>
            </a:endParaRPr>
          </a:p>
        </p:txBody>
      </p:sp>
      <p:sp>
        <p:nvSpPr>
          <p:cNvPr id="3" name="Title 2"/>
          <p:cNvSpPr>
            <a:spLocks noGrp="1"/>
          </p:cNvSpPr>
          <p:nvPr>
            <p:ph type="title"/>
          </p:nvPr>
        </p:nvSpPr>
        <p:spPr/>
        <p:txBody>
          <a:bodyPr>
            <a:normAutofit/>
          </a:bodyPr>
          <a:lstStyle/>
          <a:p>
            <a:r>
              <a:rPr lang="en-US" dirty="0" smtClean="0"/>
              <a:t>Security Policies </a:t>
            </a:r>
            <a:r>
              <a:rPr lang="en-US" sz="2400" dirty="0" smtClean="0"/>
              <a:t>(Wikipedia)</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Document </a:t>
            </a:r>
            <a:r>
              <a:rPr lang="en-US" dirty="0" smtClean="0"/>
              <a:t>that outlines the rules, laws and practices for computer and network access</a:t>
            </a:r>
          </a:p>
          <a:p>
            <a:r>
              <a:rPr lang="en-US" dirty="0" smtClean="0"/>
              <a:t>Regulates how an organization will manage, protect and distribute its sensitive information</a:t>
            </a:r>
          </a:p>
          <a:p>
            <a:pPr lvl="1"/>
            <a:r>
              <a:rPr lang="en-US" dirty="0" smtClean="0"/>
              <a:t>Both corporate and client information</a:t>
            </a:r>
          </a:p>
          <a:p>
            <a:r>
              <a:rPr lang="en-US" dirty="0" smtClean="0"/>
              <a:t>Lays the framework for the computer-network-oriented security of the organization</a:t>
            </a:r>
          </a:p>
          <a:p>
            <a:endParaRPr lang="en-US" dirty="0"/>
          </a:p>
        </p:txBody>
      </p:sp>
      <p:sp>
        <p:nvSpPr>
          <p:cNvPr id="3" name="Title 2"/>
          <p:cNvSpPr>
            <a:spLocks noGrp="1"/>
          </p:cNvSpPr>
          <p:nvPr>
            <p:ph type="title"/>
          </p:nvPr>
        </p:nvSpPr>
        <p:spPr/>
        <p:txBody>
          <a:bodyPr>
            <a:normAutofit/>
          </a:bodyPr>
          <a:lstStyle/>
          <a:p>
            <a:r>
              <a:rPr lang="en-US" dirty="0" smtClean="0"/>
              <a:t>Written Security Policy</a:t>
            </a:r>
            <a:endParaRPr lang="en-US" dirty="0"/>
          </a:p>
        </p:txBody>
      </p:sp>
      <p:sp>
        <p:nvSpPr>
          <p:cNvPr id="4" name="TextBox 3"/>
          <p:cNvSpPr txBox="1"/>
          <p:nvPr/>
        </p:nvSpPr>
        <p:spPr>
          <a:xfrm flipH="1">
            <a:off x="1600200" y="5867400"/>
            <a:ext cx="7391399" cy="369332"/>
          </a:xfrm>
          <a:prstGeom prst="rect">
            <a:avLst/>
          </a:prstGeom>
          <a:noFill/>
        </p:spPr>
        <p:txBody>
          <a:bodyPr wrap="square" rtlCol="0">
            <a:spAutoFit/>
          </a:bodyPr>
          <a:lstStyle/>
          <a:p>
            <a:r>
              <a:rPr lang="en-US" dirty="0" smtClean="0"/>
              <a:t>From: </a:t>
            </a:r>
            <a:r>
              <a:rPr lang="en-US" dirty="0" smtClean="0">
                <a:hlinkClick r:id="rId2"/>
              </a:rPr>
              <a:t>http://www.webopedia.com/TERM/S/security_policy.html</a:t>
            </a:r>
            <a:r>
              <a:rPr lang="en-US"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t>Confidentiality</a:t>
            </a:r>
            <a:r>
              <a:rPr lang="en-US" dirty="0" smtClean="0"/>
              <a:t> </a:t>
            </a:r>
          </a:p>
          <a:p>
            <a:pPr lvl="1"/>
            <a:r>
              <a:rPr lang="en-US" dirty="0" smtClean="0"/>
              <a:t>Ensures the people who are authorized to </a:t>
            </a:r>
            <a:r>
              <a:rPr lang="en-US" b="1" i="1" dirty="0" smtClean="0"/>
              <a:t>have access</a:t>
            </a:r>
            <a:r>
              <a:rPr lang="en-US" dirty="0" smtClean="0"/>
              <a:t> to information are able to do so </a:t>
            </a:r>
            <a:r>
              <a:rPr lang="en-US" b="1" i="1" dirty="0" smtClean="0"/>
              <a:t>when needed</a:t>
            </a:r>
          </a:p>
          <a:p>
            <a:pPr lvl="1"/>
            <a:r>
              <a:rPr lang="en-US" dirty="0" smtClean="0"/>
              <a:t>Keeps valuable information </a:t>
            </a:r>
            <a:r>
              <a:rPr lang="en-US" b="1" i="1" dirty="0" smtClean="0"/>
              <a:t>only available </a:t>
            </a:r>
            <a:r>
              <a:rPr lang="en-US" dirty="0" smtClean="0"/>
              <a:t>to those people who are intended to see it</a:t>
            </a:r>
          </a:p>
          <a:p>
            <a:pPr lvl="2"/>
            <a:r>
              <a:rPr lang="en-US" dirty="0" smtClean="0"/>
              <a:t>Prevents unauthorized access</a:t>
            </a:r>
          </a:p>
        </p:txBody>
      </p:sp>
      <p:sp>
        <p:nvSpPr>
          <p:cNvPr id="3" name="Title 2"/>
          <p:cNvSpPr>
            <a:spLocks noGrp="1"/>
          </p:cNvSpPr>
          <p:nvPr>
            <p:ph type="title"/>
          </p:nvPr>
        </p:nvSpPr>
        <p:spPr/>
        <p:txBody>
          <a:bodyPr/>
          <a:lstStyle/>
          <a:p>
            <a:r>
              <a:rPr lang="en-US" dirty="0" smtClean="0"/>
              <a:t>Core Security Objectives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t>Integrity</a:t>
            </a:r>
          </a:p>
          <a:p>
            <a:pPr lvl="1"/>
            <a:r>
              <a:rPr lang="en-US" dirty="0" smtClean="0"/>
              <a:t> Maintains the value and the state of information</a:t>
            </a:r>
          </a:p>
          <a:p>
            <a:pPr lvl="2"/>
            <a:r>
              <a:rPr lang="en-US" dirty="0" smtClean="0">
                <a:sym typeface="Wingdings" pitchFamily="2" charset="2"/>
              </a:rPr>
              <a:t></a:t>
            </a:r>
            <a:r>
              <a:rPr lang="en-US" dirty="0" smtClean="0"/>
              <a:t> protected from unauthorized modification</a:t>
            </a:r>
          </a:p>
          <a:p>
            <a:pPr lvl="2"/>
            <a:r>
              <a:rPr lang="en-US" dirty="0" smtClean="0"/>
              <a:t>Information only has value if we know that it's correct</a:t>
            </a:r>
          </a:p>
          <a:p>
            <a:pPr lvl="1"/>
            <a:r>
              <a:rPr lang="en-US" dirty="0" smtClean="0"/>
              <a:t>Major objective of information security policies:</a:t>
            </a:r>
          </a:p>
          <a:p>
            <a:pPr lvl="2"/>
            <a:r>
              <a:rPr lang="en-US" dirty="0" smtClean="0"/>
              <a:t>Ensure that information is not modified or destroyed or subverted in any way</a:t>
            </a:r>
          </a:p>
        </p:txBody>
      </p:sp>
      <p:sp>
        <p:nvSpPr>
          <p:cNvPr id="3" name="Title 2"/>
          <p:cNvSpPr>
            <a:spLocks noGrp="1"/>
          </p:cNvSpPr>
          <p:nvPr>
            <p:ph type="title"/>
          </p:nvPr>
        </p:nvSpPr>
        <p:spPr/>
        <p:txBody>
          <a:bodyPr/>
          <a:lstStyle/>
          <a:p>
            <a:r>
              <a:rPr lang="en-US" dirty="0" smtClean="0"/>
              <a:t>Core Security Objectives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t>Availability</a:t>
            </a:r>
            <a:r>
              <a:rPr lang="en-US" dirty="0" smtClean="0"/>
              <a:t> </a:t>
            </a:r>
          </a:p>
          <a:p>
            <a:pPr lvl="1"/>
            <a:r>
              <a:rPr lang="en-US" dirty="0" smtClean="0"/>
              <a:t>Ensuring that information and information systems are available and operational when they are needed</a:t>
            </a:r>
          </a:p>
          <a:p>
            <a:pPr lvl="1"/>
            <a:r>
              <a:rPr lang="en-US" dirty="0" smtClean="0"/>
              <a:t>Major objective of an information security policy must be to ensure that information is always available to support critical business processing</a:t>
            </a:r>
            <a:endParaRPr lang="en-US" dirty="0"/>
          </a:p>
        </p:txBody>
      </p:sp>
      <p:sp>
        <p:nvSpPr>
          <p:cNvPr id="3" name="Title 2"/>
          <p:cNvSpPr>
            <a:spLocks noGrp="1"/>
          </p:cNvSpPr>
          <p:nvPr>
            <p:ph type="title"/>
          </p:nvPr>
        </p:nvSpPr>
        <p:spPr/>
        <p:txBody>
          <a:bodyPr/>
          <a:lstStyle/>
          <a:p>
            <a:r>
              <a:rPr lang="en-US" dirty="0" smtClean="0"/>
              <a:t>Core Security Objectives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Policies</a:t>
            </a:r>
          </a:p>
          <a:p>
            <a:pPr lvl="1"/>
            <a:r>
              <a:rPr lang="en-US" dirty="0" smtClean="0"/>
              <a:t>Rules or guidelines to ensure</a:t>
            </a:r>
          </a:p>
          <a:p>
            <a:pPr lvl="2"/>
            <a:r>
              <a:rPr lang="en-US" dirty="0" smtClean="0"/>
              <a:t>How to do </a:t>
            </a:r>
          </a:p>
          <a:p>
            <a:pPr marL="630936" lvl="2" indent="0">
              <a:buNone/>
            </a:pPr>
            <a:r>
              <a:rPr lang="en-US" dirty="0" smtClean="0"/>
              <a:t>- </a:t>
            </a:r>
            <a:r>
              <a:rPr lang="en-US" dirty="0"/>
              <a:t>o</a:t>
            </a:r>
            <a:r>
              <a:rPr lang="en-US" dirty="0" smtClean="0"/>
              <a:t>r -  </a:t>
            </a:r>
          </a:p>
          <a:p>
            <a:pPr lvl="2"/>
            <a:r>
              <a:rPr lang="en-US" dirty="0" smtClean="0"/>
              <a:t>Don't do something</a:t>
            </a:r>
          </a:p>
          <a:p>
            <a:r>
              <a:rPr lang="en-US" dirty="0" smtClean="0"/>
              <a:t>Practices</a:t>
            </a:r>
          </a:p>
          <a:p>
            <a:pPr lvl="1"/>
            <a:r>
              <a:rPr lang="en-US" dirty="0" smtClean="0"/>
              <a:t>How the polices are done</a:t>
            </a:r>
          </a:p>
          <a:p>
            <a:r>
              <a:rPr lang="en-US" dirty="0" smtClean="0"/>
              <a:t>Policies and practices together:</a:t>
            </a:r>
          </a:p>
          <a:p>
            <a:pPr lvl="1"/>
            <a:r>
              <a:rPr lang="en-US" dirty="0" smtClean="0"/>
              <a:t>What should be done</a:t>
            </a:r>
          </a:p>
          <a:p>
            <a:pPr lvl="1"/>
            <a:r>
              <a:rPr lang="en-US" dirty="0" smtClean="0"/>
              <a:t>How to do it</a:t>
            </a:r>
            <a:endParaRPr lang="en-US" dirty="0"/>
          </a:p>
        </p:txBody>
      </p:sp>
      <p:sp>
        <p:nvSpPr>
          <p:cNvPr id="3" name="Title 2"/>
          <p:cNvSpPr>
            <a:spLocks noGrp="1"/>
          </p:cNvSpPr>
          <p:nvPr>
            <p:ph type="title"/>
          </p:nvPr>
        </p:nvSpPr>
        <p:spPr/>
        <p:txBody>
          <a:bodyPr/>
          <a:lstStyle/>
          <a:p>
            <a:r>
              <a:rPr lang="en-US" dirty="0" smtClean="0"/>
              <a:t>Policies or Practices?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Management support</a:t>
            </a:r>
          </a:p>
          <a:p>
            <a:r>
              <a:rPr lang="en-US" dirty="0" smtClean="0"/>
              <a:t>Structure to support it</a:t>
            </a:r>
          </a:p>
          <a:p>
            <a:r>
              <a:rPr lang="en-US" dirty="0" smtClean="0"/>
              <a:t>Money to do it</a:t>
            </a:r>
          </a:p>
          <a:p>
            <a:r>
              <a:rPr lang="en-US" dirty="0" smtClean="0"/>
              <a:t>Culture of security</a:t>
            </a:r>
            <a:endParaRPr lang="en-US" dirty="0"/>
          </a:p>
        </p:txBody>
      </p:sp>
      <p:sp>
        <p:nvSpPr>
          <p:cNvPr id="3" name="Title 2"/>
          <p:cNvSpPr>
            <a:spLocks noGrp="1"/>
          </p:cNvSpPr>
          <p:nvPr>
            <p:ph type="title"/>
          </p:nvPr>
        </p:nvSpPr>
        <p:spPr/>
        <p:txBody>
          <a:bodyPr>
            <a:normAutofit fontScale="90000"/>
          </a:bodyPr>
          <a:lstStyle/>
          <a:p>
            <a:r>
              <a:rPr lang="en-US" dirty="0" smtClean="0"/>
              <a:t>What is needed for good security?</a:t>
            </a:r>
            <a:endParaRPr lang="en-US" dirty="0"/>
          </a:p>
        </p:txBody>
      </p:sp>
      <p:sp>
        <p:nvSpPr>
          <p:cNvPr id="4" name="TextBox 3"/>
          <p:cNvSpPr txBox="1"/>
          <p:nvPr/>
        </p:nvSpPr>
        <p:spPr>
          <a:xfrm>
            <a:off x="838200" y="5181600"/>
            <a:ext cx="2529860" cy="369332"/>
          </a:xfrm>
          <a:prstGeom prst="rect">
            <a:avLst/>
          </a:prstGeom>
          <a:noFill/>
        </p:spPr>
        <p:txBody>
          <a:bodyPr wrap="none" rtlCol="0">
            <a:spAutoFit/>
          </a:bodyPr>
          <a:lstStyle/>
          <a:p>
            <a:r>
              <a:rPr lang="en-US" dirty="0" smtClean="0">
                <a:solidFill>
                  <a:srgbClr val="FF0000"/>
                </a:solidFill>
              </a:rPr>
              <a:t>Expand on each here</a:t>
            </a:r>
            <a:endParaRPr lang="en-US" dirty="0">
              <a:solidFill>
                <a:srgbClr val="FF0000"/>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6"/>
  <p:tag name="TPFULLVERSION" val="7.5.8.4"/>
  <p:tag name="PPTVERSION" val="15"/>
  <p:tag name="TPOS" val="2"/>
  <p:tag name="TPLASTSAVEVERSION" val="6.2 PC"/>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224</TotalTime>
  <Words>1826</Words>
  <Application>Microsoft Office PowerPoint</Application>
  <PresentationFormat>On-screen Show (4:3)</PresentationFormat>
  <Paragraphs>218</Paragraphs>
  <Slides>28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Calibri</vt:lpstr>
      <vt:lpstr>Lucida Sans Unicode</vt:lpstr>
      <vt:lpstr>Verdana</vt:lpstr>
      <vt:lpstr>Wingdings</vt:lpstr>
      <vt:lpstr>Wingdings 2</vt:lpstr>
      <vt:lpstr>Wingdings 3</vt:lpstr>
      <vt:lpstr>Concourse</vt:lpstr>
      <vt:lpstr>Security Policies</vt:lpstr>
      <vt:lpstr>Security Policies (Wikipedia)</vt:lpstr>
      <vt:lpstr>Security Policies (Wikipedia)</vt:lpstr>
      <vt:lpstr>Written Security Policy</vt:lpstr>
      <vt:lpstr>Core Security Objectives</vt:lpstr>
      <vt:lpstr>Core Security Objectives</vt:lpstr>
      <vt:lpstr>Core Security Objectives</vt:lpstr>
      <vt:lpstr>Policies or Practices?</vt:lpstr>
      <vt:lpstr>What is needed for good security?</vt:lpstr>
      <vt:lpstr>Methods of Support</vt:lpstr>
      <vt:lpstr>Military Model</vt:lpstr>
      <vt:lpstr>Bell-Padula</vt:lpstr>
      <vt:lpstr>Your Own</vt:lpstr>
      <vt:lpstr>Basic Structures (documentation)</vt:lpstr>
      <vt:lpstr>Typical Topics (not exhaustive)</vt:lpstr>
      <vt:lpstr>SANS</vt:lpstr>
      <vt:lpstr>SANS Template Example 1 Risk Assessment Policy</vt:lpstr>
      <vt:lpstr>SANS Template Example 2 Web Application Security Assessment Policy</vt:lpstr>
      <vt:lpstr>SANS Template Example 2 Web Application Security Assessment Policy</vt:lpstr>
      <vt:lpstr>SANS Template Example 2 Web Application Security Assessment Policy</vt:lpstr>
      <vt:lpstr>SANS Template Example 2 Web Application Security Assessment Policy</vt:lpstr>
      <vt:lpstr>SANS Template Example 2 Web Application Security Assessment Policy</vt:lpstr>
      <vt:lpstr>SANS Template Example 2 Web Application Security Assessment Policy</vt:lpstr>
      <vt:lpstr>SANS Template Example 2 Web Application Security Assessment Policy</vt:lpstr>
      <vt:lpstr>SANS Template Example 2 Web Application Security Assessment Policy</vt:lpstr>
      <vt:lpstr>Security Policies</vt:lpstr>
      <vt:lpstr>Security Policies</vt:lpstr>
      <vt:lpstr>Security Policies Summary</vt:lpstr>
    </vt:vector>
  </TitlesOfParts>
  <Company>UNC Charlotte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tkombol</dc:creator>
  <cp:lastModifiedBy>Kombol, Tony</cp:lastModifiedBy>
  <cp:revision>19</cp:revision>
  <dcterms:created xsi:type="dcterms:W3CDTF">2013-11-08T19:49:11Z</dcterms:created>
  <dcterms:modified xsi:type="dcterms:W3CDTF">2017-04-18T16:07:24Z</dcterms:modified>
</cp:coreProperties>
</file>