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38"/>
  </p:notesMasterIdLst>
  <p:sldIdLst>
    <p:sldId id="283" r:id="rId2"/>
    <p:sldId id="302" r:id="rId3"/>
    <p:sldId id="315" r:id="rId4"/>
    <p:sldId id="284" r:id="rId5"/>
    <p:sldId id="316" r:id="rId6"/>
    <p:sldId id="285" r:id="rId7"/>
    <p:sldId id="286" r:id="rId8"/>
    <p:sldId id="287" r:id="rId9"/>
    <p:sldId id="317" r:id="rId10"/>
    <p:sldId id="288" r:id="rId11"/>
    <p:sldId id="289" r:id="rId12"/>
    <p:sldId id="290" r:id="rId13"/>
    <p:sldId id="312" r:id="rId14"/>
    <p:sldId id="291" r:id="rId15"/>
    <p:sldId id="292" r:id="rId16"/>
    <p:sldId id="293" r:id="rId17"/>
    <p:sldId id="320" r:id="rId18"/>
    <p:sldId id="294" r:id="rId19"/>
    <p:sldId id="295" r:id="rId20"/>
    <p:sldId id="313" r:id="rId21"/>
    <p:sldId id="296" r:id="rId22"/>
    <p:sldId id="297" r:id="rId23"/>
    <p:sldId id="298" r:id="rId24"/>
    <p:sldId id="319" r:id="rId25"/>
    <p:sldId id="299" r:id="rId26"/>
    <p:sldId id="300" r:id="rId27"/>
    <p:sldId id="303" r:id="rId28"/>
    <p:sldId id="304" r:id="rId29"/>
    <p:sldId id="305" r:id="rId30"/>
    <p:sldId id="306" r:id="rId31"/>
    <p:sldId id="301" r:id="rId32"/>
    <p:sldId id="307" r:id="rId33"/>
    <p:sldId id="308" r:id="rId34"/>
    <p:sldId id="309" r:id="rId35"/>
    <p:sldId id="310" r:id="rId36"/>
    <p:sldId id="311" r:id="rId37"/>
  </p:sldIdLst>
  <p:sldSz cx="10160000" cy="7620000"/>
  <p:notesSz cx="6858000" cy="9144000"/>
  <p:custDataLst>
    <p:tags r:id="rId39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2" y="276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0379616"/>
        <c:axId val="650390816"/>
        <c:axId val="647206960"/>
      </c:bar3DChart>
      <c:catAx>
        <c:axId val="650379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0390816"/>
        <c:crosses val="autoZero"/>
        <c:auto val="1"/>
        <c:lblAlgn val="ctr"/>
        <c:lblOffset val="100"/>
        <c:noMultiLvlLbl val="0"/>
      </c:catAx>
      <c:valAx>
        <c:axId val="65039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0379616"/>
        <c:crosses val="autoZero"/>
        <c:crossBetween val="between"/>
      </c:valAx>
      <c:serAx>
        <c:axId val="647206960"/>
        <c:scaling>
          <c:orientation val="minMax"/>
        </c:scaling>
        <c:delete val="0"/>
        <c:axPos val="b"/>
        <c:majorTickMark val="out"/>
        <c:minorTickMark val="none"/>
        <c:tickLblPos val="nextTo"/>
        <c:crossAx val="650390816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146841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11314" y="423333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6011334" y="4330011"/>
            <a:ext cx="4148668" cy="21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6011334" y="4572408"/>
            <a:ext cx="4148668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1333" y="4627114"/>
            <a:ext cx="2184400" cy="203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6011333" y="4666191"/>
            <a:ext cx="2184400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11333" y="4402667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6119" y="4512203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4055180"/>
            <a:ext cx="10160000" cy="2713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4083919"/>
            <a:ext cx="10160001" cy="1563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126723" y="4047878"/>
            <a:ext cx="3033278" cy="2760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160000" cy="41130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8000" y="2668764"/>
            <a:ext cx="9398000" cy="1633361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4333265"/>
            <a:ext cx="5503333" cy="1947333"/>
          </a:xfrm>
        </p:spPr>
        <p:txBody>
          <a:bodyPr/>
          <a:lstStyle>
            <a:lvl1pPr marL="71119" indent="0" algn="l">
              <a:buNone/>
              <a:defRPr sz="2700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50667" y="4673600"/>
            <a:ext cx="10668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11334" y="4672542"/>
            <a:ext cx="1439333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44542" y="1262"/>
            <a:ext cx="830791" cy="406400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5333" y="1270000"/>
            <a:ext cx="2116667" cy="6096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270000"/>
            <a:ext cx="6942667" cy="6096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017626805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552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2201334"/>
            <a:ext cx="8636000" cy="1513417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41209"/>
            <a:ext cx="8636000" cy="1677458"/>
          </a:xfrm>
        </p:spPr>
        <p:txBody>
          <a:bodyPr anchor="t"/>
          <a:lstStyle>
            <a:lvl1pPr marL="50799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1270000"/>
            <a:ext cx="9313333" cy="1188720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33" y="2494411"/>
            <a:ext cx="4490720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5806" y="2494411"/>
            <a:ext cx="4490861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333" y="3009466"/>
            <a:ext cx="4490720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561" y="3009466"/>
            <a:ext cx="4490861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8720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0720"/>
            <a:ext cx="1063627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2000" y="680720"/>
            <a:ext cx="14732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83040" y="2524"/>
            <a:ext cx="846667" cy="406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329" y="1224411"/>
            <a:ext cx="3759200" cy="97536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8329" y="2234141"/>
            <a:ext cx="3759200" cy="5130800"/>
          </a:xfrm>
        </p:spPr>
        <p:txBody>
          <a:bodyPr/>
          <a:lstStyle>
            <a:lvl1pPr marL="10160" indent="0">
              <a:buNone/>
              <a:defRPr sz="16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333" y="862541"/>
            <a:ext cx="5669280" cy="650240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927" y="1232401"/>
            <a:ext cx="652003" cy="5201819"/>
          </a:xfrm>
        </p:spPr>
        <p:txBody>
          <a:bodyPr vert="vert270" lIns="50799" tIns="0" rIns="50799" anchor="t"/>
          <a:lstStyle>
            <a:lvl1pPr algn="ctr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523" y="1270000"/>
            <a:ext cx="5080000" cy="508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937" y="3638121"/>
            <a:ext cx="2878667" cy="2796099"/>
          </a:xfrm>
        </p:spPr>
        <p:txBody>
          <a:bodyPr lIns="0" tIns="0" rIns="50799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07576"/>
            <a:ext cx="10160000" cy="9378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160000" cy="34518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42530"/>
            <a:ext cx="10160001" cy="1016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6011314" y="40027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6011334" y="489014"/>
            <a:ext cx="4148668" cy="2000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8154" y="552782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92940" y="654381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0094407" y="-2223"/>
            <a:ext cx="64029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9423" y="-2223"/>
            <a:ext cx="30480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8253" y="-2223"/>
            <a:ext cx="10160" cy="69088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9972692" y="-2223"/>
            <a:ext cx="30480" cy="69088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9906308" y="422"/>
            <a:ext cx="60960" cy="65024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9859417" y="422"/>
            <a:ext cx="10160" cy="65024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5333"/>
          </a:xfrm>
          <a:prstGeom prst="rect">
            <a:avLst/>
          </a:prstGeom>
        </p:spPr>
        <p:txBody>
          <a:bodyPr vert="horz" lIns="101599" tIns="50799" rIns="101599" bIns="5079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2499360"/>
            <a:ext cx="9144000" cy="48056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8373" y="680720"/>
            <a:ext cx="1063627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42000" y="680720"/>
            <a:ext cx="1473200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83040" y="2524"/>
            <a:ext cx="846667" cy="406400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6396" indent="-284477" algn="l" rtl="0" eaLnBrk="1" latinLnBrk="0" hangingPunct="1">
        <a:spcBef>
          <a:spcPts val="333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13" indent="-274317" algn="l" rtl="0" eaLnBrk="1" latinLnBrk="0" hangingPunct="1">
        <a:spcBef>
          <a:spcPts val="333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26150" indent="-24383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10627" indent="-22351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430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88142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31980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55497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8917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x.com/man-page/posix/1posix/wc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Shells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1"/>
            <a:ext cx="9296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Shell Example – </a:t>
            </a:r>
            <a:r>
              <a:rPr lang="en-US" dirty="0" err="1" smtClean="0"/>
              <a:t>wc</a:t>
            </a:r>
            <a:r>
              <a:rPr lang="en-US" dirty="0" smtClean="0"/>
              <a:t>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295400"/>
            <a:ext cx="9144000" cy="6324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wc</a:t>
            </a:r>
          </a:p>
          <a:p>
            <a:pPr lvl="1"/>
            <a:r>
              <a:rPr lang="en-US" dirty="0" smtClean="0"/>
              <a:t>word count</a:t>
            </a:r>
          </a:p>
          <a:p>
            <a:pPr lvl="2"/>
            <a:r>
              <a:rPr lang="en-US" dirty="0" smtClean="0"/>
              <a:t>reads the input and counts and reports the number of:</a:t>
            </a:r>
          </a:p>
          <a:p>
            <a:pPr lvl="3"/>
            <a:r>
              <a:rPr lang="en-US" dirty="0" smtClean="0"/>
              <a:t>lines</a:t>
            </a:r>
          </a:p>
          <a:p>
            <a:pPr lvl="3"/>
            <a:r>
              <a:rPr lang="en-US" dirty="0" smtClean="0"/>
              <a:t>words</a:t>
            </a:r>
          </a:p>
          <a:p>
            <a:pPr lvl="3"/>
            <a:r>
              <a:rPr lang="en-US" dirty="0"/>
              <a:t>c</a:t>
            </a:r>
            <a:r>
              <a:rPr lang="en-US" dirty="0" smtClean="0"/>
              <a:t>haracters</a:t>
            </a:r>
          </a:p>
          <a:p>
            <a:pPr lvl="2"/>
            <a:r>
              <a:rPr lang="en-US" dirty="0">
                <a:hlinkClick r:id="rId2"/>
              </a:rPr>
              <a:t>http://www.unix.com/man-page/posix/1posix/wc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Examples of data source and sink using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No parameters: data will flow from </a:t>
            </a:r>
            <a:r>
              <a:rPr lang="en-US" i="1" dirty="0" smtClean="0"/>
              <a:t>std in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wc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 is a line of data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 is another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&lt;Ctrl-d&gt;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2 	9	34</a:t>
            </a:r>
          </a:p>
          <a:p>
            <a:pPr lvl="1"/>
            <a:r>
              <a:rPr lang="en-US" dirty="0" smtClean="0"/>
              <a:t>File as a parameter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wc /dir/file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8 	50	1084	/dir/file</a:t>
            </a:r>
          </a:p>
          <a:p>
            <a:pPr lvl="2"/>
            <a:r>
              <a:rPr lang="en-US" dirty="0" smtClean="0"/>
              <a:t>Note it has the filename in the output</a:t>
            </a:r>
          </a:p>
          <a:p>
            <a:pPr lvl="3"/>
            <a:r>
              <a:rPr lang="en-US" dirty="0" smtClean="0"/>
              <a:t>Can work on a list of files</a:t>
            </a:r>
          </a:p>
          <a:p>
            <a:pPr lvl="1"/>
            <a:r>
              <a:rPr lang="en-US" dirty="0" smtClean="0"/>
              <a:t>Redirection from a file 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wc &lt; /dir/file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8 	50	1084</a:t>
            </a:r>
          </a:p>
          <a:p>
            <a:pPr lvl="1"/>
            <a:r>
              <a:rPr lang="en-US" dirty="0" smtClean="0"/>
              <a:t>Piped from another program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ls | wc 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6	6	60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Descriptor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372600" cy="48056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Standard files have numeric representations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/>
              <a:t> – Standard input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 smtClean="0"/>
              <a:t> – Standard output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/>
              <a:t> – Standard error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cat bad.file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cat: bad.file: No such file or directory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cat bad.file 2&gt; err.msg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wc err.msg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1	7	41 err.msg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more err.msg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cat: bad.file: No such file or directory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want std out and std err to go to same destination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2499360"/>
            <a:ext cx="9372600" cy="480568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Example: file1 exists, file2 does not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cat file1 file2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 1 data …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cat: file2: No such file or directory</a:t>
            </a:r>
          </a:p>
          <a:p>
            <a:r>
              <a:rPr lang="en-US" dirty="0" smtClean="0"/>
              <a:t>redirect std out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cat file1 file2 1&gt; report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cat: file2: No such file or directory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more report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 1 data …</a:t>
            </a:r>
          </a:p>
          <a:p>
            <a:r>
              <a:rPr lang="en-US" dirty="0" smtClean="0"/>
              <a:t>redirect std err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cat file1 file2 2&gt; report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 1 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less report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cat: file2: No such file or directory</a:t>
            </a:r>
          </a:p>
          <a:p>
            <a:r>
              <a:rPr lang="en-US" dirty="0" smtClean="0"/>
              <a:t>cannot consistently redirect both streams to the same file, need another method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Can use &gt;&gt; for one or replicating descriptors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May show order differently or not work at all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Replicating Descriptors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1&gt;&amp;2</a:t>
            </a:r>
          </a:p>
          <a:p>
            <a:pPr lvl="1"/>
            <a:r>
              <a:rPr lang="en-US" dirty="0" smtClean="0"/>
              <a:t>send </a:t>
            </a:r>
            <a:r>
              <a:rPr lang="en-US" i="1" dirty="0" smtClean="0"/>
              <a:t>std out </a:t>
            </a:r>
            <a:r>
              <a:rPr lang="en-US" dirty="0" smtClean="0"/>
              <a:t>to destination of </a:t>
            </a:r>
            <a:r>
              <a:rPr lang="en-US" i="1" dirty="0" smtClean="0"/>
              <a:t>std err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2&gt;&amp;1</a:t>
            </a:r>
          </a:p>
          <a:p>
            <a:pPr lvl="1"/>
            <a:r>
              <a:rPr lang="en-US" dirty="0" smtClean="0"/>
              <a:t>send </a:t>
            </a:r>
            <a:r>
              <a:rPr lang="en-US" i="1" dirty="0" smtClean="0"/>
              <a:t>std err </a:t>
            </a:r>
            <a:r>
              <a:rPr lang="en-US" dirty="0" smtClean="0"/>
              <a:t>to destination of </a:t>
            </a:r>
            <a:r>
              <a:rPr lang="en-US" i="1" dirty="0" smtClean="0"/>
              <a:t>std out</a:t>
            </a:r>
          </a:p>
          <a:p>
            <a:r>
              <a:rPr lang="en-US" dirty="0" smtClean="0"/>
              <a:t>redirect </a:t>
            </a:r>
            <a:r>
              <a:rPr lang="en-US" b="1" dirty="0" smtClean="0"/>
              <a:t>both</a:t>
            </a:r>
            <a:r>
              <a:rPr lang="en-US" dirty="0" smtClean="0"/>
              <a:t> </a:t>
            </a:r>
            <a:r>
              <a:rPr lang="en-US" i="1" dirty="0" err="1" smtClean="0"/>
              <a:t>std</a:t>
            </a:r>
            <a:r>
              <a:rPr lang="en-US" i="1" dirty="0" smtClean="0"/>
              <a:t> err </a:t>
            </a:r>
            <a:r>
              <a:rPr lang="en-US" dirty="0" smtClean="0"/>
              <a:t>and </a:t>
            </a:r>
            <a:r>
              <a:rPr lang="en-US" i="1" dirty="0" smtClean="0"/>
              <a:t>std out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cat file1 file2 2&gt; report 1&gt;&amp;2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less report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 1 data 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cat: file2: No such file or directory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/dev/null</a:t>
            </a:r>
          </a:p>
          <a:p>
            <a:pPr lvl="1"/>
            <a:r>
              <a:rPr lang="en-US" dirty="0" smtClean="0"/>
              <a:t>“bit bucket”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/dev/tty</a:t>
            </a:r>
          </a:p>
          <a:p>
            <a:pPr lvl="1"/>
            <a:r>
              <a:rPr lang="en-US" i="1" dirty="0" smtClean="0"/>
              <a:t>your</a:t>
            </a:r>
            <a:r>
              <a:rPr lang="en-US" dirty="0" smtClean="0"/>
              <a:t> default terminal</a:t>
            </a:r>
          </a:p>
          <a:p>
            <a:pPr lvl="1"/>
            <a:r>
              <a:rPr lang="en-US" dirty="0" smtClean="0"/>
              <a:t>useful when different users log on</a:t>
            </a:r>
          </a:p>
          <a:p>
            <a:pPr lvl="1"/>
            <a:r>
              <a:rPr lang="en-US" dirty="0" smtClean="0"/>
              <a:t>everyone can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/dev/tty </a:t>
            </a:r>
            <a:r>
              <a:rPr lang="en-US" dirty="0" smtClean="0"/>
              <a:t>as their terminal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 dirty="0" smtClean="0"/>
              <a:t>Remember: everything in Unix/Linix is a file!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/dev </a:t>
            </a:r>
            <a:r>
              <a:rPr lang="en-US" dirty="0" smtClean="0"/>
              <a:t>contains most of the machines devices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output of one command as the input to another command or program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ls | wc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31	32	530</a:t>
            </a:r>
          </a:p>
          <a:p>
            <a:pPr lvl="2"/>
            <a:r>
              <a:rPr lang="en-US" dirty="0" smtClean="0">
                <a:latin typeface="Georgia" pitchFamily="18" charset="0"/>
                <a:cs typeface="Courier New" pitchFamily="49" charset="0"/>
              </a:rPr>
              <a:t>Sent the short directory listing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ls –l | wc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32	282	2121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Sent the long directory listing to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wc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Sends data to </a:t>
            </a:r>
            <a:r>
              <a:rPr lang="en-US" b="1" i="1" dirty="0" smtClean="0"/>
              <a:t>std out </a:t>
            </a:r>
            <a:r>
              <a:rPr lang="en-US" i="1" dirty="0" smtClean="0"/>
              <a:t>and</a:t>
            </a:r>
            <a:r>
              <a:rPr lang="en-US" dirty="0" smtClean="0"/>
              <a:t> a file</a:t>
            </a:r>
          </a:p>
          <a:p>
            <a:pPr lvl="1"/>
            <a:r>
              <a:rPr lang="en-US" dirty="0" smtClean="0"/>
              <a:t>Not part of the shell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who | tee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users.txt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ajk tty7	2013-02-16 22:14 (:0)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ajk pts/0	2013-03-01 08:45 (:0.0)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cat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users.txt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ajk tty7	2013-02-16 22:14 (:0)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ajk pts/0	2013-03-01 08:45 (:0.0)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Resume 1/11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18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838201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Command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101600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Command arguments can be obtained or substituted from the </a:t>
            </a:r>
            <a:r>
              <a:rPr lang="en-US" b="1" i="1" dirty="0" smtClean="0"/>
              <a:t>std out </a:t>
            </a:r>
            <a:r>
              <a:rPr lang="en-US" dirty="0" smtClean="0"/>
              <a:t>of a program: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backticks</a:t>
            </a:r>
            <a:r>
              <a:rPr lang="en-US" dirty="0" smtClean="0"/>
              <a:t> ` to denote </a:t>
            </a:r>
          </a:p>
          <a:p>
            <a:pPr lvl="2"/>
            <a:r>
              <a:rPr lang="en-US" dirty="0" smtClean="0"/>
              <a:t>That is not the single quote ‘ or the fancy </a:t>
            </a:r>
            <a:r>
              <a:rPr lang="en-US" i="1" dirty="0" smtClean="0"/>
              <a:t>Word</a:t>
            </a:r>
            <a:r>
              <a:rPr lang="en-US" dirty="0" smtClean="0"/>
              <a:t> quotes</a:t>
            </a:r>
          </a:p>
          <a:p>
            <a:pPr lvl="2"/>
            <a:r>
              <a:rPr lang="en-US" dirty="0" smtClean="0"/>
              <a:t>AKA Accent Grave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This year is `date +%Y`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 year is 2013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endParaRPr lang="en-US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ls –la `cat filelist`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ls: cannot access file2: No such file or directory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ls: cannot access file4: No such file or directory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-rw-r-r- 1 ajkombol ajkombol 14 Mar 3 16:34 file1</a:t>
            </a:r>
            <a:b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-rw-r-r- 1 ajkombol ajkombol 14 Mar 3 16:34 file3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89800" y="3810000"/>
            <a:ext cx="197682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cat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filelist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file1 file2</a:t>
            </a:r>
            <a:b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file3 file4</a:t>
            </a:r>
            <a:endParaRPr lang="en-US" sz="18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622800" y="4038600"/>
            <a:ext cx="2514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144000" cy="51206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Can assign values to variables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myvar=myvalue</a:t>
            </a:r>
          </a:p>
          <a:p>
            <a:pPr lvl="2"/>
            <a:r>
              <a:rPr lang="en-US" dirty="0" smtClean="0"/>
              <a:t>Important: no spaces!</a:t>
            </a:r>
          </a:p>
          <a:p>
            <a:pPr lvl="2"/>
            <a:r>
              <a:rPr lang="en-US" dirty="0" smtClean="0"/>
              <a:t>Note: no $ is needed to assign</a:t>
            </a:r>
          </a:p>
          <a:p>
            <a:pPr lvl="2"/>
            <a:r>
              <a:rPr lang="en-US" dirty="0" smtClean="0"/>
              <a:t>Case sensitive</a:t>
            </a:r>
          </a:p>
          <a:p>
            <a:r>
              <a:rPr lang="en-US" dirty="0" smtClean="0"/>
              <a:t>Use by putting $ in front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myvar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ext=.sh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name=doit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compname=$name$ext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$compname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doit.sh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Summary: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 the variable without a $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Use the variable with a $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basics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 Intro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Shells can execute groups of commands in a file</a:t>
            </a:r>
          </a:p>
          <a:p>
            <a:pPr lvl="1"/>
            <a:r>
              <a:rPr lang="en-US" dirty="0" smtClean="0"/>
              <a:t>Scripts</a:t>
            </a:r>
          </a:p>
          <a:p>
            <a:r>
              <a:rPr lang="en-US" dirty="0" smtClean="0"/>
              <a:t>Script basics:</a:t>
            </a:r>
          </a:p>
          <a:p>
            <a:pPr lvl="1"/>
            <a:r>
              <a:rPr lang="en-US" dirty="0" smtClean="0"/>
              <a:t>They have basic control sequences</a:t>
            </a:r>
          </a:p>
          <a:p>
            <a:pPr lvl="2"/>
            <a:r>
              <a:rPr lang="en-US" dirty="0" smtClean="0"/>
              <a:t>e.g. conditionals and looping</a:t>
            </a:r>
          </a:p>
          <a:p>
            <a:pPr lvl="3"/>
            <a:r>
              <a:rPr lang="en-US" dirty="0" smtClean="0"/>
              <a:t>if, for, while</a:t>
            </a:r>
          </a:p>
          <a:p>
            <a:pPr lvl="1"/>
            <a:r>
              <a:rPr lang="en-US" dirty="0" smtClean="0"/>
              <a:t>They may contain commands</a:t>
            </a:r>
          </a:p>
          <a:p>
            <a:pPr lvl="1"/>
            <a:r>
              <a:rPr lang="en-US" dirty="0" smtClean="0"/>
              <a:t>They must have execute permission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preview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the shell to modify your runtime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6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1"/>
            <a:ext cx="9144000" cy="711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Shell variables - Environment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133600"/>
            <a:ext cx="9144000" cy="517144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Two shell variable types:</a:t>
            </a:r>
          </a:p>
          <a:p>
            <a:pPr lvl="1"/>
            <a:r>
              <a:rPr lang="en-US" dirty="0" smtClean="0"/>
              <a:t>Environment</a:t>
            </a:r>
          </a:p>
          <a:p>
            <a:pPr lvl="2"/>
            <a:r>
              <a:rPr lang="en-US" dirty="0" smtClean="0"/>
              <a:t>Used by user(s) in general</a:t>
            </a:r>
          </a:p>
          <a:p>
            <a:pPr lvl="3"/>
            <a:r>
              <a:rPr lang="en-US" dirty="0" smtClean="0"/>
              <a:t>PATH</a:t>
            </a:r>
          </a:p>
          <a:p>
            <a:pPr lvl="3"/>
            <a:r>
              <a:rPr lang="en-US" dirty="0" smtClean="0"/>
              <a:t>HOME</a:t>
            </a:r>
          </a:p>
          <a:p>
            <a:pPr lvl="3"/>
            <a:r>
              <a:rPr lang="en-US" dirty="0" smtClean="0"/>
              <a:t>SHELL</a:t>
            </a:r>
          </a:p>
          <a:p>
            <a:pPr lvl="3"/>
            <a:r>
              <a:rPr lang="en-US" dirty="0" smtClean="0"/>
              <a:t>Etc…</a:t>
            </a:r>
          </a:p>
          <a:p>
            <a:pPr lvl="2"/>
            <a:r>
              <a:rPr lang="en-US" dirty="0" smtClean="0"/>
              <a:t>Note: </a:t>
            </a:r>
          </a:p>
          <a:p>
            <a:pPr lvl="3"/>
            <a:r>
              <a:rPr lang="en-US" dirty="0" smtClean="0"/>
              <a:t>By convention environment variables are UPPER CASE</a:t>
            </a:r>
          </a:p>
          <a:p>
            <a:pPr lvl="2"/>
            <a:r>
              <a:rPr lang="en-US" dirty="0" smtClean="0"/>
              <a:t>Valid for who is “logged on”</a:t>
            </a:r>
          </a:p>
          <a:p>
            <a:pPr lvl="1"/>
            <a:r>
              <a:rPr lang="en-US" dirty="0"/>
              <a:t>Local</a:t>
            </a:r>
          </a:p>
          <a:p>
            <a:pPr lvl="2"/>
            <a:r>
              <a:rPr lang="en-US" dirty="0" smtClean="0"/>
              <a:t>Used for specific purposes</a:t>
            </a:r>
          </a:p>
          <a:p>
            <a:pPr lvl="3"/>
            <a:r>
              <a:rPr lang="en-US" dirty="0" smtClean="0"/>
              <a:t>Typically available to current process only</a:t>
            </a:r>
          </a:p>
          <a:p>
            <a:r>
              <a:rPr lang="en-US" dirty="0" smtClean="0"/>
              <a:t>Case sensitive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1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“Default” variables the shell uses</a:t>
            </a:r>
          </a:p>
          <a:p>
            <a:pPr lvl="1"/>
            <a:r>
              <a:rPr lang="en-US" dirty="0" smtClean="0"/>
              <a:t>Who is the current user</a:t>
            </a:r>
          </a:p>
          <a:p>
            <a:pPr lvl="1"/>
            <a:r>
              <a:rPr lang="en-US" dirty="0" smtClean="0"/>
              <a:t>What is the current path</a:t>
            </a:r>
          </a:p>
          <a:p>
            <a:pPr lvl="1"/>
            <a:r>
              <a:rPr lang="en-US" dirty="0" smtClean="0"/>
              <a:t>What is the current home directory</a:t>
            </a:r>
          </a:p>
          <a:p>
            <a:pPr lvl="1"/>
            <a:r>
              <a:rPr lang="en-US" dirty="0" smtClean="0"/>
              <a:t>What do you have as a cursor</a:t>
            </a:r>
          </a:p>
          <a:p>
            <a:pPr lvl="1"/>
            <a:r>
              <a:rPr lang="en-US" dirty="0" smtClean="0"/>
              <a:t>What is the default shell for this user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create for temporary use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my_var=value</a:t>
            </a:r>
          </a:p>
          <a:p>
            <a:r>
              <a:rPr lang="en-US" dirty="0" smtClean="0"/>
              <a:t>Restricted in scope</a:t>
            </a:r>
          </a:p>
          <a:p>
            <a:pPr lvl="1"/>
            <a:r>
              <a:rPr lang="en-US" dirty="0" smtClean="0"/>
              <a:t>Usually the current sub-shell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3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create an Environmental Variable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export ENV_VAR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Can apply value at creation or later</a:t>
            </a:r>
          </a:p>
          <a:p>
            <a:r>
              <a:rPr lang="en-US" dirty="0" smtClean="0"/>
              <a:t>Good for creating a set of common definitions</a:t>
            </a:r>
          </a:p>
          <a:p>
            <a:r>
              <a:rPr lang="en-US" dirty="0" smtClean="0"/>
              <a:t>By convention Environmental Variables are UPPER_CASE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7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customizing the environment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the shell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default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shell is set as your default?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$SHELL</a:t>
            </a:r>
          </a:p>
          <a:p>
            <a:pPr lvl="1"/>
            <a:r>
              <a:rPr lang="en-US" dirty="0" smtClean="0"/>
              <a:t>Returns something like: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/bin/bash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-or-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/usr/bin/bash</a:t>
            </a:r>
          </a:p>
          <a:p>
            <a:pPr lvl="1"/>
            <a:r>
              <a:rPr lang="en-US" dirty="0" smtClean="0"/>
              <a:t>Depends on distro</a:t>
            </a:r>
          </a:p>
          <a:p>
            <a:r>
              <a:rPr lang="en-US" dirty="0" smtClean="0"/>
              <a:t>Popular shells</a:t>
            </a:r>
          </a:p>
          <a:p>
            <a:pPr lvl="1"/>
            <a:r>
              <a:rPr lang="en-US" dirty="0" smtClean="0"/>
              <a:t>Bash</a:t>
            </a:r>
          </a:p>
          <a:p>
            <a:pPr lvl="1"/>
            <a:r>
              <a:rPr lang="en-US" dirty="0" err="1" smtClean="0"/>
              <a:t>csh</a:t>
            </a:r>
            <a:endParaRPr lang="en-US" dirty="0" smtClean="0"/>
          </a:p>
          <a:p>
            <a:pPr lvl="1"/>
            <a:r>
              <a:rPr lang="en-US" dirty="0" err="1" smtClean="0"/>
              <a:t>korn</a:t>
            </a:r>
            <a:endParaRPr lang="en-US" dirty="0" smtClean="0"/>
          </a:p>
          <a:p>
            <a:pPr lvl="1"/>
            <a:r>
              <a:rPr lang="en-US" dirty="0" smtClean="0"/>
              <a:t>Bourne (</a:t>
            </a:r>
            <a:r>
              <a:rPr lang="en-US" dirty="0" err="1" smtClean="0"/>
              <a:t>sh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Note: many systems link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dirty="0" smtClean="0"/>
              <a:t>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dash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Available in the user’s </a:t>
            </a:r>
            <a:r>
              <a:rPr lang="en-US" i="1" dirty="0" smtClean="0"/>
              <a:t>total</a:t>
            </a:r>
            <a:r>
              <a:rPr lang="en-US" dirty="0" smtClean="0"/>
              <a:t> environment</a:t>
            </a:r>
          </a:p>
          <a:p>
            <a:pPr lvl="1"/>
            <a:r>
              <a:rPr lang="en-US" dirty="0" smtClean="0"/>
              <a:t>Sub-shells</a:t>
            </a:r>
          </a:p>
          <a:p>
            <a:pPr lvl="2"/>
            <a:r>
              <a:rPr lang="en-US" dirty="0" smtClean="0"/>
              <a:t>Scripts they run</a:t>
            </a:r>
          </a:p>
          <a:p>
            <a:pPr lvl="2"/>
            <a:r>
              <a:rPr lang="en-US" dirty="0" smtClean="0"/>
              <a:t>Editors</a:t>
            </a:r>
          </a:p>
          <a:p>
            <a:pPr lvl="2"/>
            <a:r>
              <a:rPr lang="en-US" dirty="0" smtClean="0"/>
              <a:t>Mail commands</a:t>
            </a:r>
          </a:p>
          <a:p>
            <a:pPr lvl="2"/>
            <a:r>
              <a:rPr lang="en-US" dirty="0" smtClean="0"/>
              <a:t>etc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Note: when you start a new terminal the ENV is reset</a:t>
            </a:r>
            <a:endParaRPr lang="en-US" dirty="0" smtClean="0"/>
          </a:p>
          <a:p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Typically only available to the current process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</a:t>
            </a:r>
          </a:p>
          <a:p>
            <a:pPr lvl="1"/>
            <a:r>
              <a:rPr lang="en-US" dirty="0" smtClean="0"/>
              <a:t>displays all variables in the current shell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env</a:t>
            </a:r>
          </a:p>
          <a:p>
            <a:pPr lvl="1"/>
            <a:r>
              <a:rPr lang="en-US" dirty="0" smtClean="0"/>
              <a:t>shows only environment variables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program that is an interface between a user at a terminal and the computers resouces</a:t>
            </a:r>
          </a:p>
          <a:p>
            <a:pPr lvl="1"/>
            <a:r>
              <a:rPr lang="en-US" dirty="0" smtClean="0"/>
              <a:t>The terminal may be real or an emulator</a:t>
            </a:r>
          </a:p>
          <a:p>
            <a:r>
              <a:rPr lang="en-US" dirty="0" smtClean="0"/>
              <a:t>The shell is </a:t>
            </a:r>
            <a:r>
              <a:rPr lang="en-US" b="1" i="1" dirty="0" smtClean="0"/>
              <a:t>not</a:t>
            </a:r>
            <a:r>
              <a:rPr lang="en-US" dirty="0" smtClean="0"/>
              <a:t> a programming language</a:t>
            </a:r>
          </a:p>
          <a:p>
            <a:pPr lvl="1"/>
            <a:r>
              <a:rPr lang="en-US" dirty="0" smtClean="0"/>
              <a:t>However, most shells do support scripting</a:t>
            </a:r>
          </a:p>
          <a:p>
            <a:r>
              <a:rPr lang="en-US" dirty="0" smtClean="0"/>
              <a:t>The shell may:</a:t>
            </a:r>
          </a:p>
          <a:p>
            <a:pPr lvl="1"/>
            <a:r>
              <a:rPr lang="en-US" dirty="0" smtClean="0"/>
              <a:t>Process commands from a terminal</a:t>
            </a:r>
          </a:p>
          <a:p>
            <a:pPr lvl="2"/>
            <a:r>
              <a:rPr lang="en-US" dirty="0" smtClean="0"/>
              <a:t>a specific action</a:t>
            </a:r>
          </a:p>
          <a:p>
            <a:pPr lvl="1"/>
            <a:r>
              <a:rPr lang="en-US" dirty="0" smtClean="0"/>
              <a:t>Process scripts</a:t>
            </a:r>
          </a:p>
          <a:p>
            <a:pPr lvl="2"/>
            <a:r>
              <a:rPr lang="en-US" dirty="0" smtClean="0"/>
              <a:t>list of commands, typically in a file</a:t>
            </a:r>
          </a:p>
          <a:p>
            <a:r>
              <a:rPr lang="en-US" dirty="0" smtClean="0"/>
              <a:t>Shells may be CLI or GUI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Turns a local variable into an environmental variable</a:t>
            </a:r>
          </a:p>
          <a:p>
            <a:pPr lvl="1"/>
            <a:r>
              <a:rPr lang="en-US" dirty="0" smtClean="0"/>
              <a:t>Basically makes a variable visible to all child processes</a:t>
            </a:r>
          </a:p>
          <a:p>
            <a:pPr lvl="1"/>
            <a:r>
              <a:rPr lang="en-US" dirty="0" smtClean="0"/>
              <a:t>Needs only to be done once for a session</a:t>
            </a:r>
          </a:p>
          <a:p>
            <a:pPr lvl="1"/>
            <a:r>
              <a:rPr lang="en-US" dirty="0" smtClean="0"/>
              <a:t>Needs to be redone every time a new session is started</a:t>
            </a:r>
          </a:p>
          <a:p>
            <a:r>
              <a:rPr lang="en-US" dirty="0" smtClean="0"/>
              <a:t>Form: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export ENV_VAR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Environment Variables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344138"/>
              </p:ext>
            </p:extLst>
          </p:nvPr>
        </p:nvGraphicFramePr>
        <p:xfrm>
          <a:off x="508000" y="2498725"/>
          <a:ext cx="9144000" cy="4450080"/>
        </p:xfrm>
        <a:graphic>
          <a:graphicData uri="http://schemas.openxmlformats.org/drawingml/2006/table">
            <a:tbl>
              <a:tblPr firstRow="1" bandRow="1"/>
              <a:tblGrid>
                <a:gridCol w="1981200"/>
                <a:gridCol w="716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Significance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HOME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users home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PATH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 of directories</a:t>
                      </a:r>
                      <a:r>
                        <a:rPr lang="en-US" baseline="0" dirty="0" smtClean="0"/>
                        <a:t> to search for a command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LOGNAME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login name of user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USER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login name of user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MAIL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absolute pathname to users mail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MAILCHECK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long</a:t>
                      </a:r>
                      <a:r>
                        <a:rPr lang="en-US" baseline="0" dirty="0" smtClean="0"/>
                        <a:t> to wait before checking for new mail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TERM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terminal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PWD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absolute name</a:t>
                      </a:r>
                      <a:r>
                        <a:rPr lang="en-US" baseline="0" dirty="0" smtClean="0"/>
                        <a:t> of users current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PS1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primary</a:t>
                      </a:r>
                      <a:r>
                        <a:rPr lang="en-US" baseline="0" dirty="0" smtClean="0"/>
                        <a:t> prompt string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PS2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secondary prompt string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SHELL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users login shell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30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alternate names</a:t>
            </a:r>
          </a:p>
          <a:p>
            <a:pPr lvl="1"/>
            <a:r>
              <a:rPr lang="en-US" dirty="0" smtClean="0"/>
              <a:t>"Shorthand" for commonly used commands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alias vi='vim'</a:t>
            </a:r>
          </a:p>
          <a:p>
            <a:pPr lvl="3"/>
            <a:r>
              <a:rPr lang="en-US" dirty="0" smtClean="0"/>
              <a:t>will always run vim when vi is typed</a:t>
            </a:r>
          </a:p>
          <a:p>
            <a:pPr lvl="3"/>
            <a:r>
              <a:rPr lang="en-US" dirty="0" smtClean="0"/>
              <a:t>can run vi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\vi</a:t>
            </a:r>
          </a:p>
          <a:p>
            <a:pPr lvl="1"/>
            <a:r>
              <a:rPr lang="en-US" dirty="0" smtClean="0"/>
              <a:t>Assign common options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alias cp="cp -i"</a:t>
            </a:r>
          </a:p>
          <a:p>
            <a:pPr lvl="3"/>
            <a:r>
              <a:rPr lang="en-US" dirty="0" smtClean="0"/>
              <a:t>will change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dirty="0" smtClean="0"/>
              <a:t> to always be interactive</a:t>
            </a:r>
          </a:p>
          <a:p>
            <a:pPr lvl="4"/>
            <a:r>
              <a:rPr lang="en-US" dirty="0" smtClean="0"/>
              <a:t>Asks if duplicate names found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alias cp</a:t>
            </a:r>
          </a:p>
          <a:p>
            <a:pPr lvl="3"/>
            <a:r>
              <a:rPr lang="en-US" dirty="0" smtClean="0"/>
              <a:t>will return the current assignment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unalias cp</a:t>
            </a:r>
          </a:p>
          <a:p>
            <a:pPr lvl="3"/>
            <a:r>
              <a:rPr lang="en-US" dirty="0" smtClean="0"/>
              <a:t>will get rid of the alias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Allows recalling previous commands</a:t>
            </a:r>
          </a:p>
          <a:p>
            <a:pPr lvl="1"/>
            <a:r>
              <a:rPr lang="en-US" dirty="0" smtClean="0"/>
              <a:t>Shows all the previous commands with event numbers</a:t>
            </a:r>
          </a:p>
          <a:p>
            <a:pPr lvl="2"/>
            <a:r>
              <a:rPr lang="en-US" dirty="0" smtClean="0"/>
              <a:t>holds about 500 events</a:t>
            </a:r>
          </a:p>
          <a:p>
            <a:pPr lvl="3"/>
            <a:r>
              <a:rPr lang="en-US" dirty="0" smtClean="0"/>
              <a:t>Will vary by </a:t>
            </a:r>
            <a:r>
              <a:rPr lang="en-US" dirty="0" err="1" smtClean="0"/>
              <a:t>distro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history n</a:t>
            </a:r>
          </a:p>
          <a:p>
            <a:pPr lvl="2"/>
            <a:r>
              <a:rPr lang="en-US" dirty="0" smtClean="0"/>
              <a:t>shows last n command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!n</a:t>
            </a:r>
          </a:p>
          <a:p>
            <a:pPr lvl="2"/>
            <a:r>
              <a:rPr lang="en-US" dirty="0" smtClean="0"/>
              <a:t>executes event 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!n:p</a:t>
            </a:r>
          </a:p>
          <a:p>
            <a:pPr lvl="2"/>
            <a:r>
              <a:rPr lang="en-US" dirty="0" smtClean="0"/>
              <a:t>prints event n (does not execute)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Tilde ~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Shorthand for the current users home directory</a:t>
            </a: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cd ~</a:t>
            </a:r>
          </a:p>
          <a:p>
            <a:pPr lvl="2"/>
            <a:r>
              <a:rPr lang="en-US" dirty="0" smtClean="0"/>
              <a:t>changes to current user’s home directory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cd ~userid</a:t>
            </a:r>
          </a:p>
          <a:p>
            <a:pPr lvl="2"/>
            <a:r>
              <a:rPr lang="en-US" dirty="0" smtClean="0"/>
              <a:t>changes to </a:t>
            </a:r>
            <a:r>
              <a:rPr lang="en-US" i="1" dirty="0" smtClean="0"/>
              <a:t>userid</a:t>
            </a:r>
            <a:r>
              <a:rPr lang="en-US" dirty="0" smtClean="0"/>
              <a:t>’s home directory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default, </a:t>
            </a:r>
            <a:r>
              <a:rPr lang="en-US" i="1" dirty="0" smtClean="0"/>
              <a:t>set</a:t>
            </a:r>
            <a:r>
              <a:rPr lang="en-US" dirty="0" smtClean="0"/>
              <a:t> shows all variables</a:t>
            </a:r>
          </a:p>
          <a:p>
            <a:r>
              <a:rPr lang="en-US" dirty="0" smtClean="0"/>
              <a:t>Interesting options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set –o noclobber</a:t>
            </a:r>
          </a:p>
          <a:p>
            <a:pPr lvl="2"/>
            <a:r>
              <a:rPr lang="en-US" dirty="0" smtClean="0"/>
              <a:t>prevents accidental overwriting of existing files with redirection (the &gt; and &gt;&gt; symbols)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set –o ignoreeof</a:t>
            </a:r>
          </a:p>
          <a:p>
            <a:pPr lvl="2"/>
            <a:r>
              <a:rPr lang="en-US" dirty="0" smtClean="0"/>
              <a:t>prevents accidental termination of script (&lt;ctrl&gt;d)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set –o notify</a:t>
            </a:r>
          </a:p>
          <a:p>
            <a:pPr lvl="2"/>
            <a:r>
              <a:rPr lang="en-US" dirty="0" smtClean="0"/>
              <a:t>allows completed background jobs to notify immediately when done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Initialization scripts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login script</a:t>
            </a:r>
          </a:p>
          <a:p>
            <a:pPr lvl="1"/>
            <a:r>
              <a:rPr lang="en-US" dirty="0" smtClean="0"/>
              <a:t>runs once at log in</a:t>
            </a:r>
          </a:p>
          <a:p>
            <a:pPr lvl="1"/>
            <a:r>
              <a:rPr lang="en-US" dirty="0" smtClean="0"/>
              <a:t>varies by distro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.bash_profile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.profile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.bash_login</a:t>
            </a:r>
          </a:p>
          <a:p>
            <a:pPr lvl="1"/>
            <a:r>
              <a:rPr lang="en-US" dirty="0" smtClean="0"/>
              <a:t>usually in users home directory</a:t>
            </a:r>
          </a:p>
          <a:p>
            <a:r>
              <a:rPr lang="en-US" dirty="0" smtClean="0"/>
              <a:t>rc script</a:t>
            </a:r>
          </a:p>
          <a:p>
            <a:pPr lvl="1"/>
            <a:r>
              <a:rPr lang="en-US" dirty="0" smtClean="0"/>
              <a:t>runs every time an interactive sub-shell is created</a:t>
            </a:r>
          </a:p>
          <a:p>
            <a:pPr lvl="1"/>
            <a:r>
              <a:rPr lang="en-US" dirty="0" smtClean="0"/>
              <a:t>varies by distro, usually has rc in its name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.bashrc</a:t>
            </a:r>
          </a:p>
          <a:p>
            <a:r>
              <a:rPr lang="en-US" dirty="0" smtClean="0"/>
              <a:t>Used to customize the users environment</a:t>
            </a:r>
          </a:p>
          <a:p>
            <a:pPr lvl="1"/>
            <a:r>
              <a:rPr lang="en-US" dirty="0" smtClean="0"/>
              <a:t>The prompt is usually set in one of these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Command Processor</a:t>
            </a:r>
          </a:p>
          <a:p>
            <a:pPr lvl="1"/>
            <a:r>
              <a:rPr lang="en-US" dirty="0" smtClean="0"/>
              <a:t>Commands typed on a terminal</a:t>
            </a:r>
          </a:p>
          <a:p>
            <a:pPr lvl="2"/>
            <a:r>
              <a:rPr lang="en-US" dirty="0" smtClean="0"/>
              <a:t>Executed by the shell</a:t>
            </a:r>
          </a:p>
          <a:p>
            <a:pPr lvl="3"/>
            <a:r>
              <a:rPr lang="en-US" dirty="0" smtClean="0"/>
              <a:t>Boune family</a:t>
            </a:r>
          </a:p>
          <a:p>
            <a:pPr lvl="3"/>
            <a:r>
              <a:rPr lang="en-US" dirty="0" smtClean="0"/>
              <a:t>C family</a:t>
            </a:r>
          </a:p>
          <a:p>
            <a:pPr lvl="3"/>
            <a:r>
              <a:rPr lang="en-US" dirty="0" smtClean="0"/>
              <a:t>many others…</a:t>
            </a:r>
          </a:p>
          <a:p>
            <a:pPr lvl="1"/>
            <a:r>
              <a:rPr lang="en-US" dirty="0" smtClean="0"/>
              <a:t>Note: examples will center on the bash shell</a:t>
            </a:r>
          </a:p>
          <a:p>
            <a:pPr lvl="2"/>
            <a:r>
              <a:rPr lang="en-US" dirty="0" smtClean="0"/>
              <a:t>bash – Bourne Again SHell</a:t>
            </a:r>
          </a:p>
          <a:p>
            <a:pPr lvl="2"/>
            <a:r>
              <a:rPr lang="en-US" dirty="0" smtClean="0"/>
              <a:t>Shells do vary on implementation of some features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preliminaries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Matching: Wild Cards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Wild Cards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Wild Card 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3200" y="3009466"/>
            <a:ext cx="4710853" cy="4318000"/>
          </a:xfrm>
        </p:spPr>
        <p:txBody>
          <a:bodyPr/>
          <a:lstStyle/>
          <a:p>
            <a:r>
              <a:rPr lang="en-US" dirty="0" smtClean="0"/>
              <a:t>Replace parts of names with arbitrary matching character(s)</a:t>
            </a:r>
          </a:p>
          <a:p>
            <a:r>
              <a:rPr lang="en-US" dirty="0" smtClean="0"/>
              <a:t>Combination of known and unspecifed characters</a:t>
            </a:r>
          </a:p>
          <a:p>
            <a:pPr lvl="1"/>
            <a:r>
              <a:rPr lang="en-US" dirty="0" smtClean="0"/>
              <a:t>?, *, […], {…}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75631488"/>
              </p:ext>
            </p:extLst>
          </p:nvPr>
        </p:nvGraphicFramePr>
        <p:xfrm>
          <a:off x="5241924" y="3009900"/>
          <a:ext cx="4918076" cy="3855720"/>
        </p:xfrm>
        <a:graphic>
          <a:graphicData uri="http://schemas.openxmlformats.org/drawingml/2006/table">
            <a:tbl>
              <a:tblPr firstRow="1" bandRow="1"/>
              <a:tblGrid>
                <a:gridCol w="1362076"/>
                <a:gridCol w="355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Wild Card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Matches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any</a:t>
                      </a:r>
                      <a:r>
                        <a:rPr lang="en-US" sz="1400" baseline="0" dirty="0" smtClean="0"/>
                        <a:t> number of chars including none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exactly</a:t>
                      </a:r>
                      <a:r>
                        <a:rPr lang="en-US" sz="1400" baseline="0" dirty="0" smtClean="0"/>
                        <a:t> one character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[am</a:t>
                      </a:r>
                      <a:r>
                        <a:rPr lang="en-US" sz="1400" baseline="0" dirty="0" smtClean="0"/>
                        <a:t>l]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character</a:t>
                      </a:r>
                      <a:r>
                        <a:rPr lang="en-US" sz="1400" baseline="0" dirty="0" smtClean="0"/>
                        <a:t>  from list</a:t>
                      </a:r>
                    </a:p>
                    <a:p>
                      <a:r>
                        <a:rPr lang="en-US" sz="1400" baseline="0" dirty="0" smtClean="0"/>
                        <a:t>  – either a, m, or l in this case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[a-l]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character</a:t>
                      </a:r>
                      <a:r>
                        <a:rPr lang="en-US" sz="1400" baseline="0" dirty="0" smtClean="0"/>
                        <a:t> – in the range a to 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[!a-l]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</a:t>
                      </a:r>
                      <a:r>
                        <a:rPr lang="en-US" sz="1400" baseline="0" dirty="0" smtClean="0"/>
                        <a:t> character – not in the range a to 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{ pat1, pat2…}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matches specifed</a:t>
                      </a:r>
                      <a:r>
                        <a:rPr lang="en-US" sz="1400" baseline="0" dirty="0" smtClean="0"/>
                        <a:t> patterns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Files: Input/Ouput/Error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Standard input (std in)</a:t>
            </a:r>
          </a:p>
          <a:p>
            <a:pPr lvl="1"/>
            <a:r>
              <a:rPr lang="en-US" dirty="0" smtClean="0"/>
              <a:t>Where the data is coming from</a:t>
            </a:r>
          </a:p>
          <a:p>
            <a:pPr lvl="2"/>
            <a:r>
              <a:rPr lang="en-US" dirty="0" smtClean="0"/>
              <a:t>File</a:t>
            </a:r>
          </a:p>
          <a:p>
            <a:pPr lvl="2"/>
            <a:r>
              <a:rPr lang="en-US" dirty="0" smtClean="0"/>
              <a:t>Stream</a:t>
            </a:r>
          </a:p>
          <a:p>
            <a:pPr lvl="1"/>
            <a:r>
              <a:rPr lang="en-US" dirty="0" smtClean="0"/>
              <a:t>Usually the keyboard or terminal</a:t>
            </a:r>
          </a:p>
          <a:p>
            <a:r>
              <a:rPr lang="en-US" dirty="0" smtClean="0"/>
              <a:t>Standard output (std out)</a:t>
            </a:r>
          </a:p>
          <a:p>
            <a:pPr lvl="1"/>
            <a:r>
              <a:rPr lang="en-US" dirty="0" smtClean="0"/>
              <a:t>Where the data is going to</a:t>
            </a:r>
          </a:p>
          <a:p>
            <a:pPr lvl="2"/>
            <a:r>
              <a:rPr lang="en-US" dirty="0" smtClean="0"/>
              <a:t>File </a:t>
            </a:r>
          </a:p>
          <a:p>
            <a:pPr lvl="2"/>
            <a:r>
              <a:rPr lang="en-US" dirty="0" smtClean="0"/>
              <a:t>Stream</a:t>
            </a:r>
          </a:p>
          <a:p>
            <a:pPr lvl="1"/>
            <a:r>
              <a:rPr lang="en-US" dirty="0" smtClean="0"/>
              <a:t>Usually the display or terminal</a:t>
            </a:r>
          </a:p>
          <a:p>
            <a:r>
              <a:rPr lang="en-US" dirty="0" smtClean="0"/>
              <a:t>Standard error (std err)</a:t>
            </a:r>
          </a:p>
          <a:p>
            <a:pPr lvl="1"/>
            <a:r>
              <a:rPr lang="en-US" dirty="0" smtClean="0"/>
              <a:t>Where error messages are sent</a:t>
            </a:r>
          </a:p>
          <a:p>
            <a:pPr lvl="2"/>
            <a:r>
              <a:rPr lang="en-US" dirty="0" smtClean="0"/>
              <a:t>File </a:t>
            </a:r>
          </a:p>
          <a:p>
            <a:pPr lvl="2"/>
            <a:r>
              <a:rPr lang="en-US" dirty="0" smtClean="0"/>
              <a:t>Stream</a:t>
            </a:r>
          </a:p>
          <a:p>
            <a:pPr lvl="1"/>
            <a:r>
              <a:rPr lang="en-US" dirty="0" smtClean="0"/>
              <a:t>Usually the display or terminal</a:t>
            </a:r>
          </a:p>
          <a:p>
            <a:pPr lvl="2"/>
            <a:r>
              <a:rPr lang="en-US" dirty="0" smtClean="0"/>
              <a:t>Default is same as Standard output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Sources/Redirection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499360"/>
            <a:ext cx="9372600" cy="480568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Important: In Unix/Linux </a:t>
            </a:r>
            <a:r>
              <a:rPr lang="en-US" b="1" i="1" dirty="0" smtClean="0">
                <a:solidFill>
                  <a:srgbClr val="FF0000"/>
                </a:solidFill>
              </a:rPr>
              <a:t>everything</a:t>
            </a:r>
            <a:r>
              <a:rPr lang="en-US" dirty="0" smtClean="0">
                <a:solidFill>
                  <a:srgbClr val="FF0000"/>
                </a:solidFill>
              </a:rPr>
              <a:t> is a file</a:t>
            </a:r>
          </a:p>
          <a:p>
            <a:r>
              <a:rPr lang="en-US" dirty="0" smtClean="0"/>
              <a:t>Terminal</a:t>
            </a:r>
          </a:p>
          <a:p>
            <a:pPr lvl="1"/>
            <a:r>
              <a:rPr lang="en-US" dirty="0" smtClean="0"/>
              <a:t>Keyboard - source</a:t>
            </a:r>
          </a:p>
          <a:p>
            <a:pPr lvl="1"/>
            <a:r>
              <a:rPr lang="en-US" dirty="0" smtClean="0"/>
              <a:t>Screen or printer – sink</a:t>
            </a:r>
          </a:p>
          <a:p>
            <a:r>
              <a:rPr lang="en-US" dirty="0" smtClean="0"/>
              <a:t>File redirection </a:t>
            </a:r>
          </a:p>
          <a:p>
            <a:pPr lvl="1"/>
            <a:r>
              <a:rPr lang="en-US" dirty="0" smtClean="0"/>
              <a:t>&gt; and &gt;&gt;</a:t>
            </a:r>
          </a:p>
          <a:p>
            <a:pPr lvl="2"/>
            <a:r>
              <a:rPr lang="en-US" dirty="0" smtClean="0"/>
              <a:t>Send the </a:t>
            </a:r>
            <a:r>
              <a:rPr lang="en-US" b="1" i="1" dirty="0" smtClean="0"/>
              <a:t>standard out </a:t>
            </a:r>
            <a:r>
              <a:rPr lang="en-US" dirty="0" smtClean="0"/>
              <a:t>data to a file</a:t>
            </a:r>
          </a:p>
          <a:p>
            <a:pPr lvl="1"/>
            <a:r>
              <a:rPr lang="en-US" dirty="0" smtClean="0"/>
              <a:t>&lt;</a:t>
            </a:r>
          </a:p>
          <a:p>
            <a:pPr lvl="2"/>
            <a:r>
              <a:rPr lang="en-US" dirty="0" smtClean="0"/>
              <a:t>Receive the </a:t>
            </a:r>
            <a:r>
              <a:rPr lang="en-US" b="1" i="1" dirty="0" smtClean="0"/>
              <a:t>standard in </a:t>
            </a:r>
            <a:r>
              <a:rPr lang="en-US" dirty="0" smtClean="0"/>
              <a:t>data from a file</a:t>
            </a:r>
          </a:p>
          <a:p>
            <a:r>
              <a:rPr lang="en-US" dirty="0" smtClean="0"/>
              <a:t>Piping</a:t>
            </a:r>
          </a:p>
          <a:p>
            <a:pPr lvl="1"/>
            <a:r>
              <a:rPr lang="en-US" dirty="0" smtClean="0"/>
              <a:t>|</a:t>
            </a:r>
          </a:p>
          <a:p>
            <a:pPr lvl="2"/>
            <a:r>
              <a:rPr lang="en-US" dirty="0" smtClean="0"/>
              <a:t>Send the </a:t>
            </a:r>
            <a:r>
              <a:rPr lang="en-US" b="1" i="1" dirty="0" smtClean="0"/>
              <a:t>standard output </a:t>
            </a:r>
            <a:r>
              <a:rPr lang="en-US" dirty="0" smtClean="0"/>
              <a:t>of one program to the input of another</a:t>
            </a:r>
          </a:p>
          <a:p>
            <a:r>
              <a:rPr lang="en-US" dirty="0" smtClean="0"/>
              <a:t>Different utilities and programs will handle defaults for </a:t>
            </a:r>
            <a:r>
              <a:rPr lang="en-US" b="1" i="1" dirty="0" smtClean="0"/>
              <a:t>std in </a:t>
            </a:r>
            <a:r>
              <a:rPr lang="en-US" dirty="0" smtClean="0"/>
              <a:t>and </a:t>
            </a:r>
            <a:r>
              <a:rPr lang="en-US" b="1" i="1" dirty="0" smtClean="0"/>
              <a:t>std out </a:t>
            </a:r>
            <a:r>
              <a:rPr lang="en-US" dirty="0" smtClean="0"/>
              <a:t>differently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Basics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a8a3e208-9ef8-487e-92f6-27dc8fd0c584"/>
  <p:tag name="TPVERSION" val="6"/>
  <p:tag name="TPFULLVERSION" val="7.5.3.1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4343</TotalTime>
  <Words>1297</Words>
  <Application>Microsoft Office PowerPoint</Application>
  <PresentationFormat>Custom</PresentationFormat>
  <Paragraphs>327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Courier New</vt:lpstr>
      <vt:lpstr>Georgia</vt:lpstr>
      <vt:lpstr>Trebuchet MS</vt:lpstr>
      <vt:lpstr>Wingdings 2</vt:lpstr>
      <vt:lpstr>Urban</vt:lpstr>
      <vt:lpstr>Shells</vt:lpstr>
      <vt:lpstr>shell basics</vt:lpstr>
      <vt:lpstr>Shells</vt:lpstr>
      <vt:lpstr>Shells</vt:lpstr>
      <vt:lpstr>Shell preliminaries</vt:lpstr>
      <vt:lpstr>Pattern Matching: Wild Cards</vt:lpstr>
      <vt:lpstr>Standard Files: Input/Ouput/Error</vt:lpstr>
      <vt:lpstr>Data Sources/Redirection</vt:lpstr>
      <vt:lpstr>Shell Basics</vt:lpstr>
      <vt:lpstr>Shell Example – wc command</vt:lpstr>
      <vt:lpstr>File Descriptor</vt:lpstr>
      <vt:lpstr>Problem: want std out and std err to go to same destination</vt:lpstr>
      <vt:lpstr>Replicating Descriptors</vt:lpstr>
      <vt:lpstr>Special files</vt:lpstr>
      <vt:lpstr>Pipes</vt:lpstr>
      <vt:lpstr>Tee</vt:lpstr>
      <vt:lpstr>Resume 1/11</vt:lpstr>
      <vt:lpstr>Command substitution</vt:lpstr>
      <vt:lpstr>Shell variables</vt:lpstr>
      <vt:lpstr>Scripts Intro</vt:lpstr>
      <vt:lpstr>Scripts Intro</vt:lpstr>
      <vt:lpstr>Environment preview</vt:lpstr>
      <vt:lpstr>Shell variables - Environment </vt:lpstr>
      <vt:lpstr>Environment</vt:lpstr>
      <vt:lpstr>Local Variables</vt:lpstr>
      <vt:lpstr>Environment Variables</vt:lpstr>
      <vt:lpstr>customizing the environment</vt:lpstr>
      <vt:lpstr>Setting the default shell</vt:lpstr>
      <vt:lpstr>Environmental Variables</vt:lpstr>
      <vt:lpstr>export</vt:lpstr>
      <vt:lpstr>Common Environment Variables</vt:lpstr>
      <vt:lpstr>Aliases</vt:lpstr>
      <vt:lpstr>Command history</vt:lpstr>
      <vt:lpstr>Tilde ~</vt:lpstr>
      <vt:lpstr>Using set</vt:lpstr>
      <vt:lpstr>Initialization scripts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 policy framework</dc:title>
  <dc:creator>ajkombol</dc:creator>
  <cp:lastModifiedBy>Kombol, Tony</cp:lastModifiedBy>
  <cp:revision>124</cp:revision>
  <dcterms:modified xsi:type="dcterms:W3CDTF">2017-01-10T22:13:07Z</dcterms:modified>
</cp:coreProperties>
</file>