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6" r:id="rId4"/>
    <p:sldId id="279" r:id="rId5"/>
    <p:sldId id="280" r:id="rId6"/>
    <p:sldId id="283" r:id="rId7"/>
    <p:sldId id="281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64-4C42-A413-B95F73B262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64-4C42-A413-B95F73B262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64-4C42-A413-B95F73B262DD}"/>
            </c:ext>
          </c:extLst>
        </c:ser>
        <c:dLbls/>
        <c:shape val="box"/>
        <c:axId val="66601344"/>
        <c:axId val="66602880"/>
        <c:axId val="65192832"/>
      </c:bar3DChart>
      <c:catAx>
        <c:axId val="66601344"/>
        <c:scaling>
          <c:orientation val="minMax"/>
        </c:scaling>
        <c:axPos val="b"/>
        <c:numFmt formatCode="General" sourceLinked="0"/>
        <c:tickLblPos val="nextTo"/>
        <c:crossAx val="66602880"/>
        <c:crosses val="autoZero"/>
        <c:auto val="1"/>
        <c:lblAlgn val="ctr"/>
        <c:lblOffset val="100"/>
      </c:catAx>
      <c:valAx>
        <c:axId val="66602880"/>
        <c:scaling>
          <c:orientation val="minMax"/>
        </c:scaling>
        <c:axPos val="l"/>
        <c:majorGridlines/>
        <c:numFmt formatCode="General" sourceLinked="1"/>
        <c:tickLblPos val="nextTo"/>
        <c:crossAx val="66601344"/>
        <c:crosses val="autoZero"/>
        <c:crossBetween val="between"/>
      </c:valAx>
      <c:serAx>
        <c:axId val="65192832"/>
        <c:scaling>
          <c:orientation val="minMax"/>
        </c:scaling>
        <c:axPos val="b"/>
        <c:tickLblPos val="nextTo"/>
        <c:crossAx val="66602880"/>
        <c:crosses val="autoZero"/>
      </c:ser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74319" y="274319"/>
            <a:ext cx="8595359" cy="8229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274319" y="1645919"/>
            <a:ext cx="8595359" cy="49377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1273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xmlns="" val="107131503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508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ITIS 3110 IT Infrastructure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" smtClean="0"/>
              <a:t>Syslog</a:t>
            </a:r>
            <a:endParaRPr lang="en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5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Messages can be routed based on facility and priority</a:t>
            </a:r>
          </a:p>
          <a:p>
            <a:pPr lvl="1"/>
            <a:r>
              <a:rPr lang="en-US" dirty="0"/>
              <a:t>What subsystem and its importance</a:t>
            </a:r>
          </a:p>
          <a:p>
            <a:r>
              <a:rPr lang="en-US" dirty="0"/>
              <a:t>Destination can be:</a:t>
            </a:r>
          </a:p>
          <a:p>
            <a:pPr lvl="1"/>
            <a:r>
              <a:rPr lang="en-US" dirty="0"/>
              <a:t>Local log file</a:t>
            </a:r>
          </a:p>
          <a:p>
            <a:pPr lvl="1"/>
            <a:r>
              <a:rPr lang="en-US" dirty="0"/>
              <a:t>Remote syslog server</a:t>
            </a:r>
          </a:p>
          <a:p>
            <a:r>
              <a:rPr lang="en-US" dirty="0"/>
              <a:t>Log files can be written synchronously or asynchronously</a:t>
            </a:r>
          </a:p>
          <a:p>
            <a:pPr lvl="1"/>
            <a:r>
              <a:rPr lang="en-US" dirty="0"/>
              <a:t>Synchronous – slower but guaranteed write</a:t>
            </a:r>
          </a:p>
          <a:p>
            <a:pPr lvl="1"/>
            <a:r>
              <a:rPr lang="en-US" dirty="0"/>
              <a:t>Asynchronous – faster, but may lose some logs if the system crashes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17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Syslog Configuration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" y="2224088"/>
            <a:ext cx="876141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052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the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</a:p>
          <a:p>
            <a:pPr lvl="1"/>
            <a:r>
              <a:rPr lang="en-US" dirty="0"/>
              <a:t>The asterisk is a ‘glob’ character. </a:t>
            </a:r>
          </a:p>
          <a:p>
            <a:pPr lvl="2"/>
            <a:r>
              <a:rPr lang="en-US" dirty="0"/>
              <a:t>It means to match anything</a:t>
            </a:r>
          </a:p>
          <a:p>
            <a:pPr lvl="1"/>
            <a:r>
              <a:rPr lang="en-US" dirty="0"/>
              <a:t>You will see it in many configuration files as well as on the command line</a:t>
            </a:r>
          </a:p>
          <a:p>
            <a:r>
              <a:rPr lang="en-US" dirty="0"/>
              <a:t>/</a:t>
            </a:r>
            <a:r>
              <a:rPr lang="en-US" dirty="0" err="1"/>
              <a:t>dev</a:t>
            </a:r>
            <a:r>
              <a:rPr lang="en-US" dirty="0"/>
              <a:t>/console</a:t>
            </a:r>
          </a:p>
          <a:p>
            <a:pPr lvl="1"/>
            <a:r>
              <a:rPr lang="en-US" dirty="0"/>
              <a:t>UNIX has a philosophy that everything is a file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/console </a:t>
            </a:r>
            <a:r>
              <a:rPr lang="en-US" dirty="0"/>
              <a:t>is a device file</a:t>
            </a:r>
          </a:p>
          <a:p>
            <a:pPr lvl="1"/>
            <a:r>
              <a:rPr lang="en-US" dirty="0"/>
              <a:t>It writes messages to all locally attached terminals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80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Syslog: 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 authentication</a:t>
            </a:r>
          </a:p>
          <a:p>
            <a:r>
              <a:rPr lang="en-US" dirty="0"/>
              <a:t>No encryption</a:t>
            </a:r>
          </a:p>
          <a:p>
            <a:r>
              <a:rPr lang="en-US" dirty="0"/>
              <a:t>UDP source can be spoofed</a:t>
            </a:r>
          </a:p>
          <a:p>
            <a:r>
              <a:rPr lang="en-US" dirty="0"/>
              <a:t>Malicious user could run log server out of disk space</a:t>
            </a:r>
          </a:p>
          <a:p>
            <a:pPr lvl="1"/>
            <a:r>
              <a:rPr lang="en-US" dirty="0"/>
              <a:t>Same for a </a:t>
            </a:r>
            <a:r>
              <a:rPr lang="en-US" dirty="0" smtClean="0"/>
              <a:t>misconfigured </a:t>
            </a:r>
            <a:r>
              <a:rPr lang="en-US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30055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Syslog: Security Mitigations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Limit access to Syslog </a:t>
            </a:r>
            <a:r>
              <a:rPr lang="en-US" dirty="0" smtClean="0"/>
              <a:t>with a </a:t>
            </a:r>
            <a:r>
              <a:rPr lang="en-US" dirty="0"/>
              <a:t>firewall</a:t>
            </a:r>
          </a:p>
          <a:p>
            <a:r>
              <a:rPr lang="en-US" dirty="0"/>
              <a:t>Run on internal network if possible</a:t>
            </a:r>
          </a:p>
          <a:p>
            <a:r>
              <a:rPr lang="en-US" dirty="0"/>
              <a:t>Log to a separate partition</a:t>
            </a:r>
          </a:p>
          <a:p>
            <a:r>
              <a:rPr lang="en-US" dirty="0"/>
              <a:t>Monitor disk usage on log server</a:t>
            </a:r>
          </a:p>
          <a:p>
            <a:r>
              <a:rPr lang="en-US" dirty="0"/>
              <a:t>Use more feature-rich syslog implementations that support TCP and/or </a:t>
            </a:r>
            <a:r>
              <a:rPr lang="en-US" dirty="0" smtClean="0"/>
              <a:t>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69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48641" y="0"/>
            <a:ext cx="8595359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do NTP and </a:t>
            </a:r>
            <a:r>
              <a:rPr lang="en-US" dirty="0" err="1" smtClean="0"/>
              <a:t>Syslog</a:t>
            </a:r>
            <a:r>
              <a:rPr lang="en-US" dirty="0" smtClean="0"/>
              <a:t> need to work together: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93776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Both share the same base protocol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All systems need a common time base for log timestamps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TCP requires synchronized packet transfers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It keeps the NSA synchronized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7507910"/>
              </p:ext>
            </p:extLst>
          </p:nvPr>
        </p:nvGraphicFramePr>
        <p:xfrm>
          <a:off x="4554071" y="1600200"/>
          <a:ext cx="4572000" cy="5143500"/>
        </p:xfrm>
        <a:graphic>
          <a:graphicData uri="http://schemas.openxmlformats.org/presentationml/2006/ole">
            <p:oleObj spid="_x0000_s8230" name="Chart" r:id="rId6" imgW="4572000" imgH="5143500" progId="MSGraph.Chart.8">
              <p:embed followColorScheme="full"/>
            </p:oleObj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4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/>
                </a:rPr>
                <a:t>9</a:t>
              </a:r>
              <a:endParaRPr lang="en-US" b="1">
                <a:latin typeface="Tahoma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648200" y="6553200"/>
            <a:ext cx="180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 countdown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13800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</p:spTree>
    <p:extLst>
      <p:ext uri="{BB962C8B-B14F-4D97-AF65-F5344CB8AC3E}">
        <p14:creationId xmlns:p14="http://schemas.microsoft.com/office/powerpoint/2010/main" xmlns="" val="11683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Best practice is to centralize all </a:t>
            </a:r>
            <a:r>
              <a:rPr lang="en-US" dirty="0" smtClean="0"/>
              <a:t>logs on a network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 dedicated log host</a:t>
            </a:r>
          </a:p>
          <a:p>
            <a:r>
              <a:rPr lang="en-US" dirty="0"/>
              <a:t>Good for debugging, forensics, etc.</a:t>
            </a:r>
          </a:p>
          <a:p>
            <a:r>
              <a:rPr lang="en-US" dirty="0">
                <a:solidFill>
                  <a:srgbClr val="FF0000"/>
                </a:solidFill>
              </a:rPr>
              <a:t>Centralized logging needs a </a:t>
            </a:r>
            <a:r>
              <a:rPr lang="en-US" b="1" dirty="0">
                <a:solidFill>
                  <a:srgbClr val="FF0000"/>
                </a:solidFill>
              </a:rPr>
              <a:t>shared clock </a:t>
            </a:r>
            <a:r>
              <a:rPr lang="en-US" dirty="0">
                <a:solidFill>
                  <a:srgbClr val="FF0000"/>
                </a:solidFill>
              </a:rPr>
              <a:t>for best </a:t>
            </a:r>
            <a:r>
              <a:rPr lang="en-US" dirty="0" smtClean="0">
                <a:solidFill>
                  <a:srgbClr val="FF0000"/>
                </a:solidFill>
              </a:rPr>
              <a:t>results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i.e. did events on two separate machines really occur at the same time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68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Port 514/UDP</a:t>
            </a:r>
          </a:p>
          <a:p>
            <a:pPr lvl="1"/>
            <a:r>
              <a:rPr lang="en-US" dirty="0"/>
              <a:t>Modern implementations support TCP as well</a:t>
            </a:r>
          </a:p>
          <a:p>
            <a:r>
              <a:rPr lang="en-US" dirty="0"/>
              <a:t>Most computers and devices can generate syslog messages</a:t>
            </a:r>
          </a:p>
          <a:p>
            <a:r>
              <a:rPr lang="en-US" dirty="0"/>
              <a:t>UDP is used because it is </a:t>
            </a:r>
            <a:r>
              <a:rPr lang="en-US" dirty="0" smtClean="0"/>
              <a:t>stateless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e.g</a:t>
            </a:r>
            <a:r>
              <a:rPr lang="en-US" dirty="0" smtClean="0"/>
              <a:t> it is fast…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31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 syslog message is associated with a </a:t>
            </a:r>
            <a:r>
              <a:rPr lang="en-US" b="1" i="1" dirty="0"/>
              <a:t>facility</a:t>
            </a:r>
          </a:p>
          <a:p>
            <a:pPr lvl="1"/>
            <a:r>
              <a:rPr lang="en-US" dirty="0"/>
              <a:t>The </a:t>
            </a:r>
            <a:r>
              <a:rPr lang="en-US" b="1" i="1" dirty="0"/>
              <a:t>facility</a:t>
            </a:r>
            <a:r>
              <a:rPr lang="en-US" dirty="0"/>
              <a:t> is the general source of the message</a:t>
            </a:r>
          </a:p>
          <a:p>
            <a:r>
              <a:rPr lang="en-US" dirty="0"/>
              <a:t>Example facilities are</a:t>
            </a:r>
          </a:p>
          <a:p>
            <a:pPr lvl="1"/>
            <a:r>
              <a:rPr lang="en-US" dirty="0"/>
              <a:t>AUTH</a:t>
            </a:r>
          </a:p>
          <a:p>
            <a:pPr lvl="1"/>
            <a:r>
              <a:rPr lang="en-US" dirty="0"/>
              <a:t>CRON</a:t>
            </a:r>
          </a:p>
          <a:p>
            <a:pPr lvl="1"/>
            <a:r>
              <a:rPr lang="en-US" dirty="0"/>
              <a:t>DAEMON</a:t>
            </a:r>
          </a:p>
          <a:p>
            <a:pPr lvl="1"/>
            <a:r>
              <a:rPr lang="en-US" dirty="0"/>
              <a:t>FTP</a:t>
            </a:r>
          </a:p>
          <a:p>
            <a:pPr lvl="1"/>
            <a:r>
              <a:rPr lang="en-US" dirty="0"/>
              <a:t>MAIL</a:t>
            </a:r>
          </a:p>
          <a:p>
            <a:r>
              <a:rPr lang="en-US" dirty="0"/>
              <a:t>Allows different facilities to be handled </a:t>
            </a:r>
            <a:r>
              <a:rPr lang="en-US" dirty="0" smtClean="0"/>
              <a:t>differently</a:t>
            </a:r>
          </a:p>
          <a:p>
            <a:pPr lvl="1"/>
            <a:r>
              <a:rPr lang="en-US" dirty="0" smtClean="0"/>
              <a:t>Each facility has its own level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13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Levels 0-11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626350" cy="477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59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Levels (12-23)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851775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325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Every syslog message has a set priority</a:t>
            </a:r>
          </a:p>
          <a:p>
            <a:r>
              <a:rPr lang="en-US" dirty="0"/>
              <a:t>Declares how important the message is</a:t>
            </a:r>
          </a:p>
          <a:p>
            <a:r>
              <a:rPr lang="en-US" dirty="0"/>
              <a:t>Examples are:</a:t>
            </a:r>
          </a:p>
          <a:p>
            <a:pPr lvl="1"/>
            <a:r>
              <a:rPr lang="en-US" dirty="0"/>
              <a:t>debug</a:t>
            </a:r>
          </a:p>
          <a:p>
            <a:pPr lvl="1"/>
            <a:r>
              <a:rPr lang="en-US" dirty="0"/>
              <a:t>notice</a:t>
            </a:r>
          </a:p>
          <a:p>
            <a:pPr lvl="1"/>
            <a:r>
              <a:rPr lang="en-US" dirty="0"/>
              <a:t>warning</a:t>
            </a:r>
          </a:p>
          <a:p>
            <a:pPr lvl="1"/>
            <a:r>
              <a:rPr lang="en-US" dirty="0"/>
              <a:t>error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78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Severity Levels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713" y="1524000"/>
            <a:ext cx="8156575" cy="501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3712" y="6400800"/>
            <a:ext cx="8040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A common mnemonic used to remember the syslog levels down to top is: </a:t>
            </a:r>
          </a:p>
          <a:p>
            <a:r>
              <a:rPr lang="en-US" sz="1400" dirty="0" smtClean="0"/>
              <a:t>"Do I Notice When Evenings Come Around Early".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4693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fc872b98-a4f6-437b-b36e-2af229fffdfc"/>
  <p:tag name="WASPOLLED" val="1BAF641923714A088A629E1D1CA9B949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7B6DCFB399741B58E912790E847733B&lt;/guid&gt;&#10;        &lt;description /&gt;&#10;        &lt;date&gt;9/3/2013 11:57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11BC59E0F7460AAB19A1748A737720&lt;/guid&gt;&#10;            &lt;repollguid&gt;F7F3F9AE794F47CF97A06F0B8C0086F6&lt;/repollguid&gt;&#10;            &lt;sourceid&gt;C6F41DB51FCF4E25AC05151E34C0FD96&lt;/sourceid&gt;&#10;            &lt;questiontext&gt;Why do NTP and Syslog need to work togeth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129728EE4E9048EA979A2373777172C7&lt;/guid&gt;&#10;                    &lt;answertext&gt;Both share the same base protocol&lt;/answertext&gt;&#10;                    &lt;valuetype&gt;-1&lt;/valuetype&gt;&#10;                &lt;/answer&gt;&#10;                &lt;answer&gt;&#10;                    &lt;guid&gt;A9678AA4A1B847D78464E5F80CBE83AD&lt;/guid&gt;&#10;                    &lt;answertext&gt;All systems need a common time base for log timestamps&lt;/answertext&gt;&#10;                    &lt;valuetype&gt;1&lt;/valuetype&gt;&#10;                &lt;/answer&gt;&#10;                &lt;answer&gt;&#10;                    &lt;guid&gt;EA2F8CB2CE8E4DF19A01C8F31FE4D137&lt;/guid&gt;&#10;                    &lt;answertext&gt;TCP requires synchronized packet transfers&lt;/answertext&gt;&#10;                    &lt;valuetype&gt;-1&lt;/valuetype&gt;&#10;                &lt;/answer&gt;&#10;                &lt;answer&gt;&#10;                    &lt;guid&gt;491F92607E184E5786C78E96BDE08DA0&lt;/guid&gt;&#10;                    &lt;answertext&gt;It keeps the NSA synchronized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y do NTP and Syslog need to work together:[;crlf;]33[;]34[;]33[;]False[;]29[;][;crlf;]2.12121212121212[;]2[;]0.326373624674818[;]0.106519742883379[;crlf;]0[;]-1[;]Both share the same base protocol1[;]Both share the same base protocol[;][;crlf;]29[;]1[;]All systems need a common time base for log timestamps2[;]All systems need a common time base for log timestamps[;][;crlf;]4[;]-1[;]TCP requires synchronized packet transfers3[;]TCP requires synchronized packet transfers[;][;crlf;]0[;]-1[;]It keeps the NSA synchronized4[;]It keeps the NSA synchronized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738</TotalTime>
  <Words>401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Median</vt:lpstr>
      <vt:lpstr>Chart</vt:lpstr>
      <vt:lpstr>ITIS 3110 IT Infrastructure II</vt:lpstr>
      <vt:lpstr>Logging</vt:lpstr>
      <vt:lpstr>Logging</vt:lpstr>
      <vt:lpstr>Syslog</vt:lpstr>
      <vt:lpstr>Syslog Facilities</vt:lpstr>
      <vt:lpstr>Facility Levels 0-11</vt:lpstr>
      <vt:lpstr>Facility Levels (12-23)</vt:lpstr>
      <vt:lpstr>Syslog Priorities</vt:lpstr>
      <vt:lpstr>Severity Levels</vt:lpstr>
      <vt:lpstr>Syslog Configuration</vt:lpstr>
      <vt:lpstr>Example Syslog Configuration</vt:lpstr>
      <vt:lpstr>Notes about the configuration</vt:lpstr>
      <vt:lpstr>Syslog: Security Considerations</vt:lpstr>
      <vt:lpstr>Syslog: Security Mitigations</vt:lpstr>
      <vt:lpstr>Why do NTP and Syslog need to work together: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ajkombol</cp:lastModifiedBy>
  <cp:revision>46</cp:revision>
  <dcterms:created xsi:type="dcterms:W3CDTF">2015-09-01T21:13:33Z</dcterms:created>
  <dcterms:modified xsi:type="dcterms:W3CDTF">2017-06-10T20:34:39Z</dcterms:modified>
</cp:coreProperties>
</file>