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9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92" r:id="rId18"/>
    <p:sldId id="293" r:id="rId19"/>
    <p:sldId id="271" r:id="rId20"/>
    <p:sldId id="272" r:id="rId21"/>
    <p:sldId id="295" r:id="rId22"/>
    <p:sldId id="273" r:id="rId23"/>
    <p:sldId id="287" r:id="rId24"/>
    <p:sldId id="288" r:id="rId25"/>
    <p:sldId id="289" r:id="rId26"/>
    <p:sldId id="274" r:id="rId27"/>
    <p:sldId id="275" r:id="rId28"/>
    <p:sldId id="276" r:id="rId29"/>
    <p:sldId id="277" r:id="rId30"/>
    <p:sldId id="278" r:id="rId31"/>
    <p:sldId id="279" r:id="rId32"/>
    <p:sldId id="290" r:id="rId33"/>
    <p:sldId id="280" r:id="rId34"/>
    <p:sldId id="281" r:id="rId35"/>
    <p:sldId id="282" r:id="rId36"/>
    <p:sldId id="283" r:id="rId37"/>
    <p:sldId id="284" r:id="rId38"/>
    <p:sldId id="285" r:id="rId39"/>
  </p:sldIdLst>
  <p:sldSz cx="9144000" cy="6858000" type="screen4x3"/>
  <p:notesSz cx="6858000" cy="9144000"/>
  <p:custDataLst>
    <p:tags r:id="rId4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5" autoAdjust="0"/>
    <p:restoredTop sz="94660"/>
  </p:normalViewPr>
  <p:slideViewPr>
    <p:cSldViewPr>
      <p:cViewPr varScale="1">
        <p:scale>
          <a:sx n="82" d="100"/>
          <a:sy n="82" d="100"/>
        </p:scale>
        <p:origin x="90" y="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90473056"/>
        <c:axId val="690474736"/>
        <c:axId val="730674224"/>
      </c:bar3DChart>
      <c:catAx>
        <c:axId val="690473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90474736"/>
        <c:crosses val="autoZero"/>
        <c:auto val="1"/>
        <c:lblAlgn val="ctr"/>
        <c:lblOffset val="100"/>
        <c:noMultiLvlLbl val="0"/>
      </c:catAx>
      <c:valAx>
        <c:axId val="690474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0473056"/>
        <c:crosses val="autoZero"/>
        <c:crossBetween val="between"/>
      </c:valAx>
      <c:serAx>
        <c:axId val="730674224"/>
        <c:scaling>
          <c:orientation val="minMax"/>
        </c:scaling>
        <c:delete val="0"/>
        <c:axPos val="b"/>
        <c:majorTickMark val="out"/>
        <c:minorTickMark val="none"/>
        <c:tickLblPos val="nextTo"/>
        <c:crossAx val="690474736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B215-F0D9-4D4C-9F92-89845E701E5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D722D-6994-4888-9F4B-35FCFE7E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B215-F0D9-4D4C-9F92-89845E701E5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D722D-6994-4888-9F4B-35FCFE7E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B215-F0D9-4D4C-9F92-89845E701E5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D722D-6994-4888-9F4B-35FCFE7E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B215-F0D9-4D4C-9F92-89845E701E5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D722D-6994-4888-9F4B-35FCFE7EABC5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3839314987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663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B215-F0D9-4D4C-9F92-89845E701E5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D722D-6994-4888-9F4B-35FCFE7E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B215-F0D9-4D4C-9F92-89845E701E5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D722D-6994-4888-9F4B-35FCFE7E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B215-F0D9-4D4C-9F92-89845E701E5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D722D-6994-4888-9F4B-35FCFE7E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B215-F0D9-4D4C-9F92-89845E701E5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D722D-6994-4888-9F4B-35FCFE7E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B215-F0D9-4D4C-9F92-89845E701E5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D722D-6994-4888-9F4B-35FCFE7E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B215-F0D9-4D4C-9F92-89845E701E5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D722D-6994-4888-9F4B-35FCFE7E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B215-F0D9-4D4C-9F92-89845E701E5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D722D-6994-4888-9F4B-35FCFE7EA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7B215-F0D9-4D4C-9F92-89845E701E5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6D722D-6994-4888-9F4B-35FCFE7EA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17B215-F0D9-4D4C-9F92-89845E701E59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6D722D-6994-4888-9F4B-35FCFE7EABC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a.gov/ia/mitigation_guidance/security_configuration_guides/index.s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-cert.gov/cas/techalerts/index.html" TargetMode="External"/><Relationship Id="rId2" Type="http://schemas.openxmlformats.org/officeDocument/2006/relationships/hyperlink" Target="http://www.cert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io.com/article/730250/US_NIST_39_s_Vulnerability_Database_Hacked" TargetMode="External"/><Relationship Id="rId4" Type="http://schemas.openxmlformats.org/officeDocument/2006/relationships/hyperlink" Target="http://nvd.nist.gov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ITIS 3110</a:t>
            </a:r>
            <a:br>
              <a:rPr lang="en-US" dirty="0" smtClean="0"/>
            </a:br>
            <a:r>
              <a:rPr lang="en-US" dirty="0" smtClean="0"/>
              <a:t>System Hardening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inetd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inetd</a:t>
            </a:r>
            <a:r>
              <a:rPr lang="en-US" dirty="0" smtClean="0"/>
              <a:t> is the Internet “super-server”</a:t>
            </a:r>
          </a:p>
          <a:p>
            <a:r>
              <a:rPr lang="en-US" dirty="0" smtClean="0"/>
              <a:t>A super-server listens to network ports and starts the appropriate server when a connection is received</a:t>
            </a:r>
          </a:p>
          <a:p>
            <a:r>
              <a:rPr lang="en-US" dirty="0" smtClean="0"/>
              <a:t>Configuration is in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inetd.conf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Note: </a:t>
            </a:r>
            <a:r>
              <a:rPr lang="en-US" dirty="0" err="1" smtClean="0"/>
              <a:t>xinetd</a:t>
            </a:r>
            <a:r>
              <a:rPr lang="en-US" dirty="0" smtClean="0"/>
              <a:t> is the new improved version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67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/etc/</a:t>
            </a:r>
            <a:r>
              <a:rPr lang="en-US" dirty="0" err="1" smtClean="0"/>
              <a:t>inetd.conf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One service per line</a:t>
            </a:r>
          </a:p>
          <a:p>
            <a:pPr lvl="1"/>
            <a:r>
              <a:rPr lang="en-US" dirty="0" smtClean="0"/>
              <a:t>Lines can be commented out by preceding with a #</a:t>
            </a:r>
          </a:p>
          <a:p>
            <a:r>
              <a:rPr lang="en-US" dirty="0" smtClean="0"/>
              <a:t>7 tab-delimited fields</a:t>
            </a:r>
          </a:p>
          <a:p>
            <a:pPr lvl="1"/>
            <a:r>
              <a:rPr lang="en-US" dirty="0" smtClean="0"/>
              <a:t>service-name</a:t>
            </a:r>
          </a:p>
          <a:p>
            <a:pPr lvl="1"/>
            <a:r>
              <a:rPr lang="en-US" dirty="0" smtClean="0"/>
              <a:t>socket-type</a:t>
            </a:r>
          </a:p>
          <a:p>
            <a:pPr lvl="1"/>
            <a:r>
              <a:rPr lang="en-US" dirty="0" smtClean="0"/>
              <a:t>Protocol</a:t>
            </a:r>
          </a:p>
          <a:p>
            <a:pPr lvl="1"/>
            <a:r>
              <a:rPr lang="en-US" dirty="0" err="1" smtClean="0"/>
              <a:t>wait|nowait</a:t>
            </a:r>
            <a:endParaRPr lang="en-US" dirty="0" smtClean="0"/>
          </a:p>
          <a:p>
            <a:pPr lvl="1"/>
            <a:r>
              <a:rPr lang="en-US" dirty="0" smtClean="0"/>
              <a:t>User</a:t>
            </a:r>
          </a:p>
          <a:p>
            <a:pPr lvl="1"/>
            <a:r>
              <a:rPr lang="en-US" dirty="0" smtClean="0"/>
              <a:t>server-program</a:t>
            </a:r>
          </a:p>
          <a:p>
            <a:pPr lvl="1"/>
            <a:r>
              <a:rPr lang="en-US" dirty="0" smtClean="0"/>
              <a:t>server-</a:t>
            </a:r>
            <a:r>
              <a:rPr lang="en-US" dirty="0" err="1" smtClean="0"/>
              <a:t>args</a:t>
            </a:r>
            <a:endParaRPr lang="en-US" dirty="0" smtClean="0"/>
          </a:p>
          <a:p>
            <a:r>
              <a:rPr lang="en-US" dirty="0" smtClean="0"/>
              <a:t>“The wait/</a:t>
            </a:r>
            <a:r>
              <a:rPr lang="en-US" dirty="0" err="1" smtClean="0"/>
              <a:t>nowait</a:t>
            </a:r>
            <a:r>
              <a:rPr lang="en-US" dirty="0" smtClean="0"/>
              <a:t> entry specifies whether the server that is invoked...will take over the socket...and thus whether </a:t>
            </a:r>
            <a:r>
              <a:rPr lang="en-US" dirty="0" err="1" smtClean="0"/>
              <a:t>inetd</a:t>
            </a:r>
            <a:r>
              <a:rPr lang="en-US" dirty="0" smtClean="0"/>
              <a:t> should wait for the server to exit before listening for new service requests.” (man </a:t>
            </a:r>
            <a:r>
              <a:rPr lang="en-US" dirty="0" err="1" smtClean="0"/>
              <a:t>inetd</a:t>
            </a:r>
            <a:r>
              <a:rPr lang="en-US" dirty="0" smtClean="0"/>
              <a:t>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71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/etc/</a:t>
            </a:r>
            <a:r>
              <a:rPr lang="en-US" dirty="0" err="1" smtClean="0"/>
              <a:t>inetd.conf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0" y="1219200"/>
            <a:ext cx="2133600" cy="26670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service-name</a:t>
            </a:r>
          </a:p>
          <a:p>
            <a:r>
              <a:rPr lang="en-US" sz="1800" dirty="0" smtClean="0"/>
              <a:t>socket-type</a:t>
            </a:r>
          </a:p>
          <a:p>
            <a:r>
              <a:rPr lang="en-US" sz="1800" dirty="0" smtClean="0"/>
              <a:t>protocol</a:t>
            </a:r>
          </a:p>
          <a:p>
            <a:r>
              <a:rPr lang="en-US" sz="1800" dirty="0" smtClean="0"/>
              <a:t>wait | </a:t>
            </a:r>
            <a:r>
              <a:rPr lang="en-US" sz="1800" dirty="0" err="1" smtClean="0"/>
              <a:t>nowait</a:t>
            </a:r>
            <a:endParaRPr lang="en-US" sz="1800" dirty="0" smtClean="0"/>
          </a:p>
          <a:p>
            <a:r>
              <a:rPr lang="en-US" sz="1800" dirty="0" smtClean="0"/>
              <a:t>user</a:t>
            </a:r>
          </a:p>
          <a:p>
            <a:r>
              <a:rPr lang="en-US" sz="1800" dirty="0" smtClean="0"/>
              <a:t>server-program</a:t>
            </a:r>
          </a:p>
          <a:p>
            <a:r>
              <a:rPr lang="en-US" sz="1800" dirty="0" smtClean="0"/>
              <a:t>server-</a:t>
            </a:r>
            <a:r>
              <a:rPr lang="en-US" sz="1800" dirty="0" err="1" smtClean="0"/>
              <a:t>args</a:t>
            </a:r>
            <a:endParaRPr lang="en-US" sz="1800" dirty="0" smtClean="0"/>
          </a:p>
          <a:p>
            <a:endParaRPr lang="en-US" sz="1800" dirty="0"/>
          </a:p>
        </p:txBody>
      </p:sp>
      <p:sp>
        <p:nvSpPr>
          <p:cNvPr id="5" name="Shape 105"/>
          <p:cNvSpPr/>
          <p:nvPr/>
        </p:nvSpPr>
        <p:spPr>
          <a:xfrm>
            <a:off x="159818" y="4887535"/>
            <a:ext cx="8671963" cy="830956"/>
          </a:xfrm>
          <a:prstGeom prst="rect">
            <a:avLst/>
          </a:prstGeom>
          <a:solidFill>
            <a:srgbClr val="000000">
              <a:alpha val="65490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ftp     stream  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tcp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nowait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root  /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usr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/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libexec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/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ftpd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  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ftpd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-l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#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ntalk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dgram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udp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</a:t>
            </a:r>
            <a:r>
              <a:rPr lang="en-US" sz="1600" b="0" i="0" u="none" strike="noStrike" cap="none" baseline="0" dirty="0" err="1" smtClean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wat</a:t>
            </a:r>
            <a:r>
              <a:rPr lang="en-US" sz="1600" b="0" i="0" u="none" strike="noStrike" cap="none" baseline="0" dirty="0" smtClean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 root  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/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usr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/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libexec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/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ntalkd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ntalkd</a:t>
            </a:r>
            <a:endParaRPr lang="en-US" sz="1600" b="0" i="0" u="none" strike="noStrike" cap="none" baseline="0" dirty="0">
              <a:solidFill>
                <a:srgbClr val="CCCCCC"/>
              </a:solidFill>
              <a:latin typeface="Courier New" panose="02070309020205020404" pitchFamily="49" charset="0"/>
              <a:cs typeface="Courier New" panose="02070309020205020404" pitchFamily="49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telnet  stream  tcp6  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nowait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root  /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usr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/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libexec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/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telnetd</a:t>
            </a:r>
            <a:r>
              <a:rPr lang="en-US" sz="16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</a:t>
            </a:r>
            <a:r>
              <a:rPr lang="en-US" sz="1600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telnetd</a:t>
            </a:r>
            <a:endParaRPr lang="en-US" sz="1600" b="0" i="0" u="none" strike="noStrike" cap="none" baseline="0" dirty="0">
              <a:solidFill>
                <a:srgbClr val="CCCCCC"/>
              </a:solidFill>
              <a:latin typeface="Courier New" panose="02070309020205020404" pitchFamily="49" charset="0"/>
              <a:cs typeface="Courier New" panose="02070309020205020404" pitchFamily="49" charset="0"/>
              <a:sym typeface="Arial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33400" y="1447800"/>
            <a:ext cx="6400800" cy="3308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1828800" y="1752600"/>
            <a:ext cx="5105400" cy="30035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819400" y="2089166"/>
            <a:ext cx="4114800" cy="2667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657600" y="2362200"/>
            <a:ext cx="3276600" cy="23939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495800" y="2743200"/>
            <a:ext cx="2438400" cy="20129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943600" y="3101983"/>
            <a:ext cx="990600" cy="1654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086600" y="3422666"/>
            <a:ext cx="228600" cy="14806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41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xinetd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 replacement for </a:t>
            </a:r>
            <a:r>
              <a:rPr lang="en-US" dirty="0" err="1" smtClean="0"/>
              <a:t>inetd</a:t>
            </a:r>
            <a:endParaRPr lang="en-US" dirty="0" smtClean="0"/>
          </a:p>
          <a:p>
            <a:r>
              <a:rPr lang="en-US" dirty="0" smtClean="0"/>
              <a:t>Configuration is stored in /etc/</a:t>
            </a:r>
            <a:r>
              <a:rPr lang="en-US" dirty="0" err="1" smtClean="0"/>
              <a:t>xinetd.conf</a:t>
            </a:r>
            <a:r>
              <a:rPr lang="en-US" dirty="0" smtClean="0"/>
              <a:t> and /etc/</a:t>
            </a:r>
            <a:r>
              <a:rPr lang="en-US" dirty="0" err="1" smtClean="0"/>
              <a:t>xinetd.d</a:t>
            </a:r>
            <a:r>
              <a:rPr lang="en-US" dirty="0" smtClean="0"/>
              <a:t>/</a:t>
            </a:r>
          </a:p>
          <a:p>
            <a:r>
              <a:rPr lang="en-US" dirty="0" smtClean="0"/>
              <a:t>Most services have their own file in the configuration directory</a:t>
            </a:r>
          </a:p>
          <a:p>
            <a:r>
              <a:rPr lang="en-US" dirty="0" smtClean="0"/>
              <a:t>Allows services to be added when a package is installed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8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xinetd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Configuration files allow both enabled and disabled keyword</a:t>
            </a:r>
          </a:p>
          <a:p>
            <a:r>
              <a:rPr lang="en-US" dirty="0" smtClean="0"/>
              <a:t>Convention is to only use disabled keyword</a:t>
            </a:r>
          </a:p>
          <a:p>
            <a:r>
              <a:rPr lang="en-US" dirty="0" smtClean="0"/>
              <a:t>On Red Hat-like systems </a:t>
            </a:r>
            <a:r>
              <a:rPr lang="en-US" dirty="0" err="1" smtClean="0"/>
              <a:t>chkconfig</a:t>
            </a:r>
            <a:r>
              <a:rPr lang="en-US" dirty="0" smtClean="0"/>
              <a:t> can control </a:t>
            </a:r>
            <a:r>
              <a:rPr lang="en-US" dirty="0" err="1" smtClean="0"/>
              <a:t>xinetd</a:t>
            </a:r>
            <a:r>
              <a:rPr lang="en-US" dirty="0" smtClean="0"/>
              <a:t> services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25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/etc/</a:t>
            </a:r>
            <a:r>
              <a:rPr lang="en-US" dirty="0" err="1" smtClean="0"/>
              <a:t>xinetd.d</a:t>
            </a:r>
            <a:r>
              <a:rPr lang="en-US" dirty="0" smtClean="0"/>
              <a:t>/</a:t>
            </a:r>
            <a:r>
              <a:rPr lang="en-US" dirty="0" err="1" smtClean="0"/>
              <a:t>tftp</a:t>
            </a:r>
            <a:endParaRPr lang="en-US" dirty="0"/>
          </a:p>
        </p:txBody>
      </p:sp>
      <p:sp>
        <p:nvSpPr>
          <p:cNvPr id="5" name="Shape 125"/>
          <p:cNvSpPr/>
          <p:nvPr/>
        </p:nvSpPr>
        <p:spPr>
          <a:xfrm>
            <a:off x="457200" y="2209800"/>
            <a:ext cx="8229600" cy="2954615"/>
          </a:xfrm>
          <a:prstGeom prst="rect">
            <a:avLst/>
          </a:prstGeom>
          <a:solidFill>
            <a:srgbClr val="000000">
              <a:alpha val="65490"/>
            </a:srgbClr>
          </a:solidFill>
          <a:ln>
            <a:noFill/>
          </a:ln>
        </p:spPr>
        <p:txBody>
          <a:bodyPr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service 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tftp</a:t>
            </a:r>
            <a:endParaRPr lang="en-US" b="0" i="0" u="none" strike="noStrike" cap="none" baseline="0" dirty="0">
              <a:solidFill>
                <a:srgbClr val="CCCCCC"/>
              </a:solidFill>
              <a:latin typeface="Courier New" panose="02070309020205020404" pitchFamily="49" charset="0"/>
              <a:cs typeface="Courier New" panose="02070309020205020404" pitchFamily="49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{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     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socket_type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          = 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dgram</a:t>
            </a:r>
            <a:endParaRPr lang="en-US" b="0" i="0" u="none" strike="noStrike" cap="none" baseline="0" dirty="0">
              <a:solidFill>
                <a:srgbClr val="CCCCCC"/>
              </a:solidFill>
              <a:latin typeface="Courier New" panose="02070309020205020404" pitchFamily="49" charset="0"/>
              <a:cs typeface="Courier New" panose="02070309020205020404" pitchFamily="49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     protocol                = 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udp</a:t>
            </a:r>
            <a:endParaRPr lang="en-US" b="0" i="0" u="none" strike="noStrike" cap="none" baseline="0" dirty="0">
              <a:solidFill>
                <a:srgbClr val="CCCCCC"/>
              </a:solidFill>
              <a:latin typeface="Courier New" panose="02070309020205020404" pitchFamily="49" charset="0"/>
              <a:cs typeface="Courier New" panose="02070309020205020404" pitchFamily="49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     wait                    = yes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     user                    = root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     server                  = /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usr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/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sbin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/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in.tftpd</a:t>
            </a:r>
            <a:endParaRPr lang="en-US" b="0" i="0" u="none" strike="noStrike" cap="none" baseline="0" dirty="0">
              <a:solidFill>
                <a:srgbClr val="CCCCCC"/>
              </a:solidFill>
              <a:latin typeface="Courier New" panose="02070309020205020404" pitchFamily="49" charset="0"/>
              <a:cs typeface="Courier New" panose="02070309020205020404" pitchFamily="49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     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server_args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          = -s /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tftpboot</a:t>
            </a:r>
            <a:endParaRPr lang="en-US" b="0" i="0" u="none" strike="noStrike" cap="none" baseline="0" dirty="0">
              <a:solidFill>
                <a:srgbClr val="CCCCCC"/>
              </a:solidFill>
              <a:latin typeface="Courier New" panose="02070309020205020404" pitchFamily="49" charset="0"/>
              <a:cs typeface="Courier New" panose="02070309020205020404" pitchFamily="49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     disable                 = yes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9147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disabling services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160502"/>
              </p:ext>
            </p:extLst>
          </p:nvPr>
        </p:nvGraphicFramePr>
        <p:xfrm>
          <a:off x="457200" y="1935163"/>
          <a:ext cx="8229600" cy="269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solidFill>
                            <a:srgbClr val="FFFDEA"/>
                          </a:solidFill>
                        </a:rPr>
                        <a:t>Red Hat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solidFill>
                            <a:srgbClr val="FFFDEA"/>
                          </a:solidFill>
                        </a:rPr>
                        <a:t>Debian</a:t>
                      </a:r>
                    </a:p>
                  </a:txBody>
                  <a:tcPr marL="50800" marR="50800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solidFill>
                            <a:srgbClr val="FFFDEA"/>
                          </a:solidFill>
                        </a:rPr>
                        <a:t>Standard Service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rgbClr val="806216"/>
                          </a:solidFill>
                        </a:rPr>
                        <a:t>chkconfig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rgbClr val="806216"/>
                          </a:solidFill>
                        </a:rPr>
                        <a:t>update-rc.d</a:t>
                      </a:r>
                    </a:p>
                  </a:txBody>
                  <a:tcPr marL="50800" marR="50800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solidFill>
                            <a:srgbClr val="FFFDEA"/>
                          </a:solidFill>
                        </a:rPr>
                        <a:t>inetd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rgbClr val="806216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rgbClr val="806216"/>
                          </a:solidFill>
                        </a:rPr>
                        <a:t>update-inetd</a:t>
                      </a:r>
                    </a:p>
                  </a:txBody>
                  <a:tcPr marL="50800" marR="50800" marT="50800" marB="50800" anchor="ctr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>
                          <a:solidFill>
                            <a:srgbClr val="FFFDEA"/>
                          </a:solidFill>
                        </a:rPr>
                        <a:t>xinetd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rgbClr val="806216"/>
                          </a:solidFill>
                        </a:rPr>
                        <a:t>chkconfig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i="1" dirty="0">
                          <a:solidFill>
                            <a:srgbClr val="806216"/>
                          </a:solidFill>
                        </a:rPr>
                        <a:t>edit manually</a:t>
                      </a:r>
                    </a:p>
                  </a:txBody>
                  <a:tcPr marL="50800" marR="50800" marT="50800" marB="508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11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Elevated Privileges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1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s</a:t>
            </a:r>
            <a:r>
              <a:rPr lang="en-US" dirty="0" smtClean="0"/>
              <a:t>witch </a:t>
            </a:r>
            <a:r>
              <a:rPr lang="en-US" u="sng" dirty="0" smtClean="0"/>
              <a:t>u</a:t>
            </a:r>
            <a:r>
              <a:rPr lang="en-US" dirty="0" smtClean="0"/>
              <a:t>ser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[options] [commands] [-] [username]</a:t>
            </a:r>
          </a:p>
          <a:p>
            <a:pPr lvl="2"/>
            <a:r>
              <a:rPr lang="en-US" dirty="0" smtClean="0"/>
              <a:t>If no user specified root is assumed</a:t>
            </a:r>
          </a:p>
          <a:p>
            <a:r>
              <a:rPr lang="en-US" dirty="0" smtClean="0"/>
              <a:t>“Anyone can use”</a:t>
            </a:r>
          </a:p>
          <a:p>
            <a:pPr lvl="1"/>
            <a:r>
              <a:rPr lang="en-US" dirty="0" smtClean="0"/>
              <a:t>Still must know the password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 all administers for the system must share the password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 Don’t know who changed something while root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90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/>
              <a:t> allows a user id to perform actions as root </a:t>
            </a:r>
            <a:r>
              <a:rPr lang="en-US" b="1" i="1" dirty="0" smtClean="0"/>
              <a:t>or</a:t>
            </a:r>
            <a:r>
              <a:rPr lang="en-US" dirty="0" smtClean="0"/>
              <a:t> another user</a:t>
            </a:r>
          </a:p>
          <a:p>
            <a:pPr lvl="1"/>
            <a:r>
              <a:rPr lang="en-US" dirty="0" smtClean="0"/>
              <a:t>More flexible than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</a:t>
            </a:r>
            <a:r>
              <a:rPr lang="en-US" dirty="0" smtClean="0"/>
              <a:t> which is </a:t>
            </a:r>
            <a:r>
              <a:rPr lang="en-US" u="sng" dirty="0" smtClean="0"/>
              <a:t>all</a:t>
            </a:r>
            <a:r>
              <a:rPr lang="en-US" dirty="0" smtClean="0"/>
              <a:t> or </a:t>
            </a:r>
            <a:r>
              <a:rPr lang="en-US" u="sng" dirty="0" smtClean="0"/>
              <a:t>nothing</a:t>
            </a:r>
          </a:p>
          <a:p>
            <a:r>
              <a:rPr lang="en-US" dirty="0" smtClean="0"/>
              <a:t>Authenticates user with </a:t>
            </a:r>
            <a:r>
              <a:rPr lang="en-US" i="1" dirty="0" smtClean="0"/>
              <a:t>their</a:t>
            </a:r>
            <a:r>
              <a:rPr lang="en-US" dirty="0" smtClean="0"/>
              <a:t> password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</a:t>
            </a:r>
            <a:r>
              <a:rPr lang="en-US" dirty="0" smtClean="0"/>
              <a:t> requires user to know root or other user’s password</a:t>
            </a:r>
          </a:p>
          <a:p>
            <a:r>
              <a:rPr lang="en-US" dirty="0" smtClean="0"/>
              <a:t>Can filter which actions they may perform</a:t>
            </a:r>
          </a:p>
          <a:p>
            <a:r>
              <a:rPr lang="en-US" dirty="0" smtClean="0"/>
              <a:t>Simplified syntax: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command  </a:t>
            </a:r>
          </a:p>
          <a:p>
            <a:pPr lvl="2"/>
            <a:r>
              <a:rPr lang="en-US" dirty="0" smtClean="0"/>
              <a:t>Executes command as root (if set up)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sudo -V | -h | -l | -L | -v | -k | -K | -s | [ -H ] [-P ] [-S ] [ -b ] | [ -p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prompt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] [ -c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class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|- ] [ -a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auth_type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] [-r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role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] [-t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type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] [ -u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username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|#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uid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]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command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sudo -V | -h | -l | -L | -v | -k | -K | -s | [ -H ] [-P ] [-S ] [ -b ] | [ -p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prompt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] [ -c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class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|- ] [ -a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auth_type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] [-r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role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] [-t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type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] [ -u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username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|#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uid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]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command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sudo -V | -h | -l | -L | -v | -k | -K | -s | [ -H ] [-P ] [-S ] [ -b ] | [ -p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prompt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] [ -c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class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|- ] [ -a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auth_type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] [-r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role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] [-t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type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] [ -u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username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|#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uid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] </a:t>
            </a:r>
            <a:r>
              <a:rPr kumimoji="0" lang="en-US" altLang="en-US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command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33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hardening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 of modifying a system to make it more secure</a:t>
            </a:r>
          </a:p>
          <a:p>
            <a:r>
              <a:rPr lang="en-US" dirty="0" smtClean="0"/>
              <a:t>Protecting against internal and external threats</a:t>
            </a:r>
          </a:p>
          <a:p>
            <a:r>
              <a:rPr lang="en-US" dirty="0" smtClean="0"/>
              <a:t>Usually a balance between security and usability</a:t>
            </a:r>
          </a:p>
          <a:p>
            <a:pPr lvl="1"/>
            <a:r>
              <a:rPr lang="en-US" dirty="0" smtClean="0"/>
              <a:t>More usability </a:t>
            </a:r>
            <a:r>
              <a:rPr lang="en-US" dirty="0" smtClean="0">
                <a:sym typeface="Wingdings" panose="05000000000000000000" pitchFamily="2" charset="2"/>
              </a:rPr>
              <a:t> less secure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Higher security  harder to use</a:t>
            </a:r>
            <a:endParaRPr lang="en-US" dirty="0" smtClean="0"/>
          </a:p>
          <a:p>
            <a:r>
              <a:rPr lang="en-US" dirty="0" smtClean="0"/>
              <a:t>Balance required is different for every organization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54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All</a:t>
            </a:r>
            <a:r>
              <a:rPr lang="en-US" dirty="0" smtClean="0"/>
              <a:t> root-level work should be done using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Allows tracking of what users were using root privileges</a:t>
            </a:r>
          </a:p>
          <a:p>
            <a:r>
              <a:rPr lang="en-US" dirty="0" smtClean="0"/>
              <a:t>Configuration is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/etc/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sudoers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i="1" dirty="0" err="1" smtClean="0"/>
              <a:t>sudoers</a:t>
            </a:r>
            <a:r>
              <a:rPr lang="en-US" dirty="0" smtClean="0"/>
              <a:t> should be</a:t>
            </a:r>
          </a:p>
          <a:p>
            <a:pPr lvl="1"/>
            <a:r>
              <a:rPr lang="en-US" dirty="0" smtClean="0"/>
              <a:t>edited with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visudo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checked after editing with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visudo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–c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51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sudoers</a:t>
            </a:r>
            <a:r>
              <a:rPr lang="en-US" dirty="0" smtClean="0"/>
              <a:t>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user hosts =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runas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commands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user</a:t>
            </a:r>
          </a:p>
          <a:p>
            <a:pPr lvl="2"/>
            <a:r>
              <a:rPr lang="en-US" dirty="0" smtClean="0"/>
              <a:t>One or more users (or %group)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hosts</a:t>
            </a:r>
          </a:p>
          <a:p>
            <a:pPr lvl="2"/>
            <a:r>
              <a:rPr lang="en-US" dirty="0" smtClean="0"/>
              <a:t>List of hosts (or ALL), </a:t>
            </a:r>
            <a:r>
              <a:rPr lang="en-US" dirty="0" err="1" smtClean="0"/>
              <a:t>eg</a:t>
            </a:r>
            <a:r>
              <a:rPr lang="en-US" dirty="0" smtClean="0"/>
              <a:t>. Remote machines allowed to run on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runas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smtClean="0"/>
              <a:t>List of users (or ALL) that can run as  for the command</a:t>
            </a:r>
          </a:p>
          <a:p>
            <a:pPr lvl="3"/>
            <a:r>
              <a:rPr lang="en-US" dirty="0" smtClean="0"/>
              <a:t>Groups can follow a :</a:t>
            </a:r>
          </a:p>
          <a:p>
            <a:pPr lvl="2"/>
            <a:r>
              <a:rPr lang="en-US" dirty="0" smtClean="0"/>
              <a:t>Root is default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commands</a:t>
            </a:r>
          </a:p>
          <a:p>
            <a:pPr lvl="2"/>
            <a:r>
              <a:rPr lang="en-US" dirty="0" smtClean="0"/>
              <a:t>List of commands (or ALL) that can be run as root</a:t>
            </a:r>
          </a:p>
          <a:p>
            <a:r>
              <a:rPr lang="en-US" dirty="0" smtClean="0"/>
              <a:t>Can have aliases for each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/etc/</a:t>
            </a:r>
            <a:r>
              <a:rPr lang="en-US" dirty="0" err="1" smtClean="0"/>
              <a:t>sudoers</a:t>
            </a:r>
            <a:endParaRPr lang="en-US" dirty="0"/>
          </a:p>
        </p:txBody>
      </p:sp>
      <p:sp>
        <p:nvSpPr>
          <p:cNvPr id="5" name="Shape 151"/>
          <p:cNvSpPr/>
          <p:nvPr/>
        </p:nvSpPr>
        <p:spPr>
          <a:xfrm>
            <a:off x="30892" y="1676400"/>
            <a:ext cx="8686800" cy="2585283"/>
          </a:xfrm>
          <a:prstGeom prst="rect">
            <a:avLst/>
          </a:prstGeom>
          <a:solidFill>
            <a:srgbClr val="000000">
              <a:alpha val="65490"/>
            </a:srgbClr>
          </a:solidFill>
          <a:ln>
            <a:noFill/>
          </a:ln>
        </p:spPr>
        <p:txBody>
          <a:bodyPr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#%group 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hostlist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=(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runas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) 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cmd</a:t>
            </a:r>
            <a:endParaRPr lang="en-US" b="0" i="0" u="none" strike="noStrike" cap="none" baseline="0" dirty="0">
              <a:solidFill>
                <a:srgbClr val="CCCCCC"/>
              </a:solidFill>
              <a:latin typeface="Courier New" panose="02070309020205020404" pitchFamily="49" charset="0"/>
              <a:cs typeface="Courier New" panose="02070309020205020404" pitchFamily="49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%wheel  ALL=(ALL)       ALL</a:t>
            </a:r>
          </a:p>
          <a:p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#user 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hostlist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=(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runas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) 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cmd</a:t>
            </a:r>
            <a:endParaRPr lang="en-US" b="0" i="0" u="none" strike="noStrike" cap="none" baseline="0" dirty="0">
              <a:solidFill>
                <a:srgbClr val="CCCCCC"/>
              </a:solidFill>
              <a:latin typeface="Courier New" panose="02070309020205020404" pitchFamily="49" charset="0"/>
              <a:cs typeface="Courier New" panose="02070309020205020404" pitchFamily="49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rgharaib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ALL=(ALL) /etc/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init.d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/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maui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[a-z]*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rgharaib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ALL=(ALL) /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sw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/torque/bin/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pbsnodes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-[co] [a-z0-9]*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rgharaib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ALL=(ALL) /opt/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xcat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/bin/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rpower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b[0-9]* [a-z]*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rgharaib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ALL=(ALL) /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usr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/bin/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ssh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ananke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reboot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rgharaib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ALL=(ALL) /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usr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/bin/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ssh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</a:t>
            </a:r>
            <a:r>
              <a:rPr lang="en-US" b="0" i="0" u="none" strike="noStrike" cap="none" baseline="0" dirty="0" err="1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aether</a:t>
            </a:r>
            <a:r>
              <a:rPr lang="en-US" b="0" i="0" u="none" strike="noStrike" cap="none" baseline="0" dirty="0">
                <a:solidFill>
                  <a:srgbClr val="CCCCCC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reboot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357" y="5105400"/>
            <a:ext cx="87678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Xyz ALL=(ALL) ALL</a:t>
            </a: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Xyz can run on any server as any target user for any command</a:t>
            </a: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Xyz ALL=(root) vi</a:t>
            </a: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Xyz can run on any server as root for the vi command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40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Disable root</a:t>
            </a:r>
          </a:p>
          <a:p>
            <a:pPr lvl="1"/>
            <a:r>
              <a:rPr lang="en-US" dirty="0" smtClean="0"/>
              <a:t>No more generic root editing/configuring</a:t>
            </a:r>
          </a:p>
          <a:p>
            <a:pPr lvl="2"/>
            <a:r>
              <a:rPr lang="en-US" dirty="0" smtClean="0"/>
              <a:t>Who </a:t>
            </a:r>
            <a:r>
              <a:rPr lang="en-US" dirty="0"/>
              <a:t>did it</a:t>
            </a:r>
            <a:r>
              <a:rPr lang="en-US" dirty="0" smtClean="0"/>
              <a:t>?</a:t>
            </a:r>
          </a:p>
          <a:p>
            <a:r>
              <a:rPr lang="en-US" dirty="0" smtClean="0"/>
              <a:t>Give individual sudo access to specific users</a:t>
            </a:r>
          </a:p>
          <a:p>
            <a:pPr lvl="1"/>
            <a:r>
              <a:rPr lang="en-US" dirty="0" smtClean="0"/>
              <a:t>Can be as general as all access</a:t>
            </a:r>
          </a:p>
          <a:p>
            <a:pPr lvl="1"/>
            <a:r>
              <a:rPr lang="en-US" dirty="0" smtClean="0"/>
              <a:t>Can be specific to a particular command and options</a:t>
            </a:r>
          </a:p>
          <a:p>
            <a:r>
              <a:rPr lang="en-US" dirty="0" smtClean="0"/>
              <a:t>If errors or sabotage </a:t>
            </a:r>
          </a:p>
          <a:p>
            <a:pPr lvl="1"/>
            <a:r>
              <a:rPr lang="en-US" dirty="0" smtClean="0"/>
              <a:t>Know who did it from the log 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1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Sudo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operator ALL= 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poweroff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UID </a:t>
            </a:r>
            <a:r>
              <a:rPr lang="en-US" i="1" dirty="0" smtClean="0"/>
              <a:t>operator</a:t>
            </a:r>
            <a:r>
              <a:rPr lang="en-US" dirty="0" smtClean="0"/>
              <a:t> can shut down the system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SuperMary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ALL=(ALL)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</a:p>
          <a:p>
            <a:pPr lvl="1"/>
            <a:r>
              <a:rPr lang="en-US" dirty="0" smtClean="0"/>
              <a:t>UID </a:t>
            </a:r>
            <a:r>
              <a:rPr lang="en-US" i="1" dirty="0" err="1" smtClean="0"/>
              <a:t>SuperMary</a:t>
            </a:r>
            <a:r>
              <a:rPr lang="en-US" dirty="0" smtClean="0"/>
              <a:t> can do anything as “root”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supergroup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ALL=(ALL)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</a:p>
          <a:p>
            <a:pPr lvl="1"/>
            <a:r>
              <a:rPr lang="en-US" dirty="0" smtClean="0"/>
              <a:t>Anyone in the group </a:t>
            </a:r>
            <a:r>
              <a:rPr lang="en-US" i="1" dirty="0" err="1" smtClean="0"/>
              <a:t>supergroup</a:t>
            </a:r>
            <a:r>
              <a:rPr lang="en-US" dirty="0" smtClean="0"/>
              <a:t> has “root” authority </a:t>
            </a:r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snider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ALL= NOPASSWD: 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/halt</a:t>
            </a:r>
          </a:p>
          <a:p>
            <a:pPr lvl="1"/>
            <a:r>
              <a:rPr lang="en-US" dirty="0" smtClean="0"/>
              <a:t>UID </a:t>
            </a:r>
            <a:r>
              <a:rPr lang="en-US" i="1" dirty="0" err="1" smtClean="0"/>
              <a:t>msnider</a:t>
            </a:r>
            <a:r>
              <a:rPr lang="en-US" dirty="0" smtClean="0"/>
              <a:t> can halt the system, no password required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trusty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dev02 =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/bin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pPr lvl="1"/>
            <a:r>
              <a:rPr lang="en-US" dirty="0" smtClean="0"/>
              <a:t>UID </a:t>
            </a:r>
            <a:r>
              <a:rPr lang="en-US" i="1" dirty="0" smtClean="0"/>
              <a:t>trusty </a:t>
            </a:r>
            <a:r>
              <a:rPr lang="en-US" dirty="0" smtClean="0"/>
              <a:t>can run any command in the /</a:t>
            </a:r>
            <a:r>
              <a:rPr lang="en-US" dirty="0" err="1" smtClean="0"/>
              <a:t>usr</a:t>
            </a:r>
            <a:r>
              <a:rPr lang="en-US" dirty="0" smtClean="0"/>
              <a:t>/bin directory on system </a:t>
            </a:r>
            <a:r>
              <a:rPr lang="en-US" i="1" dirty="0" smtClean="0"/>
              <a:t>dev02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1505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selinux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6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</a:t>
            </a:r>
            <a:r>
              <a:rPr lang="en-US" dirty="0" smtClean="0"/>
              <a:t>ecurity-</a:t>
            </a:r>
            <a:r>
              <a:rPr lang="en-US" u="sng" dirty="0" smtClean="0"/>
              <a:t>E</a:t>
            </a:r>
            <a:r>
              <a:rPr lang="en-US" dirty="0" smtClean="0"/>
              <a:t>nhanced </a:t>
            </a:r>
            <a:r>
              <a:rPr lang="en-US" u="sng" dirty="0" smtClean="0"/>
              <a:t>Linux</a:t>
            </a:r>
            <a:r>
              <a:rPr lang="en-US" dirty="0" smtClean="0"/>
              <a:t> adds access-control mechanisms to the Linux kernel</a:t>
            </a:r>
          </a:p>
          <a:p>
            <a:r>
              <a:rPr lang="en-US" dirty="0" smtClean="0"/>
              <a:t>Most common mechanism is Mandatory Access Control (MAC)</a:t>
            </a:r>
          </a:p>
          <a:p>
            <a:r>
              <a:rPr lang="en-US" dirty="0" smtClean="0"/>
              <a:t>Developed primarily by the NSA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5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files are assigned a security context</a:t>
            </a:r>
          </a:p>
          <a:p>
            <a:r>
              <a:rPr lang="en-US" dirty="0" smtClean="0"/>
              <a:t>policies exist for every application detailing the security contexts they can access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01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selinux</a:t>
            </a:r>
            <a:r>
              <a:rPr lang="en-US" dirty="0" smtClean="0"/>
              <a:t> in red 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 Hat includes decent </a:t>
            </a:r>
            <a:r>
              <a:rPr lang="en-US" dirty="0" err="1" smtClean="0"/>
              <a:t>SELinux</a:t>
            </a:r>
            <a:r>
              <a:rPr lang="en-US" dirty="0" smtClean="0"/>
              <a:t> support out of the box</a:t>
            </a:r>
          </a:p>
          <a:p>
            <a:r>
              <a:rPr lang="en-US" dirty="0" smtClean="0"/>
              <a:t>Can be enabled by editing /etc/</a:t>
            </a:r>
            <a:r>
              <a:rPr lang="en-US" dirty="0" err="1" smtClean="0"/>
              <a:t>selinux</a:t>
            </a:r>
            <a:r>
              <a:rPr lang="en-US" dirty="0" smtClean="0"/>
              <a:t>/</a:t>
            </a:r>
            <a:r>
              <a:rPr lang="en-US" dirty="0" err="1" smtClean="0"/>
              <a:t>config</a:t>
            </a:r>
            <a:r>
              <a:rPr lang="en-US" dirty="0" smtClean="0"/>
              <a:t> </a:t>
            </a:r>
          </a:p>
          <a:p>
            <a:r>
              <a:rPr lang="en-US" dirty="0" smtClean="0"/>
              <a:t>Usually type should be targeted and mode should be enforcing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0625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Having </a:t>
            </a:r>
            <a:r>
              <a:rPr lang="en-US" dirty="0" err="1" smtClean="0"/>
              <a:t>SELinux</a:t>
            </a:r>
            <a:r>
              <a:rPr lang="en-US" dirty="0" smtClean="0"/>
              <a:t> enabled may break some necessary functionality</a:t>
            </a:r>
          </a:p>
          <a:p>
            <a:r>
              <a:rPr lang="en-US" dirty="0" smtClean="0"/>
              <a:t>Booleans can be used to change </a:t>
            </a:r>
            <a:r>
              <a:rPr lang="en-US" dirty="0" err="1" smtClean="0"/>
              <a:t>SELinux</a:t>
            </a:r>
            <a:r>
              <a:rPr lang="en-US" dirty="0" smtClean="0"/>
              <a:t> behavior</a:t>
            </a:r>
          </a:p>
          <a:p>
            <a:pPr lvl="1"/>
            <a:r>
              <a:rPr lang="en-US" dirty="0" err="1" smtClean="0"/>
              <a:t>getsebool</a:t>
            </a:r>
            <a:r>
              <a:rPr lang="en-US" dirty="0" smtClean="0"/>
              <a:t> -a </a:t>
            </a:r>
          </a:p>
          <a:p>
            <a:pPr lvl="2"/>
            <a:r>
              <a:rPr lang="en-US" dirty="0" smtClean="0"/>
              <a:t>will show available </a:t>
            </a:r>
            <a:r>
              <a:rPr lang="en-US" dirty="0" err="1" smtClean="0"/>
              <a:t>booleans</a:t>
            </a:r>
            <a:endParaRPr lang="en-US" dirty="0" smtClean="0"/>
          </a:p>
          <a:p>
            <a:pPr lvl="1"/>
            <a:r>
              <a:rPr lang="en-US" dirty="0" err="1" smtClean="0"/>
              <a:t>setsebool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can modify them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54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hardening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Removing </a:t>
            </a:r>
            <a:r>
              <a:rPr lang="en-US" dirty="0" smtClean="0"/>
              <a:t>unneeded: </a:t>
            </a:r>
            <a:endParaRPr lang="en-US" dirty="0" smtClean="0"/>
          </a:p>
          <a:p>
            <a:pPr lvl="1"/>
            <a:r>
              <a:rPr lang="en-US" dirty="0" smtClean="0"/>
              <a:t>Privileges</a:t>
            </a:r>
          </a:p>
          <a:p>
            <a:pPr lvl="1"/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Services</a:t>
            </a:r>
          </a:p>
          <a:p>
            <a:r>
              <a:rPr lang="en-US" dirty="0" smtClean="0"/>
              <a:t>Updating installed packages on a regular basis</a:t>
            </a:r>
          </a:p>
          <a:p>
            <a:r>
              <a:rPr lang="en-US" dirty="0" smtClean="0"/>
              <a:t>Maintaining user lists with up-to-date information</a:t>
            </a:r>
          </a:p>
          <a:p>
            <a:r>
              <a:rPr lang="en-US" dirty="0" smtClean="0"/>
              <a:t>Providing an audit trail</a:t>
            </a:r>
          </a:p>
          <a:p>
            <a:pPr lvl="1"/>
            <a:r>
              <a:rPr lang="en-US" dirty="0" smtClean="0"/>
              <a:t>Detect changes in files and behaviors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50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auditd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Audit daemon that tracks security operations on a system</a:t>
            </a:r>
          </a:p>
          <a:p>
            <a:r>
              <a:rPr lang="en-US" dirty="0" err="1" smtClean="0"/>
              <a:t>SELinux</a:t>
            </a:r>
            <a:r>
              <a:rPr lang="en-US" dirty="0" smtClean="0"/>
              <a:t> problems are logged to the audit daemon</a:t>
            </a:r>
          </a:p>
          <a:p>
            <a:r>
              <a:rPr lang="en-US" dirty="0" smtClean="0"/>
              <a:t>Can be configured to meet federal, </a:t>
            </a:r>
            <a:r>
              <a:rPr lang="en-US" dirty="0" err="1" smtClean="0"/>
              <a:t>DoD</a:t>
            </a:r>
            <a:r>
              <a:rPr lang="en-US" dirty="0" smtClean="0"/>
              <a:t> or other requirements</a:t>
            </a:r>
          </a:p>
          <a:p>
            <a:r>
              <a:rPr lang="en-US" dirty="0" smtClean="0"/>
              <a:t>Logs written to /</a:t>
            </a:r>
            <a:r>
              <a:rPr lang="en-US" dirty="0" err="1" smtClean="0"/>
              <a:t>var</a:t>
            </a:r>
            <a:r>
              <a:rPr lang="en-US" dirty="0" smtClean="0"/>
              <a:t>/log/audit/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6862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selinux</a:t>
            </a:r>
            <a:r>
              <a:rPr lang="en-US" dirty="0" smtClean="0"/>
              <a:t> + </a:t>
            </a:r>
            <a:r>
              <a:rPr lang="en-US" dirty="0" err="1" smtClean="0"/>
              <a:t>auditd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audit2allow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will generate a </a:t>
            </a:r>
            <a:r>
              <a:rPr lang="en-US" dirty="0" err="1" smtClean="0"/>
              <a:t>SELinux</a:t>
            </a:r>
            <a:r>
              <a:rPr lang="en-US" dirty="0" smtClean="0"/>
              <a:t> </a:t>
            </a:r>
            <a:r>
              <a:rPr lang="en-US" dirty="0" err="1" smtClean="0"/>
              <a:t>ruleset</a:t>
            </a:r>
            <a:r>
              <a:rPr lang="en-US" dirty="0" smtClean="0"/>
              <a:t> from denied actions recorded by </a:t>
            </a:r>
            <a:r>
              <a:rPr lang="en-US" dirty="0" err="1" smtClean="0"/>
              <a:t>auditd</a:t>
            </a:r>
            <a:endParaRPr lang="en-US" dirty="0" smtClean="0"/>
          </a:p>
          <a:p>
            <a:r>
              <a:rPr lang="en-US" dirty="0" smtClean="0"/>
              <a:t>Simple mechanism to update </a:t>
            </a:r>
            <a:r>
              <a:rPr lang="en-US" dirty="0" err="1" smtClean="0"/>
              <a:t>SELinux</a:t>
            </a:r>
            <a:r>
              <a:rPr lang="en-US" dirty="0" smtClean="0"/>
              <a:t> policies for your environment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2143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851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Host-based intrusion detection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Software is on the computer itself</a:t>
            </a:r>
            <a:endParaRPr lang="en-US" dirty="0" smtClean="0"/>
          </a:p>
          <a:p>
            <a:r>
              <a:rPr lang="en-US" dirty="0" smtClean="0"/>
              <a:t>Designed to detect changes to files on the system</a:t>
            </a:r>
          </a:p>
          <a:p>
            <a:r>
              <a:rPr lang="en-US" dirty="0" smtClean="0"/>
              <a:t>Normally used in extremely paranoid environments</a:t>
            </a:r>
          </a:p>
          <a:p>
            <a:r>
              <a:rPr lang="en-US" dirty="0" smtClean="0"/>
              <a:t>AIDE (Advanced Intrusion Detection Environment) is one example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449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cap="none" baseline="0" dirty="0" smtClean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aide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Creates a database containing hashes of important files on the filesystem</a:t>
            </a:r>
          </a:p>
          <a:p>
            <a:r>
              <a:rPr lang="en-US" dirty="0" smtClean="0"/>
              <a:t>Periodically verifies that file hashes have not changed</a:t>
            </a:r>
          </a:p>
          <a:p>
            <a:r>
              <a:rPr lang="en-US" dirty="0" smtClean="0"/>
              <a:t>Must be turned off to update anything</a:t>
            </a:r>
          </a:p>
          <a:p>
            <a:r>
              <a:rPr lang="en-US" dirty="0" smtClean="0"/>
              <a:t>Database must be rebuilt after an update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9406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Centralized log management is key</a:t>
            </a:r>
          </a:p>
          <a:p>
            <a:r>
              <a:rPr lang="en-US" dirty="0" smtClean="0"/>
              <a:t>Once logs are centralized, you need a way to condense them into something useful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logwatch</a:t>
            </a:r>
            <a:r>
              <a:rPr lang="en-US" dirty="0" smtClean="0"/>
              <a:t> is one such tool </a:t>
            </a:r>
          </a:p>
          <a:p>
            <a:endParaRPr lang="en-US" b="1" dirty="0" smtClean="0"/>
          </a:p>
          <a:p>
            <a:r>
              <a:rPr lang="en-US" b="1" dirty="0" smtClean="0"/>
              <a:t>Note:</a:t>
            </a:r>
            <a:r>
              <a:rPr lang="en-US" dirty="0" smtClean="0"/>
              <a:t> enable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sudo</a:t>
            </a:r>
            <a:r>
              <a:rPr lang="en-US" dirty="0" smtClean="0"/>
              <a:t> to monitor who makes system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3242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logwatch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 to generate summary of system logs</a:t>
            </a:r>
          </a:p>
          <a:p>
            <a:r>
              <a:rPr lang="en-US" dirty="0"/>
              <a:t>C</a:t>
            </a:r>
            <a:r>
              <a:rPr lang="en-US" dirty="0" smtClean="0"/>
              <a:t>an generate one email containing all systems or an email for each system</a:t>
            </a:r>
          </a:p>
          <a:p>
            <a:r>
              <a:rPr lang="en-US" dirty="0" smtClean="0"/>
              <a:t>Split into different components that check for certain patterns</a:t>
            </a:r>
          </a:p>
          <a:p>
            <a:r>
              <a:rPr lang="en-US" dirty="0" smtClean="0"/>
              <a:t>Easy to write new components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2078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Tools and concepts that help maintain systems consistency</a:t>
            </a:r>
          </a:p>
          <a:p>
            <a:r>
              <a:rPr lang="en-US" dirty="0" smtClean="0"/>
              <a:t>Administrators use tools to write policies and apply them to multiple systems</a:t>
            </a:r>
          </a:p>
          <a:p>
            <a:r>
              <a:rPr lang="en-US" dirty="0" smtClean="0"/>
              <a:t>Policies are verified periodically and any changes on the local system can be backed out</a:t>
            </a:r>
          </a:p>
          <a:p>
            <a:r>
              <a:rPr lang="en-US" dirty="0" smtClean="0"/>
              <a:t>Some tools allow administrators to roll back changes that were pushed out via configuration management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2808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organizations and organizations concerned about security can benefit from configuration management</a:t>
            </a:r>
          </a:p>
          <a:p>
            <a:r>
              <a:rPr lang="en-US" dirty="0" smtClean="0"/>
              <a:t>Example tools are </a:t>
            </a:r>
            <a:r>
              <a:rPr lang="en-US" b="1" i="1" dirty="0" err="1" smtClean="0"/>
              <a:t>cfengine</a:t>
            </a:r>
            <a:r>
              <a:rPr lang="en-US" dirty="0" smtClean="0"/>
              <a:t> and </a:t>
            </a:r>
            <a:r>
              <a:rPr lang="en-US" b="1" i="1" dirty="0" smtClean="0"/>
              <a:t>puppet</a:t>
            </a:r>
          </a:p>
          <a:p>
            <a:r>
              <a:rPr lang="en-US" dirty="0" smtClean="0"/>
              <a:t>Will have a complete module on configuration management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938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nsa</a:t>
            </a:r>
            <a:r>
              <a:rPr lang="en-US" dirty="0" smtClean="0"/>
              <a:t> security guides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NSA publishes security guides for various operating systems and applications</a:t>
            </a:r>
          </a:p>
          <a:p>
            <a:r>
              <a:rPr lang="en-US" dirty="0" smtClean="0"/>
              <a:t>Linux guide is written for Red Hat Enterprise Linux 5</a:t>
            </a:r>
          </a:p>
          <a:p>
            <a:r>
              <a:rPr lang="en-US" dirty="0" smtClean="0"/>
              <a:t>Guide can be adapted for other Linux distributions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48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nsa</a:t>
            </a:r>
            <a:r>
              <a:rPr lang="en-US" dirty="0" smtClean="0"/>
              <a:t> security guides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Guides are just a reference</a:t>
            </a:r>
          </a:p>
          <a:p>
            <a:r>
              <a:rPr lang="en-US" dirty="0" smtClean="0"/>
              <a:t>Never follow them without understanding what you are doing</a:t>
            </a:r>
          </a:p>
          <a:p>
            <a:r>
              <a:rPr lang="en-US" dirty="0" smtClean="0"/>
              <a:t>Many of the security recommendations may not make sense in your environment</a:t>
            </a:r>
          </a:p>
          <a:p>
            <a:pPr lvl="1"/>
            <a:r>
              <a:rPr lang="en-US" dirty="0" smtClean="0"/>
              <a:t>Adapt and modify as needed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76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nsa</a:t>
            </a:r>
            <a:r>
              <a:rPr lang="en-US" dirty="0" smtClean="0"/>
              <a:t> security guides</a:t>
            </a:r>
            <a:endParaRPr lang="en-US" dirty="0"/>
          </a:p>
        </p:txBody>
      </p:sp>
      <p:sp>
        <p:nvSpPr>
          <p:cNvPr id="4" name="Shape 7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3400"/>
              </a:spcBef>
              <a:spcAft>
                <a:spcPts val="0"/>
              </a:spcAft>
              <a:buClr>
                <a:schemeClr val="dk1"/>
              </a:buClr>
              <a:buSzPct val="70833"/>
              <a:buFont typeface="Arial"/>
              <a:buChar char="•"/>
            </a:pPr>
            <a:r>
              <a:rPr lang="en-US" sz="2400" u="sng" dirty="0">
                <a:hlinkClick r:id="rId2"/>
              </a:rPr>
              <a:t>http://</a:t>
            </a:r>
            <a:r>
              <a:rPr lang="en-US" sz="2400" u="sng" dirty="0" smtClean="0">
                <a:hlinkClick r:id="rId2"/>
              </a:rPr>
              <a:t>www.nsa.gov/ia/mitigation_guidance/security_configuration_guides/index.shtml</a:t>
            </a:r>
            <a:r>
              <a:rPr lang="en-US" sz="2400" u="sng" dirty="0" smtClean="0"/>
              <a:t> 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139193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vulnerability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Vulnerability databases are an important resource for determining if your software needs to be patched</a:t>
            </a:r>
          </a:p>
          <a:p>
            <a:r>
              <a:rPr lang="en-US" dirty="0" smtClean="0"/>
              <a:t>Often contain mitigation information as well as available update paths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13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vulnerability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http://www.cert.org </a:t>
            </a:r>
            <a:endParaRPr lang="en-US" sz="2400" dirty="0" smtClean="0"/>
          </a:p>
          <a:p>
            <a:r>
              <a:rPr lang="en-US" sz="2400" dirty="0" smtClean="0">
                <a:hlinkClick r:id="rId3"/>
              </a:rPr>
              <a:t>http://www.us-cert.gov/cas/techalerts/index.html </a:t>
            </a:r>
            <a:endParaRPr lang="en-US" sz="2400" dirty="0" smtClean="0"/>
          </a:p>
          <a:p>
            <a:r>
              <a:rPr lang="en-US" sz="2400" dirty="0" smtClean="0">
                <a:hlinkClick r:id="rId4"/>
              </a:rPr>
              <a:t>http://nvd.nist.gov</a:t>
            </a:r>
            <a:endParaRPr lang="en-US" sz="2400" dirty="0" smtClean="0"/>
          </a:p>
          <a:p>
            <a:r>
              <a:rPr lang="en-US" sz="2400" dirty="0" smtClean="0"/>
              <a:t>Interesting article:</a:t>
            </a:r>
          </a:p>
          <a:p>
            <a:pPr lvl="1"/>
            <a:r>
              <a:rPr lang="en-US" sz="2000" dirty="0" smtClean="0">
                <a:hlinkClick r:id="rId5"/>
              </a:rPr>
              <a:t>http://www.cio.com/article/730250/US_NIST_39_s_Vulnerability_Database_Hacked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0741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Resources to  Monitor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5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57d0a22d-645f-48e4-84af-dddee1afc7e0"/>
  <p:tag name="TPVERSION" val="6"/>
  <p:tag name="TPFULLVERSION" val="7.5.3.1"/>
  <p:tag name="PPTVERSION" val="15"/>
  <p:tag name="TPOS" val="2"/>
  <p:tag name="TPLASTSAVEVERSION" val="6.2 P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454</TotalTime>
  <Words>1523</Words>
  <Application>Microsoft Office PowerPoint</Application>
  <PresentationFormat>On-screen Show (4:3)</PresentationFormat>
  <Paragraphs>235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 Unicode MS</vt:lpstr>
      <vt:lpstr>Arial</vt:lpstr>
      <vt:lpstr>Calibri</vt:lpstr>
      <vt:lpstr>Constantia</vt:lpstr>
      <vt:lpstr>Courier New</vt:lpstr>
      <vt:lpstr>Wingdings</vt:lpstr>
      <vt:lpstr>Wingdings 2</vt:lpstr>
      <vt:lpstr>Flow</vt:lpstr>
      <vt:lpstr>ITIS 3110 System Hardening</vt:lpstr>
      <vt:lpstr>system hardening</vt:lpstr>
      <vt:lpstr>hardening practices</vt:lpstr>
      <vt:lpstr>nsa security guides</vt:lpstr>
      <vt:lpstr>nsa security guides</vt:lpstr>
      <vt:lpstr>nsa security guides</vt:lpstr>
      <vt:lpstr>vulnerability databases</vt:lpstr>
      <vt:lpstr>vulnerability databases</vt:lpstr>
      <vt:lpstr>Typical Resources to  Monitor</vt:lpstr>
      <vt:lpstr>inetd</vt:lpstr>
      <vt:lpstr>/etc/inetd.conf</vt:lpstr>
      <vt:lpstr>/etc/inetd.conf</vt:lpstr>
      <vt:lpstr>xinetd</vt:lpstr>
      <vt:lpstr>xinetd</vt:lpstr>
      <vt:lpstr>/etc/xinetd.d/tftp</vt:lpstr>
      <vt:lpstr>disabling services</vt:lpstr>
      <vt:lpstr>Elevated Privileges</vt:lpstr>
      <vt:lpstr>su</vt:lpstr>
      <vt:lpstr>sudo</vt:lpstr>
      <vt:lpstr>sudo</vt:lpstr>
      <vt:lpstr>sudoers syntax</vt:lpstr>
      <vt:lpstr>/etc/sudoers</vt:lpstr>
      <vt:lpstr>Sudo Benefits</vt:lpstr>
      <vt:lpstr>Sudo examples</vt:lpstr>
      <vt:lpstr>selinux</vt:lpstr>
      <vt:lpstr>selinux</vt:lpstr>
      <vt:lpstr>selinux</vt:lpstr>
      <vt:lpstr>selinux in red hat</vt:lpstr>
      <vt:lpstr>selinux</vt:lpstr>
      <vt:lpstr>auditd</vt:lpstr>
      <vt:lpstr>selinux + auditd</vt:lpstr>
      <vt:lpstr>Other</vt:lpstr>
      <vt:lpstr>monitoring changes</vt:lpstr>
      <vt:lpstr>aide</vt:lpstr>
      <vt:lpstr>logging</vt:lpstr>
      <vt:lpstr>logwatch</vt:lpstr>
      <vt:lpstr>configuration management</vt:lpstr>
      <vt:lpstr>configuration management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3110 System Hardening</dc:title>
  <dc:creator>test</dc:creator>
  <cp:lastModifiedBy>Kombol, Tony</cp:lastModifiedBy>
  <cp:revision>27</cp:revision>
  <dcterms:created xsi:type="dcterms:W3CDTF">2015-02-05T22:34:50Z</dcterms:created>
  <dcterms:modified xsi:type="dcterms:W3CDTF">2017-02-13T19:50:00Z</dcterms:modified>
</cp:coreProperties>
</file>