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2.xml" ContentType="application/vnd.openxmlformats-officedocument.drawingml.chart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38"/>
  </p:notesMasterIdLst>
  <p:sldIdLst>
    <p:sldId id="283" r:id="rId2"/>
    <p:sldId id="332" r:id="rId3"/>
    <p:sldId id="357" r:id="rId4"/>
    <p:sldId id="358" r:id="rId5"/>
    <p:sldId id="359" r:id="rId6"/>
    <p:sldId id="334" r:id="rId7"/>
    <p:sldId id="360" r:id="rId8"/>
    <p:sldId id="346" r:id="rId9"/>
    <p:sldId id="333" r:id="rId10"/>
    <p:sldId id="335" r:id="rId11"/>
    <p:sldId id="336" r:id="rId12"/>
    <p:sldId id="362" r:id="rId13"/>
    <p:sldId id="337" r:id="rId14"/>
    <p:sldId id="339" r:id="rId15"/>
    <p:sldId id="363" r:id="rId16"/>
    <p:sldId id="347" r:id="rId17"/>
    <p:sldId id="341" r:id="rId18"/>
    <p:sldId id="348" r:id="rId19"/>
    <p:sldId id="340" r:id="rId20"/>
    <p:sldId id="338" r:id="rId21"/>
    <p:sldId id="342" r:id="rId22"/>
    <p:sldId id="343" r:id="rId23"/>
    <p:sldId id="356" r:id="rId24"/>
    <p:sldId id="344" r:id="rId25"/>
    <p:sldId id="361" r:id="rId26"/>
    <p:sldId id="345" r:id="rId27"/>
    <p:sldId id="349" r:id="rId28"/>
    <p:sldId id="365" r:id="rId29"/>
    <p:sldId id="350" r:id="rId30"/>
    <p:sldId id="351" r:id="rId31"/>
    <p:sldId id="352" r:id="rId32"/>
    <p:sldId id="353" r:id="rId33"/>
    <p:sldId id="355" r:id="rId34"/>
    <p:sldId id="354" r:id="rId35"/>
    <p:sldId id="364" r:id="rId36"/>
    <p:sldId id="366" r:id="rId37"/>
  </p:sldIdLst>
  <p:sldSz cx="10160000" cy="7620000"/>
  <p:notesSz cx="6858000" cy="9144000"/>
  <p:custDataLst>
    <p:tags r:id="rId39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6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79-42E1-9582-C4436D5606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79-42E1-9582-C4436D5606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79-42E1-9582-C4436D560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5148016"/>
        <c:axId val="635148576"/>
        <c:axId val="684231344"/>
      </c:bar3DChart>
      <c:catAx>
        <c:axId val="63514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35148576"/>
        <c:crosses val="autoZero"/>
        <c:auto val="1"/>
        <c:lblAlgn val="ctr"/>
        <c:lblOffset val="100"/>
        <c:noMultiLvlLbl val="0"/>
      </c:catAx>
      <c:valAx>
        <c:axId val="635148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5148016"/>
        <c:crosses val="autoZero"/>
        <c:crossBetween val="between"/>
      </c:valAx>
      <c:serAx>
        <c:axId val="684231344"/>
        <c:scaling>
          <c:orientation val="minMax"/>
        </c:scaling>
        <c:delete val="0"/>
        <c:axPos val="b"/>
        <c:majorTickMark val="out"/>
        <c:minorTickMark val="none"/>
        <c:tickLblPos val="nextTo"/>
        <c:crossAx val="635148576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6.4444444444444443E-2"/>
          <c:w val="0.9916666666666667"/>
          <c:h val="0.76453070866141737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31%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2201-4DFE-A0D1-0AD8F0F0C858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201-4DFE-A0D1-0AD8F0F0C858}"/>
              </c:ext>
            </c:extLst>
          </c:dPt>
          <c:dPt>
            <c:idx val="2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5-2201-4DFE-A0D1-0AD8F0F0C858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2201-4DFE-A0D1-0AD8F0F0C858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2201-4DFE-A0D1-0AD8F0F0C85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Make executing root commands easier</c:v>
                </c:pt>
                <c:pt idx="1">
                  <c:v>Make it easier for users to use new commands</c:v>
                </c:pt>
                <c:pt idx="2">
                  <c:v>Restrict and track who has run sensitive commands</c:v>
                </c:pt>
                <c:pt idx="3">
                  <c:v>Understand how Ubuntu works</c:v>
                </c:pt>
                <c:pt idx="4">
                  <c:v>Use su, it’s easier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0.31</c:v>
                </c:pt>
                <c:pt idx="1">
                  <c:v>0.1</c:v>
                </c:pt>
                <c:pt idx="2">
                  <c:v>0.52</c:v>
                </c:pt>
                <c:pt idx="3">
                  <c:v>0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01-4DFE-A0D1-0AD8F0F0C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35918960"/>
        <c:axId val="735925120"/>
        <c:axId val="0"/>
      </c:bar3DChart>
      <c:catAx>
        <c:axId val="73591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735925120"/>
        <c:crosses val="autoZero"/>
        <c:auto val="1"/>
        <c:lblAlgn val="ctr"/>
        <c:lblOffset val="100"/>
        <c:noMultiLvlLbl val="0"/>
      </c:catAx>
      <c:valAx>
        <c:axId val="735925120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735918960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6.4444444444444443E-2"/>
          <c:w val="0.9916666666666667"/>
          <c:h val="0.76453070866141737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7867-471E-A0D4-CA473F7E124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7867-471E-A0D4-CA473F7E1249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7867-471E-A0D4-CA473F7E1249}"/>
              </c:ext>
            </c:extLst>
          </c:dPt>
          <c:dPt>
            <c:idx val="3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7-7867-471E-A0D4-CA473F7E1249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7867-471E-A0D4-CA473F7E1249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Make installing easier</c:v>
                </c:pt>
                <c:pt idx="1">
                  <c:v>Make updating easier</c:v>
                </c:pt>
                <c:pt idx="2">
                  <c:v>Make removing programs easier</c:v>
                </c:pt>
                <c:pt idx="3">
                  <c:v>All of the above</c:v>
                </c:pt>
                <c:pt idx="4">
                  <c:v>None of the above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0.03</c:v>
                </c:pt>
                <c:pt idx="1">
                  <c:v>0</c:v>
                </c:pt>
                <c:pt idx="2">
                  <c:v>0</c:v>
                </c:pt>
                <c:pt idx="3">
                  <c:v>0.93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867-471E-A0D4-CA473F7E12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1834624"/>
        <c:axId val="741835184"/>
        <c:axId val="0"/>
      </c:bar3DChart>
      <c:catAx>
        <c:axId val="74183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741835184"/>
        <c:crosses val="autoZero"/>
        <c:auto val="1"/>
        <c:lblAlgn val="ctr"/>
        <c:lblOffset val="100"/>
        <c:noMultiLvlLbl val="0"/>
      </c:catAx>
      <c:valAx>
        <c:axId val="741835184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741834624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2444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7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151706797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959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2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linux.about.com/library/cmd/blcmdl1_grep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inux.about.com/library/cmd/blcmdl5_passwd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.about.com/library/cmd/blcmdl2_stat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linux.about.com/library/cmd/blcmdl3_syslog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tisoft.us/sudo/sudoers.man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indows_Registr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chart" Target="../charts/chart3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System Administration II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Users and Security</a:t>
            </a:r>
          </a:p>
          <a:p>
            <a:r>
              <a:rPr lang="en-US" dirty="0" smtClean="0"/>
              <a:t>Software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Installation (</a:t>
            </a:r>
            <a:r>
              <a:rPr lang="en-US" dirty="0" err="1" smtClean="0"/>
              <a:t>Debian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pt-get install sudo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/etc/sudoers</a:t>
            </a:r>
          </a:p>
          <a:p>
            <a:pPr lvl="1"/>
            <a:r>
              <a:rPr lang="en-US" dirty="0" smtClean="0"/>
              <a:t>Contains who can do what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499360"/>
            <a:ext cx="9525000" cy="5120640"/>
          </a:xfrm>
        </p:spPr>
        <p:txBody>
          <a:bodyPr>
            <a:normAutofit/>
          </a:bodyPr>
          <a:lstStyle/>
          <a:p>
            <a:r>
              <a:rPr lang="en-US" dirty="0" smtClean="0"/>
              <a:t>Permitted users can execute a </a:t>
            </a:r>
            <a:r>
              <a:rPr lang="en-US" i="1" dirty="0" smtClean="0"/>
              <a:t>commands</a:t>
            </a:r>
            <a:r>
              <a:rPr lang="en-US" dirty="0" smtClean="0"/>
              <a:t> as a different user</a:t>
            </a:r>
          </a:p>
          <a:p>
            <a:pPr lvl="1"/>
            <a:r>
              <a:rPr lang="en-US" dirty="0" smtClean="0"/>
              <a:t>As specified in the </a:t>
            </a:r>
            <a:r>
              <a:rPr lang="en-US" i="1" dirty="0" err="1" smtClean="0"/>
              <a:t>sudoers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Can be:</a:t>
            </a:r>
          </a:p>
          <a:p>
            <a:pPr lvl="2"/>
            <a:r>
              <a:rPr lang="en-US" dirty="0" smtClean="0"/>
              <a:t>any user</a:t>
            </a:r>
          </a:p>
          <a:p>
            <a:pPr lvl="2"/>
            <a:r>
              <a:rPr lang="en-US" dirty="0" smtClean="0"/>
              <a:t>even root</a:t>
            </a:r>
          </a:p>
          <a:p>
            <a:r>
              <a:rPr lang="en-US" dirty="0" smtClean="0"/>
              <a:t>Real and effective uid and gid are set to match those of the target user as specified in the </a:t>
            </a:r>
            <a:r>
              <a:rPr lang="en-US" dirty="0" err="1" smtClean="0"/>
              <a:t>passwd</a:t>
            </a:r>
            <a:r>
              <a:rPr lang="en-US" dirty="0" smtClean="0"/>
              <a:t>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499360"/>
            <a:ext cx="9525000" cy="512064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sudo</a:t>
            </a:r>
            <a:r>
              <a:rPr lang="en-US" dirty="0" smtClean="0"/>
              <a:t> requires users authenticate themselves with </a:t>
            </a:r>
            <a:r>
              <a:rPr lang="en-US" dirty="0"/>
              <a:t>a</a:t>
            </a:r>
            <a:r>
              <a:rPr lang="en-US" dirty="0" smtClean="0"/>
              <a:t> password</a:t>
            </a:r>
          </a:p>
          <a:p>
            <a:pPr lvl="1"/>
            <a:r>
              <a:rPr lang="en-US" dirty="0" smtClean="0"/>
              <a:t>By default the current user's password</a:t>
            </a:r>
          </a:p>
          <a:p>
            <a:pPr lvl="1"/>
            <a:r>
              <a:rPr lang="en-US" dirty="0" smtClean="0"/>
              <a:t>NOT the other user’s password</a:t>
            </a:r>
          </a:p>
          <a:p>
            <a:r>
              <a:rPr lang="en-US" dirty="0" smtClean="0"/>
              <a:t>Once a user has been authenticated, a timestamp is set </a:t>
            </a:r>
          </a:p>
          <a:p>
            <a:pPr lvl="1"/>
            <a:r>
              <a:rPr lang="en-US" dirty="0" smtClean="0"/>
              <a:t>User may </a:t>
            </a:r>
            <a:r>
              <a:rPr lang="en-US" i="1" dirty="0" smtClean="0"/>
              <a:t>sudo </a:t>
            </a:r>
            <a:r>
              <a:rPr lang="en-US" dirty="0" smtClean="0"/>
              <a:t>without a password for a short period of time</a:t>
            </a:r>
          </a:p>
          <a:p>
            <a:pPr lvl="1"/>
            <a:r>
              <a:rPr lang="en-US" dirty="0" smtClean="0"/>
              <a:t>Typically 5 minutes unless overridden in </a:t>
            </a:r>
            <a:r>
              <a:rPr lang="en-US" i="1" dirty="0" smtClean="0"/>
              <a:t>sudoers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296400" cy="480568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Authorized users are determined from the file </a:t>
            </a:r>
            <a:r>
              <a:rPr lang="en-US" i="1" dirty="0" smtClean="0"/>
              <a:t>/etc/sudoers</a:t>
            </a:r>
            <a:endParaRPr lang="en-US" dirty="0" smtClean="0"/>
          </a:p>
          <a:p>
            <a:r>
              <a:rPr lang="en-US" b="1" dirty="0" smtClean="0"/>
              <a:t>-v</a:t>
            </a:r>
            <a:r>
              <a:rPr lang="en-US" dirty="0" smtClean="0"/>
              <a:t> flag updates the time stamp without running a </a:t>
            </a:r>
            <a:r>
              <a:rPr lang="en-US" i="1" dirty="0" smtClean="0"/>
              <a:t>command</a:t>
            </a:r>
            <a:endParaRPr lang="en-US" dirty="0" smtClean="0"/>
          </a:p>
          <a:p>
            <a:r>
              <a:rPr lang="en-US" dirty="0" smtClean="0"/>
              <a:t>Password prompt will also time out if the user's password is not entered within 5 minutes</a:t>
            </a:r>
          </a:p>
          <a:p>
            <a:pPr lvl="1"/>
            <a:r>
              <a:rPr lang="en-US" dirty="0" smtClean="0"/>
              <a:t>Default can be overridden via </a:t>
            </a:r>
            <a:r>
              <a:rPr lang="en-US" i="1" dirty="0" smtClean="0"/>
              <a:t>sudoers</a:t>
            </a:r>
            <a:endParaRPr lang="en-US" dirty="0" smtClean="0"/>
          </a:p>
          <a:p>
            <a:r>
              <a:rPr lang="en-US" dirty="0" smtClean="0"/>
              <a:t>An email can be sent if a non-sudoer tries to </a:t>
            </a:r>
            <a:r>
              <a:rPr lang="en-US" i="1" dirty="0" smtClean="0"/>
              <a:t>sudo</a:t>
            </a:r>
          </a:p>
          <a:p>
            <a:pPr lvl="1"/>
            <a:r>
              <a:rPr lang="en-US" dirty="0" smtClean="0"/>
              <a:t>Defined at configure time or the </a:t>
            </a:r>
            <a:r>
              <a:rPr lang="en-US" i="1" dirty="0" smtClean="0"/>
              <a:t>sudoers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Destination defaults to root</a:t>
            </a:r>
          </a:p>
          <a:p>
            <a:r>
              <a:rPr lang="en-US" b="1" dirty="0" smtClean="0"/>
              <a:t>-l</a:t>
            </a:r>
            <a:r>
              <a:rPr lang="en-US" dirty="0" smtClean="0"/>
              <a:t> or </a:t>
            </a:r>
            <a:r>
              <a:rPr lang="en-US" b="1" dirty="0" smtClean="0"/>
              <a:t>-v</a:t>
            </a:r>
            <a:r>
              <a:rPr lang="en-US" dirty="0" smtClean="0"/>
              <a:t> flags allows users to determine if they can </a:t>
            </a:r>
            <a:r>
              <a:rPr lang="en-US" i="1" dirty="0" smtClean="0"/>
              <a:t>sudo</a:t>
            </a:r>
          </a:p>
          <a:p>
            <a:pPr lvl="1"/>
            <a:r>
              <a:rPr lang="en-US" dirty="0" smtClean="0"/>
              <a:t>Mail will not be sent if an unauthorized user tries use sudo with these flags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Popular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0"/>
            <a:ext cx="9144000" cy="57912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-l </a:t>
            </a:r>
          </a:p>
          <a:p>
            <a:pPr lvl="1"/>
            <a:r>
              <a:rPr lang="en-US" sz="1800" b="1" dirty="0" smtClean="0"/>
              <a:t>-l</a:t>
            </a:r>
            <a:r>
              <a:rPr lang="en-US" sz="1800" dirty="0" smtClean="0"/>
              <a:t> (</a:t>
            </a:r>
            <a:r>
              <a:rPr lang="en-US" sz="1800" i="1" dirty="0" smtClean="0"/>
              <a:t>list</a:t>
            </a:r>
            <a:r>
              <a:rPr lang="en-US" sz="1800" dirty="0" smtClean="0"/>
              <a:t>) option will list out the allowed (and forbidden) commands for the user on the current host.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-k </a:t>
            </a:r>
          </a:p>
          <a:p>
            <a:pPr lvl="1"/>
            <a:r>
              <a:rPr lang="en-US" sz="1800" b="1" dirty="0"/>
              <a:t>-k</a:t>
            </a:r>
            <a:r>
              <a:rPr lang="en-US" sz="1800" dirty="0"/>
              <a:t> (</a:t>
            </a:r>
            <a:r>
              <a:rPr lang="en-US" sz="1800" i="1" dirty="0"/>
              <a:t>kill</a:t>
            </a:r>
            <a:r>
              <a:rPr lang="en-US" sz="1800" dirty="0"/>
              <a:t>) option to </a:t>
            </a:r>
            <a:r>
              <a:rPr lang="en-US" sz="1800" b="1" dirty="0" err="1"/>
              <a:t>sudo</a:t>
            </a:r>
            <a:r>
              <a:rPr lang="en-US" sz="1800" dirty="0"/>
              <a:t> invalidates the user's timestamp by setting the time on it to the epoch. </a:t>
            </a:r>
          </a:p>
          <a:p>
            <a:pPr lvl="2"/>
            <a:r>
              <a:rPr lang="en-US" sz="1600" dirty="0"/>
              <a:t>The next time </a:t>
            </a:r>
            <a:r>
              <a:rPr lang="en-US" sz="1600" b="1" dirty="0" err="1"/>
              <a:t>sudo</a:t>
            </a:r>
            <a:r>
              <a:rPr lang="en-US" sz="1600" dirty="0"/>
              <a:t> is run a password will be required. </a:t>
            </a:r>
          </a:p>
          <a:p>
            <a:pPr lvl="2"/>
            <a:r>
              <a:rPr lang="en-US" sz="1600" dirty="0"/>
              <a:t>This option does not require a password and was added to allow a user to revoke </a:t>
            </a:r>
            <a:r>
              <a:rPr lang="en-US" sz="1600" b="1" dirty="0" err="1"/>
              <a:t>sudo</a:t>
            </a:r>
            <a:r>
              <a:rPr lang="en-US" sz="1600" dirty="0"/>
              <a:t> permissions from a .logout file.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-b </a:t>
            </a:r>
          </a:p>
          <a:p>
            <a:pPr lvl="1"/>
            <a:r>
              <a:rPr lang="en-US" sz="1800" b="1" dirty="0"/>
              <a:t>-b</a:t>
            </a:r>
            <a:r>
              <a:rPr lang="en-US" sz="1800" dirty="0"/>
              <a:t> (</a:t>
            </a:r>
            <a:r>
              <a:rPr lang="en-US" sz="1800" i="1" dirty="0"/>
              <a:t>background</a:t>
            </a:r>
            <a:r>
              <a:rPr lang="en-US" sz="1800" dirty="0"/>
              <a:t>) option tells </a:t>
            </a:r>
            <a:r>
              <a:rPr lang="en-US" sz="1800" b="1" dirty="0" err="1"/>
              <a:t>sudo</a:t>
            </a:r>
            <a:r>
              <a:rPr lang="en-US" sz="1800" dirty="0"/>
              <a:t> to run the given command in the background. </a:t>
            </a:r>
          </a:p>
          <a:p>
            <a:pPr lvl="2"/>
            <a:r>
              <a:rPr lang="en-US" sz="1600" dirty="0"/>
              <a:t>Note that if you use the </a:t>
            </a:r>
            <a:r>
              <a:rPr lang="en-US" sz="1600" b="1" dirty="0"/>
              <a:t>-b</a:t>
            </a:r>
            <a:r>
              <a:rPr lang="en-US" sz="1600" dirty="0"/>
              <a:t> option you cannot use shell job control to manipulate the process.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Other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57400"/>
            <a:ext cx="9144000" cy="5273524"/>
          </a:xfrm>
        </p:spPr>
        <p:txBody>
          <a:bodyPr>
            <a:noAutofit/>
          </a:bodyPr>
          <a:lstStyle/>
          <a:p>
            <a:r>
              <a:rPr lang="en-US" sz="2400" dirty="0" smtClean="0"/>
              <a:t>-V </a:t>
            </a:r>
          </a:p>
          <a:p>
            <a:pPr lvl="1"/>
            <a:r>
              <a:rPr lang="en-US" sz="1800" b="1" dirty="0" smtClean="0"/>
              <a:t>-V</a:t>
            </a:r>
            <a:r>
              <a:rPr lang="en-US" sz="1800" dirty="0" smtClean="0"/>
              <a:t> (</a:t>
            </a:r>
            <a:r>
              <a:rPr lang="en-US" sz="1800" i="1" dirty="0" smtClean="0"/>
              <a:t>version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print the version number and exit. </a:t>
            </a:r>
          </a:p>
          <a:p>
            <a:pPr lvl="2"/>
            <a:r>
              <a:rPr lang="en-US" sz="1600" dirty="0" smtClean="0"/>
              <a:t>If the invoking user is already root the </a:t>
            </a:r>
            <a:r>
              <a:rPr lang="en-US" sz="1600" b="1" dirty="0" smtClean="0"/>
              <a:t>-V</a:t>
            </a:r>
            <a:r>
              <a:rPr lang="en-US" sz="1600" dirty="0" smtClean="0"/>
              <a:t> option will print out a list of the defaults </a:t>
            </a:r>
            <a:r>
              <a:rPr lang="en-US" sz="1600" b="1" dirty="0" smtClean="0"/>
              <a:t>sudo</a:t>
            </a:r>
            <a:r>
              <a:rPr lang="en-US" sz="1600" dirty="0" smtClean="0"/>
              <a:t> was compiled with as well as the machine's local network addresses.</a:t>
            </a:r>
          </a:p>
          <a:p>
            <a:r>
              <a:rPr lang="en-US" sz="2400" dirty="0" smtClean="0"/>
              <a:t>-L </a:t>
            </a:r>
          </a:p>
          <a:p>
            <a:pPr lvl="1"/>
            <a:r>
              <a:rPr lang="en-US" sz="1800" b="1" dirty="0" smtClean="0"/>
              <a:t>-L</a:t>
            </a:r>
            <a:r>
              <a:rPr lang="en-US" sz="1800" dirty="0" smtClean="0"/>
              <a:t> (</a:t>
            </a:r>
            <a:r>
              <a:rPr lang="en-US" sz="1800" i="1" dirty="0" smtClean="0"/>
              <a:t>list</a:t>
            </a:r>
            <a:r>
              <a:rPr lang="en-US" sz="1800" dirty="0" smtClean="0"/>
              <a:t> defaults) option will list out the parameters that may be set  </a:t>
            </a:r>
          </a:p>
          <a:p>
            <a:pPr lvl="2"/>
            <a:r>
              <a:rPr lang="en-US" sz="1600" i="1" dirty="0" smtClean="0"/>
              <a:t>Defaults</a:t>
            </a:r>
            <a:r>
              <a:rPr lang="en-US" sz="1600" dirty="0" smtClean="0"/>
              <a:t> line along with a short description for each. </a:t>
            </a:r>
          </a:p>
          <a:p>
            <a:pPr lvl="2"/>
            <a:r>
              <a:rPr lang="en-US" sz="1600" dirty="0" smtClean="0"/>
              <a:t>This option is useful in conjunction with </a:t>
            </a:r>
            <a:r>
              <a:rPr lang="en-US" sz="1600" i="1" dirty="0" smtClean="0">
                <a:hlinkClick r:id="rId2"/>
              </a:rPr>
              <a:t>grep</a:t>
            </a:r>
            <a:r>
              <a:rPr lang="en-US" sz="1600" dirty="0" smtClean="0"/>
              <a:t>(1).</a:t>
            </a:r>
          </a:p>
          <a:p>
            <a:r>
              <a:rPr lang="en-US" sz="2400" dirty="0" smtClean="0"/>
              <a:t>-h </a:t>
            </a:r>
          </a:p>
          <a:p>
            <a:pPr lvl="1"/>
            <a:r>
              <a:rPr lang="en-US" sz="1800" b="1" dirty="0" smtClean="0"/>
              <a:t>-h</a:t>
            </a:r>
            <a:r>
              <a:rPr lang="en-US" sz="1800" dirty="0" smtClean="0"/>
              <a:t> (</a:t>
            </a:r>
            <a:r>
              <a:rPr lang="en-US" sz="1800" i="1" dirty="0" smtClean="0"/>
              <a:t>help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print a usage message and exit.</a:t>
            </a:r>
          </a:p>
          <a:p>
            <a:r>
              <a:rPr lang="en-US" sz="2400" dirty="0" smtClean="0"/>
              <a:t>-v </a:t>
            </a:r>
          </a:p>
          <a:p>
            <a:pPr lvl="1"/>
            <a:r>
              <a:rPr lang="en-US" sz="1800" b="1" dirty="0" smtClean="0"/>
              <a:t>-v</a:t>
            </a:r>
            <a:r>
              <a:rPr lang="en-US" sz="1800" dirty="0" smtClean="0"/>
              <a:t> (</a:t>
            </a:r>
            <a:r>
              <a:rPr lang="en-US" sz="1800" i="1" dirty="0" smtClean="0"/>
              <a:t>validate</a:t>
            </a:r>
            <a:r>
              <a:rPr lang="en-US" sz="1800" dirty="0" smtClean="0"/>
              <a:t>) option will update the user's timestamp</a:t>
            </a:r>
          </a:p>
          <a:p>
            <a:pPr lvl="2"/>
            <a:r>
              <a:rPr lang="en-US" sz="1600" dirty="0" smtClean="0"/>
              <a:t>Prompts for the user's password if necessary</a:t>
            </a:r>
          </a:p>
          <a:p>
            <a:pPr lvl="2"/>
            <a:r>
              <a:rPr lang="en-US" sz="1600" dirty="0"/>
              <a:t>E</a:t>
            </a:r>
            <a:r>
              <a:rPr lang="en-US" sz="1600" dirty="0" smtClean="0"/>
              <a:t>xtends the </a:t>
            </a:r>
            <a:r>
              <a:rPr lang="en-US" sz="1600" b="1" dirty="0" smtClean="0"/>
              <a:t>sudo</a:t>
            </a:r>
            <a:r>
              <a:rPr lang="en-US" sz="1600" dirty="0" smtClean="0"/>
              <a:t> timeout for another 5 minutes</a:t>
            </a:r>
          </a:p>
          <a:p>
            <a:pPr lvl="3"/>
            <a:r>
              <a:rPr lang="en-US" sz="1300" dirty="0"/>
              <a:t>O</a:t>
            </a:r>
            <a:r>
              <a:rPr lang="en-US" sz="1300" dirty="0" smtClean="0"/>
              <a:t>r whatever the timeout is set to in </a:t>
            </a:r>
            <a:r>
              <a:rPr lang="en-US" sz="1300" i="1" dirty="0" err="1" smtClean="0"/>
              <a:t>sudoers</a:t>
            </a:r>
            <a:endParaRPr lang="en-US" sz="1300" dirty="0" smtClean="0"/>
          </a:p>
          <a:p>
            <a:pPr lvl="3"/>
            <a:r>
              <a:rPr lang="en-US" sz="1300" dirty="0" smtClean="0"/>
              <a:t>Does not run a command</a:t>
            </a:r>
          </a:p>
        </p:txBody>
      </p:sp>
    </p:spTree>
    <p:extLst>
      <p:ext uri="{BB962C8B-B14F-4D97-AF65-F5344CB8AC3E}">
        <p14:creationId xmlns:p14="http://schemas.microsoft.com/office/powerpoint/2010/main" val="24842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Other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57400"/>
            <a:ext cx="9144000" cy="5791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-K </a:t>
            </a:r>
          </a:p>
          <a:p>
            <a:pPr lvl="1"/>
            <a:r>
              <a:rPr lang="en-US" sz="1800" b="1" dirty="0" smtClean="0"/>
              <a:t>-K</a:t>
            </a:r>
            <a:r>
              <a:rPr lang="en-US" sz="1800" dirty="0" smtClean="0"/>
              <a:t> (sure </a:t>
            </a:r>
            <a:r>
              <a:rPr lang="en-US" sz="1800" i="1" dirty="0" smtClean="0"/>
              <a:t>kill</a:t>
            </a:r>
            <a:r>
              <a:rPr lang="en-US" sz="1800" dirty="0" smtClean="0"/>
              <a:t>) option to </a:t>
            </a:r>
            <a:r>
              <a:rPr lang="en-US" sz="1800" b="1" dirty="0" smtClean="0"/>
              <a:t>sudo</a:t>
            </a:r>
            <a:r>
              <a:rPr lang="en-US" sz="1800" dirty="0" smtClean="0"/>
              <a:t> removes the user's timestamp entirely. </a:t>
            </a:r>
          </a:p>
          <a:p>
            <a:pPr lvl="2"/>
            <a:r>
              <a:rPr lang="en-US" sz="1600" dirty="0" smtClean="0"/>
              <a:t>Likewise, this option does not require a password.</a:t>
            </a:r>
          </a:p>
          <a:p>
            <a:r>
              <a:rPr lang="en-US" sz="2400" dirty="0" smtClean="0"/>
              <a:t>-p </a:t>
            </a:r>
          </a:p>
          <a:p>
            <a:pPr lvl="1"/>
            <a:r>
              <a:rPr lang="en-US" sz="1800" b="1" dirty="0" smtClean="0"/>
              <a:t>-p</a:t>
            </a:r>
            <a:r>
              <a:rPr lang="en-US" sz="1800" dirty="0" smtClean="0"/>
              <a:t> (</a:t>
            </a:r>
            <a:r>
              <a:rPr lang="en-US" sz="1800" i="1" dirty="0" smtClean="0"/>
              <a:t>prompt</a:t>
            </a:r>
            <a:r>
              <a:rPr lang="en-US" sz="1800" dirty="0" smtClean="0"/>
              <a:t>) option allows you to override the default password prompt and use a custom one. </a:t>
            </a:r>
          </a:p>
          <a:p>
            <a:pPr lvl="2"/>
            <a:r>
              <a:rPr lang="en-US" sz="1600" dirty="0" smtClean="0"/>
              <a:t>If the password prompt contains the %u escape, %u will be replaced with the user's login name. Similarly, %h will be replaced with the local hostname.</a:t>
            </a:r>
          </a:p>
          <a:p>
            <a:r>
              <a:rPr lang="en-US" sz="2400" dirty="0"/>
              <a:t>-u </a:t>
            </a:r>
          </a:p>
          <a:p>
            <a:pPr lvl="1"/>
            <a:r>
              <a:rPr lang="en-US" sz="1800" b="1" dirty="0"/>
              <a:t>-u</a:t>
            </a:r>
            <a:r>
              <a:rPr lang="en-US" sz="1800" dirty="0"/>
              <a:t> (</a:t>
            </a:r>
            <a:r>
              <a:rPr lang="en-US" sz="1800" i="1" dirty="0"/>
              <a:t>user</a:t>
            </a:r>
            <a:r>
              <a:rPr lang="en-US" sz="1800" dirty="0"/>
              <a:t>) option causes </a:t>
            </a:r>
            <a:r>
              <a:rPr lang="en-US" sz="1800" b="1" dirty="0" err="1"/>
              <a:t>sudo</a:t>
            </a:r>
            <a:r>
              <a:rPr lang="en-US" sz="1800" dirty="0"/>
              <a:t> to run the specified command as a user other than </a:t>
            </a:r>
            <a:r>
              <a:rPr lang="en-US" sz="1800" i="1" dirty="0"/>
              <a:t>root</a:t>
            </a:r>
            <a:r>
              <a:rPr lang="en-US" sz="1800" dirty="0"/>
              <a:t>. To specify a </a:t>
            </a:r>
            <a:r>
              <a:rPr lang="en-US" sz="1800" i="1" dirty="0" err="1"/>
              <a:t>uid</a:t>
            </a:r>
            <a:r>
              <a:rPr lang="en-US" sz="1800" dirty="0"/>
              <a:t> instead of a </a:t>
            </a:r>
            <a:r>
              <a:rPr lang="en-US" sz="1800" i="1" dirty="0"/>
              <a:t>username</a:t>
            </a:r>
            <a:r>
              <a:rPr lang="en-US" sz="1800" dirty="0"/>
              <a:t>, use </a:t>
            </a:r>
            <a:r>
              <a:rPr lang="en-US" sz="1800" i="1" dirty="0"/>
              <a:t>#</a:t>
            </a:r>
            <a:r>
              <a:rPr lang="en-US" sz="1800" i="1" dirty="0" err="1"/>
              <a:t>uid</a:t>
            </a:r>
            <a:r>
              <a:rPr lang="en-US" sz="18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9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533400"/>
            <a:ext cx="9144000" cy="1185333"/>
          </a:xfrm>
        </p:spPr>
        <p:txBody>
          <a:bodyPr/>
          <a:lstStyle/>
          <a:p>
            <a:r>
              <a:rPr lang="en-US" dirty="0" smtClean="0"/>
              <a:t>Other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905000"/>
            <a:ext cx="9144000" cy="5323840"/>
          </a:xfrm>
        </p:spPr>
        <p:txBody>
          <a:bodyPr>
            <a:noAutofit/>
          </a:bodyPr>
          <a:lstStyle/>
          <a:p>
            <a:r>
              <a:rPr lang="en-US" sz="2400" dirty="0" smtClean="0"/>
              <a:t>-c </a:t>
            </a:r>
          </a:p>
          <a:p>
            <a:pPr lvl="1"/>
            <a:r>
              <a:rPr lang="en-US" sz="1800" b="1" dirty="0" smtClean="0"/>
              <a:t>-c</a:t>
            </a:r>
            <a:r>
              <a:rPr lang="en-US" sz="1800" dirty="0" smtClean="0"/>
              <a:t> (</a:t>
            </a:r>
            <a:r>
              <a:rPr lang="en-US" sz="1800" i="1" dirty="0" smtClean="0"/>
              <a:t>class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run the specified command with resources limited by the specified login class. </a:t>
            </a:r>
          </a:p>
          <a:p>
            <a:pPr lvl="2"/>
            <a:r>
              <a:rPr lang="en-US" sz="1600" i="1" dirty="0" smtClean="0"/>
              <a:t>class</a:t>
            </a:r>
            <a:r>
              <a:rPr lang="en-US" sz="1600" dirty="0" smtClean="0"/>
              <a:t> argument can be either a class name as defined in /etc/login.conf, or a single '-' character. </a:t>
            </a:r>
          </a:p>
          <a:p>
            <a:pPr lvl="2"/>
            <a:r>
              <a:rPr lang="en-US" sz="1600" dirty="0" smtClean="0"/>
              <a:t>Specifying a </a:t>
            </a:r>
            <a:r>
              <a:rPr lang="en-US" sz="1600" i="1" dirty="0" smtClean="0"/>
              <a:t>class</a:t>
            </a:r>
            <a:r>
              <a:rPr lang="en-US" sz="1600" dirty="0" smtClean="0"/>
              <a:t> of - indicates that the command should be run restricted by the default login capabilities for the user the command is run as. </a:t>
            </a:r>
          </a:p>
          <a:p>
            <a:pPr lvl="2"/>
            <a:r>
              <a:rPr lang="en-US" sz="1600" dirty="0" smtClean="0"/>
              <a:t>If the </a:t>
            </a:r>
            <a:r>
              <a:rPr lang="en-US" sz="1600" i="1" dirty="0" smtClean="0"/>
              <a:t>class</a:t>
            </a:r>
            <a:r>
              <a:rPr lang="en-US" sz="1600" dirty="0" smtClean="0"/>
              <a:t> argument specifies an existing user class, the command must be run as root, or the </a:t>
            </a:r>
            <a:r>
              <a:rPr lang="en-US" sz="1600" b="1" dirty="0" smtClean="0"/>
              <a:t>sudo</a:t>
            </a:r>
            <a:r>
              <a:rPr lang="en-US" sz="1600" dirty="0" smtClean="0"/>
              <a:t> command must be run from a shell that is already root. </a:t>
            </a:r>
          </a:p>
          <a:p>
            <a:pPr lvl="2"/>
            <a:r>
              <a:rPr lang="en-US" sz="1600" dirty="0" smtClean="0"/>
              <a:t>This option is only available on systems with BSD login classes where </a:t>
            </a:r>
            <a:r>
              <a:rPr lang="en-US" sz="1600" b="1" dirty="0" smtClean="0"/>
              <a:t>sudo</a:t>
            </a:r>
            <a:r>
              <a:rPr lang="en-US" sz="1600" dirty="0" smtClean="0"/>
              <a:t> has been configured with the --with-logincap option.</a:t>
            </a:r>
          </a:p>
          <a:p>
            <a:r>
              <a:rPr lang="en-US" sz="2400" dirty="0" smtClean="0"/>
              <a:t>-a </a:t>
            </a:r>
          </a:p>
          <a:p>
            <a:pPr lvl="1"/>
            <a:r>
              <a:rPr lang="en-US" sz="1800" b="1" dirty="0" smtClean="0"/>
              <a:t>-a</a:t>
            </a:r>
            <a:r>
              <a:rPr lang="en-US" sz="1800" dirty="0" smtClean="0"/>
              <a:t> (</a:t>
            </a:r>
            <a:r>
              <a:rPr lang="en-US" sz="1800" i="1" dirty="0" smtClean="0"/>
              <a:t>authentication type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use the specified authentication type when validating the user, as allowed by /etc/login.conf. </a:t>
            </a:r>
          </a:p>
          <a:p>
            <a:pPr lvl="2"/>
            <a:r>
              <a:rPr lang="en-US" sz="1600" dirty="0" smtClean="0"/>
              <a:t>The system administrator may specify a list of sudo-specific authentication methods by adding an ``auth-sudo'' entry in /etc/login.conf. </a:t>
            </a:r>
          </a:p>
          <a:p>
            <a:pPr lvl="2"/>
            <a:r>
              <a:rPr lang="en-US" sz="1600" dirty="0" smtClean="0"/>
              <a:t>This option is only available on systems that support BSD authentication where </a:t>
            </a:r>
            <a:r>
              <a:rPr lang="en-US" sz="1600" b="1" dirty="0" smtClean="0"/>
              <a:t>sudo</a:t>
            </a:r>
            <a:r>
              <a:rPr lang="en-US" sz="1600" dirty="0" smtClean="0"/>
              <a:t> has been configured with the --with-bsdauth option.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Other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524000"/>
            <a:ext cx="9144000" cy="6096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-s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b="1" dirty="0" smtClean="0"/>
              <a:t>-s</a:t>
            </a:r>
            <a:r>
              <a:rPr lang="en-US" sz="1800" dirty="0" smtClean="0"/>
              <a:t> (</a:t>
            </a:r>
            <a:r>
              <a:rPr lang="en-US" sz="1800" i="1" dirty="0" smtClean="0"/>
              <a:t>shell</a:t>
            </a:r>
            <a:r>
              <a:rPr lang="en-US" sz="1800" dirty="0" smtClean="0"/>
              <a:t>) option runs the shell specified by the </a:t>
            </a:r>
            <a:r>
              <a:rPr lang="en-US" sz="1800" i="1" dirty="0" smtClean="0"/>
              <a:t>SHELL</a:t>
            </a:r>
            <a:r>
              <a:rPr lang="en-US" sz="1800" dirty="0" smtClean="0"/>
              <a:t> environment variable if it is set or the shell as specified in </a:t>
            </a:r>
            <a:r>
              <a:rPr lang="en-US" sz="1800" i="1" dirty="0" smtClean="0">
                <a:hlinkClick r:id="rId2"/>
              </a:rPr>
              <a:t>passwd</a:t>
            </a:r>
            <a:r>
              <a:rPr lang="en-US" sz="1800" dirty="0" smtClean="0"/>
              <a:t>(5).</a:t>
            </a:r>
          </a:p>
          <a:p>
            <a:r>
              <a:rPr lang="en-US" sz="2400" dirty="0" smtClean="0"/>
              <a:t>-H </a:t>
            </a:r>
          </a:p>
          <a:p>
            <a:pPr lvl="1"/>
            <a:r>
              <a:rPr lang="en-US" sz="1800" b="1" dirty="0" smtClean="0"/>
              <a:t>-H</a:t>
            </a:r>
            <a:r>
              <a:rPr lang="en-US" sz="1800" dirty="0" smtClean="0"/>
              <a:t> (</a:t>
            </a:r>
            <a:r>
              <a:rPr lang="en-US" sz="1800" i="1" dirty="0" smtClean="0"/>
              <a:t>HOME</a:t>
            </a:r>
            <a:r>
              <a:rPr lang="en-US" sz="1800" dirty="0" smtClean="0"/>
              <a:t>) option sets the HOME environment variable to the homedir of the target user (root by default) as specified in </a:t>
            </a:r>
            <a:r>
              <a:rPr lang="en-US" sz="1800" i="1" dirty="0" smtClean="0">
                <a:hlinkClick r:id="rId2"/>
              </a:rPr>
              <a:t>passwd</a:t>
            </a:r>
            <a:r>
              <a:rPr lang="en-US" sz="1800" dirty="0" smtClean="0"/>
              <a:t>(5). </a:t>
            </a:r>
          </a:p>
          <a:p>
            <a:pPr lvl="2"/>
            <a:r>
              <a:rPr lang="en-US" sz="1600" dirty="0" smtClean="0"/>
              <a:t>By default, </a:t>
            </a:r>
            <a:r>
              <a:rPr lang="en-US" sz="1600" b="1" dirty="0" smtClean="0"/>
              <a:t>sudo</a:t>
            </a:r>
            <a:r>
              <a:rPr lang="en-US" sz="1600" dirty="0" smtClean="0"/>
              <a:t> does not modify HOME.</a:t>
            </a:r>
          </a:p>
          <a:p>
            <a:r>
              <a:rPr lang="en-US" sz="2400" dirty="0" smtClean="0"/>
              <a:t>-P</a:t>
            </a:r>
          </a:p>
          <a:p>
            <a:pPr lvl="1"/>
            <a:r>
              <a:rPr lang="en-US" sz="1800" b="1" dirty="0" smtClean="0"/>
              <a:t>-P</a:t>
            </a:r>
            <a:r>
              <a:rPr lang="en-US" sz="1800" dirty="0" smtClean="0"/>
              <a:t> (</a:t>
            </a:r>
            <a:r>
              <a:rPr lang="en-US" sz="1800" i="1" dirty="0" smtClean="0"/>
              <a:t>preserve group vector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preserve the user's group vector unaltered. </a:t>
            </a:r>
          </a:p>
          <a:p>
            <a:pPr lvl="2"/>
            <a:r>
              <a:rPr lang="en-US" sz="1600" dirty="0" smtClean="0"/>
              <a:t>By default, </a:t>
            </a:r>
            <a:r>
              <a:rPr lang="en-US" sz="1600" b="1" dirty="0" smtClean="0"/>
              <a:t>sudo</a:t>
            </a:r>
            <a:r>
              <a:rPr lang="en-US" sz="1600" dirty="0" smtClean="0"/>
              <a:t> will initialize the group vector to the list of groups the target user is in. </a:t>
            </a:r>
          </a:p>
          <a:p>
            <a:pPr lvl="2"/>
            <a:r>
              <a:rPr lang="en-US" sz="1600" dirty="0" smtClean="0"/>
              <a:t>The real and effective group IDs, however, are still set to match the target user.</a:t>
            </a:r>
          </a:p>
          <a:p>
            <a:r>
              <a:rPr lang="en-US" sz="2400" dirty="0" smtClean="0"/>
              <a:t>-S </a:t>
            </a:r>
          </a:p>
          <a:p>
            <a:pPr lvl="1"/>
            <a:r>
              <a:rPr lang="en-US" sz="1800" b="1" dirty="0" smtClean="0"/>
              <a:t>-S</a:t>
            </a:r>
            <a:r>
              <a:rPr lang="en-US" sz="1800" dirty="0" smtClean="0"/>
              <a:t> (</a:t>
            </a:r>
            <a:r>
              <a:rPr lang="en-US" sz="1800" i="1" dirty="0" smtClean="0"/>
              <a:t>stdin</a:t>
            </a:r>
            <a:r>
              <a:rPr lang="en-US" sz="1800" dirty="0" smtClean="0"/>
              <a:t>) option causes </a:t>
            </a:r>
            <a:r>
              <a:rPr lang="en-US" sz="1800" b="1" dirty="0" smtClean="0"/>
              <a:t>sudo</a:t>
            </a:r>
            <a:r>
              <a:rPr lang="en-US" sz="1800" dirty="0" smtClean="0"/>
              <a:t> to read the password from standard input instead of the terminal device.</a:t>
            </a:r>
          </a:p>
          <a:p>
            <a:r>
              <a:rPr lang="en-US" sz="2000" dirty="0" smtClean="0"/>
              <a:t>-- </a:t>
            </a:r>
          </a:p>
          <a:p>
            <a:pPr lvl="1"/>
            <a:r>
              <a:rPr lang="en-US" sz="1800" b="1" dirty="0" smtClean="0"/>
              <a:t>--</a:t>
            </a:r>
            <a:r>
              <a:rPr lang="en-US" sz="1800" dirty="0" smtClean="0"/>
              <a:t> flag indicates that </a:t>
            </a:r>
            <a:r>
              <a:rPr lang="en-US" sz="1800" b="1" dirty="0" smtClean="0"/>
              <a:t>sudo</a:t>
            </a:r>
            <a:r>
              <a:rPr lang="en-US" sz="1800" dirty="0" smtClean="0"/>
              <a:t> should stop processing command line arguments. </a:t>
            </a:r>
          </a:p>
          <a:p>
            <a:pPr lvl="2"/>
            <a:r>
              <a:rPr lang="en-US" sz="1600" dirty="0" smtClean="0"/>
              <a:t>It is most useful in conjunction with the </a:t>
            </a:r>
            <a:r>
              <a:rPr lang="en-US" sz="1600" b="1" dirty="0" smtClean="0"/>
              <a:t>-s</a:t>
            </a:r>
            <a:r>
              <a:rPr lang="en-US" sz="1600" dirty="0" smtClean="0"/>
              <a:t> flag.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02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6" y="990600"/>
            <a:ext cx="9144000" cy="1185333"/>
          </a:xfrm>
        </p:spPr>
        <p:txBody>
          <a:bodyPr>
            <a:normAutofit/>
          </a:bodyPr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99360"/>
            <a:ext cx="9677400" cy="480568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sudo</a:t>
            </a:r>
            <a:r>
              <a:rPr lang="en-US" dirty="0" smtClean="0"/>
              <a:t> will the return value of the program that was executed</a:t>
            </a:r>
          </a:p>
          <a:p>
            <a:pPr lvl="1"/>
            <a:r>
              <a:rPr lang="en-US" dirty="0" smtClean="0"/>
              <a:t>Only if the program successfully executes</a:t>
            </a:r>
          </a:p>
          <a:p>
            <a:r>
              <a:rPr lang="en-US" b="1" dirty="0" smtClean="0"/>
              <a:t>sudo</a:t>
            </a:r>
            <a:r>
              <a:rPr lang="en-US" dirty="0" smtClean="0"/>
              <a:t> quits with an exit value of 1 if:</a:t>
            </a:r>
          </a:p>
          <a:p>
            <a:pPr lvl="1"/>
            <a:r>
              <a:rPr lang="en-US" dirty="0" smtClean="0"/>
              <a:t>there is a configuration/permission problem</a:t>
            </a:r>
          </a:p>
          <a:p>
            <a:pPr lvl="1"/>
            <a:r>
              <a:rPr lang="en-US" b="1" dirty="0" err="1" smtClean="0"/>
              <a:t>sudo</a:t>
            </a:r>
            <a:r>
              <a:rPr lang="en-US" dirty="0" smtClean="0"/>
              <a:t> cannot execute the given command</a:t>
            </a:r>
          </a:p>
          <a:p>
            <a:pPr lvl="2"/>
            <a:r>
              <a:rPr lang="en-US" dirty="0" smtClean="0"/>
              <a:t>An error string is sent to stderr</a:t>
            </a:r>
          </a:p>
          <a:p>
            <a:pPr lvl="1"/>
            <a:r>
              <a:rPr lang="en-US" b="1" dirty="0" err="1" smtClean="0"/>
              <a:t>sudo</a:t>
            </a:r>
            <a:r>
              <a:rPr lang="en-US" dirty="0" smtClean="0"/>
              <a:t> cannot </a:t>
            </a:r>
            <a:r>
              <a:rPr lang="en-US" i="1" dirty="0" smtClean="0">
                <a:hlinkClick r:id="rId3"/>
              </a:rPr>
              <a:t>stat</a:t>
            </a:r>
            <a:r>
              <a:rPr lang="en-US" dirty="0" smtClean="0"/>
              <a:t> one or more entries in the user's PATH</a:t>
            </a:r>
            <a:br>
              <a:rPr lang="en-US" dirty="0" smtClean="0"/>
            </a:br>
            <a:r>
              <a:rPr lang="en-US" dirty="0" smtClean="0"/>
              <a:t>an error is printed on stderr</a:t>
            </a:r>
          </a:p>
          <a:p>
            <a:pPr lvl="1"/>
            <a:r>
              <a:rPr lang="en-US" dirty="0" smtClean="0"/>
              <a:t>the directory does not exist or if it is not really a directory</a:t>
            </a:r>
          </a:p>
          <a:p>
            <a:pPr lvl="2"/>
            <a:r>
              <a:rPr lang="en-US" dirty="0" smtClean="0"/>
              <a:t>The entry is ignored and no error is printed</a:t>
            </a:r>
          </a:p>
          <a:p>
            <a:pPr lvl="2"/>
            <a:r>
              <a:rPr lang="en-US" dirty="0" smtClean="0"/>
              <a:t>This should not happen under normal circumstances. </a:t>
            </a:r>
          </a:p>
          <a:p>
            <a:r>
              <a:rPr lang="en-US" dirty="0" smtClean="0"/>
              <a:t>The most common reason for </a:t>
            </a:r>
            <a:r>
              <a:rPr lang="en-US" i="1" dirty="0" smtClean="0">
                <a:hlinkClick r:id="rId3"/>
              </a:rPr>
              <a:t>stat</a:t>
            </a:r>
            <a:r>
              <a:rPr lang="en-US" dirty="0" smtClean="0"/>
              <a:t> to return </a:t>
            </a:r>
            <a:r>
              <a:rPr lang="en-US" dirty="0"/>
              <a:t>'</a:t>
            </a:r>
            <a:r>
              <a:rPr lang="en-US" dirty="0" smtClean="0"/>
              <a:t>'permission denied'' is if an </a:t>
            </a:r>
            <a:r>
              <a:rPr lang="en-US" dirty="0" err="1" smtClean="0"/>
              <a:t>automounter</a:t>
            </a:r>
            <a:r>
              <a:rPr lang="en-US" dirty="0" smtClean="0"/>
              <a:t> is running and one of the directories in the PATH is on a machine that is currently unreachable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and security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sudo</a:t>
            </a:r>
            <a:r>
              <a:rPr lang="en-US" dirty="0" smtClean="0"/>
              <a:t> can log both successful and unsuccessful attempts (as well as errors) to:</a:t>
            </a:r>
          </a:p>
          <a:p>
            <a:pPr lvl="1"/>
            <a:r>
              <a:rPr lang="en-US" i="1" dirty="0" smtClean="0">
                <a:hlinkClick r:id="rId2"/>
              </a:rPr>
              <a:t>syslog</a:t>
            </a:r>
            <a:endParaRPr lang="en-US" dirty="0" smtClean="0"/>
          </a:p>
          <a:p>
            <a:pPr lvl="1"/>
            <a:r>
              <a:rPr lang="en-US" dirty="0" smtClean="0"/>
              <a:t>a log file</a:t>
            </a:r>
          </a:p>
          <a:p>
            <a:pPr lvl="1"/>
            <a:r>
              <a:rPr lang="en-US" dirty="0" smtClean="0"/>
              <a:t>or both</a:t>
            </a:r>
          </a:p>
          <a:p>
            <a:r>
              <a:rPr lang="en-US" dirty="0" smtClean="0"/>
              <a:t>By default </a:t>
            </a:r>
            <a:r>
              <a:rPr lang="en-US" b="1" dirty="0" smtClean="0"/>
              <a:t>sudo</a:t>
            </a:r>
            <a:r>
              <a:rPr lang="en-US" dirty="0" smtClean="0"/>
              <a:t> will log via </a:t>
            </a:r>
            <a:r>
              <a:rPr lang="en-US" i="1" dirty="0" smtClean="0">
                <a:hlinkClick r:id="rId2"/>
              </a:rPr>
              <a:t>syslog</a:t>
            </a:r>
            <a:endParaRPr lang="en-US" dirty="0" smtClean="0"/>
          </a:p>
          <a:p>
            <a:pPr lvl="1"/>
            <a:r>
              <a:rPr lang="en-US" dirty="0" smtClean="0"/>
              <a:t>Changeable at configure time</a:t>
            </a:r>
          </a:p>
          <a:p>
            <a:pPr lvl="1"/>
            <a:r>
              <a:rPr lang="en-US" dirty="0" smtClean="0"/>
              <a:t>Via the </a:t>
            </a:r>
            <a:r>
              <a:rPr lang="en-US" i="1" dirty="0" smtClean="0"/>
              <a:t>sudoers</a:t>
            </a:r>
            <a:r>
              <a:rPr lang="en-US" dirty="0" smtClean="0"/>
              <a:t>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685800"/>
            <a:ext cx="9144000" cy="1185333"/>
          </a:xfrm>
        </p:spPr>
        <p:txBody>
          <a:bodyPr/>
          <a:lstStyle/>
          <a:p>
            <a:r>
              <a:rPr lang="en-US" dirty="0" smtClean="0"/>
              <a:t>sudoers file –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652000" cy="5943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Example sudo entries with all four fields:</a:t>
            </a:r>
            <a:br>
              <a:rPr lang="en-US" sz="2000" dirty="0" smtClean="0"/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superadm ALL=(ALL) ALL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superadm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ALL=(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ALL:ALL)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ALL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First</a:t>
            </a:r>
            <a:r>
              <a:rPr lang="en-US" sz="2000" dirty="0" smtClean="0"/>
              <a:t> field specifies </a:t>
            </a:r>
            <a:r>
              <a:rPr lang="en-US" sz="2000" i="1" dirty="0" smtClean="0"/>
              <a:t>user </a:t>
            </a:r>
            <a:r>
              <a:rPr lang="en-US" sz="2000" dirty="0" smtClean="0"/>
              <a:t>that will be granted privileges for some command(s)</a:t>
            </a:r>
          </a:p>
          <a:p>
            <a:pPr lvl="2"/>
            <a:r>
              <a:rPr lang="en-US" sz="1800" i="1" dirty="0" err="1"/>
              <a:t>s</a:t>
            </a:r>
            <a:r>
              <a:rPr lang="en-US" sz="1800" i="1" dirty="0" err="1" smtClean="0"/>
              <a:t>uperadm</a:t>
            </a:r>
            <a:r>
              <a:rPr lang="en-US" sz="1800" dirty="0" smtClean="0"/>
              <a:t> in this case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Second</a:t>
            </a:r>
            <a:r>
              <a:rPr lang="en-US" sz="2000" dirty="0" smtClean="0"/>
              <a:t> field is rarely used</a:t>
            </a:r>
          </a:p>
          <a:p>
            <a:pPr lvl="2"/>
            <a:r>
              <a:rPr lang="en-US" sz="1800" dirty="0" smtClean="0"/>
              <a:t>It's a list of hostnames on which this sudo entry will be effective.</a:t>
            </a:r>
          </a:p>
          <a:p>
            <a:pPr lvl="2"/>
            <a:r>
              <a:rPr lang="en-US" sz="1800" dirty="0" smtClean="0"/>
              <a:t>On standard setups only localhost is relevent so this field is usually left as ALL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Fourth</a:t>
            </a:r>
            <a:r>
              <a:rPr lang="en-US" sz="2000" dirty="0" smtClean="0"/>
              <a:t> (last) field is the list of commands </a:t>
            </a:r>
            <a:r>
              <a:rPr lang="en-US" sz="2000" i="1" dirty="0" smtClean="0"/>
              <a:t>superadm</a:t>
            </a:r>
            <a:r>
              <a:rPr lang="en-US" sz="2000" dirty="0" smtClean="0"/>
              <a:t> will be able to run with elevated privileges</a:t>
            </a:r>
          </a:p>
          <a:p>
            <a:pPr lvl="2"/>
            <a:r>
              <a:rPr lang="en-US" sz="1800" dirty="0" smtClean="0"/>
              <a:t>ALL means all commands</a:t>
            </a:r>
          </a:p>
          <a:p>
            <a:pPr lvl="2"/>
            <a:r>
              <a:rPr lang="en-US" sz="1800" dirty="0" smtClean="0"/>
              <a:t>Otherwise use a comma separated list of commands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Third </a:t>
            </a:r>
            <a:r>
              <a:rPr lang="en-US" sz="2000" dirty="0" smtClean="0"/>
              <a:t>field specifies which users (and groups) the </a:t>
            </a:r>
            <a:r>
              <a:rPr lang="en-US" sz="2000" i="1" dirty="0" smtClean="0"/>
              <a:t>superadm</a:t>
            </a:r>
            <a:r>
              <a:rPr lang="en-US" sz="2000" dirty="0" smtClean="0"/>
              <a:t> user will be able to run the following commands as</a:t>
            </a:r>
          </a:p>
          <a:p>
            <a:pPr lvl="2"/>
            <a:r>
              <a:rPr lang="en-US" sz="1800" dirty="0" smtClean="0"/>
              <a:t>Optional and  written within the ()</a:t>
            </a:r>
          </a:p>
          <a:p>
            <a:pPr lvl="3"/>
            <a:r>
              <a:rPr lang="en-US" sz="1500" dirty="0" smtClean="0"/>
              <a:t>(ALL:ALL) specifies </a:t>
            </a:r>
            <a:r>
              <a:rPr lang="en-US" sz="1500" dirty="0" err="1" smtClean="0"/>
              <a:t>user:group</a:t>
            </a:r>
            <a:endParaRPr lang="en-US" sz="1500" dirty="0" smtClean="0"/>
          </a:p>
          <a:p>
            <a:pPr lvl="2"/>
            <a:r>
              <a:rPr lang="en-US" sz="1800" dirty="0" smtClean="0"/>
              <a:t>ALL means anyone can be chosen (unrestricted). </a:t>
            </a:r>
          </a:p>
          <a:p>
            <a:pPr lvl="2"/>
            <a:r>
              <a:rPr lang="en-US" sz="1800" dirty="0" smtClean="0"/>
              <a:t>If this field is omitted, it means the same as (root).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609600"/>
            <a:ext cx="9144000" cy="1185333"/>
          </a:xfrm>
        </p:spPr>
        <p:txBody>
          <a:bodyPr>
            <a:normAutofit/>
          </a:bodyPr>
          <a:lstStyle/>
          <a:p>
            <a:r>
              <a:rPr lang="en-US" b="1" dirty="0" smtClean="0"/>
              <a:t>sudoers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52600"/>
            <a:ext cx="9296400" cy="555244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operator ALL= /sbin/poweroff 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UID </a:t>
            </a:r>
            <a:r>
              <a:rPr lang="en-US" sz="2000" i="1" dirty="0" smtClean="0"/>
              <a:t>operator </a:t>
            </a:r>
            <a:r>
              <a:rPr lang="en-US" sz="2000" dirty="0" smtClean="0"/>
              <a:t>to run the command </a:t>
            </a:r>
            <a:r>
              <a:rPr lang="en-US" sz="2000" i="1" dirty="0" err="1" smtClean="0"/>
              <a:t>poweroff</a:t>
            </a:r>
            <a:r>
              <a:rPr lang="en-US" sz="2000" dirty="0" smtClean="0"/>
              <a:t>  from </a:t>
            </a:r>
            <a:r>
              <a:rPr lang="en-US" sz="2000" dirty="0"/>
              <a:t>any terminal</a:t>
            </a:r>
            <a:endParaRPr lang="en-US" sz="2000" dirty="0" smtClean="0"/>
          </a:p>
          <a:p>
            <a:endParaRPr lang="en-US" dirty="0" smtClean="0"/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boa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[A-z]*, !/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</a:p>
          <a:p>
            <a:pPr lvl="1"/>
            <a:r>
              <a:rPr lang="en-US" sz="2000" dirty="0" err="1" smtClean="0"/>
              <a:t>pete</a:t>
            </a:r>
            <a:r>
              <a:rPr lang="en-US" sz="2000" dirty="0" smtClean="0"/>
              <a:t> </a:t>
            </a:r>
            <a:r>
              <a:rPr lang="en-US" sz="2000" dirty="0"/>
              <a:t>may change passwords </a:t>
            </a:r>
            <a:r>
              <a:rPr lang="en-US" sz="2000" dirty="0" smtClean="0"/>
              <a:t>from the </a:t>
            </a:r>
            <a:r>
              <a:rPr lang="en-US" sz="2000" i="1" dirty="0"/>
              <a:t>boa</a:t>
            </a:r>
            <a:r>
              <a:rPr lang="en-US" sz="2000" dirty="0"/>
              <a:t> host</a:t>
            </a:r>
          </a:p>
          <a:p>
            <a:pPr lvl="2"/>
            <a:r>
              <a:rPr lang="en-US" sz="1800" dirty="0" smtClean="0"/>
              <a:t>for any purely alphabetic id</a:t>
            </a:r>
          </a:p>
          <a:p>
            <a:pPr lvl="2"/>
            <a:r>
              <a:rPr lang="en-US" sz="1800" dirty="0" smtClean="0"/>
              <a:t>but not root</a:t>
            </a:r>
          </a:p>
          <a:p>
            <a:pPr lvl="2"/>
            <a:endParaRPr lang="en-US" sz="2800" dirty="0"/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ill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viking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queen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(operator) 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op_commands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sz="2000" dirty="0" err="1" smtClean="0"/>
              <a:t>jill</a:t>
            </a:r>
            <a:r>
              <a:rPr lang="en-US" sz="2000" dirty="0" smtClean="0"/>
              <a:t> can</a:t>
            </a:r>
          </a:p>
          <a:p>
            <a:pPr lvl="2"/>
            <a:r>
              <a:rPr lang="en-US" sz="1800" dirty="0" smtClean="0"/>
              <a:t>run </a:t>
            </a:r>
            <a:r>
              <a:rPr lang="en-US" sz="1800" dirty="0"/>
              <a:t>any command in the directory </a:t>
            </a:r>
            <a:r>
              <a:rPr lang="en-US" sz="1800" i="1" dirty="0"/>
              <a:t>/</a:t>
            </a:r>
            <a:r>
              <a:rPr lang="en-US" sz="1800" i="1" dirty="0" err="1"/>
              <a:t>usr</a:t>
            </a:r>
            <a:r>
              <a:rPr lang="en-US" sz="1800" i="1" dirty="0"/>
              <a:t>/local/</a:t>
            </a:r>
            <a:r>
              <a:rPr lang="en-US" sz="1800" i="1" dirty="0" err="1"/>
              <a:t>op_commands</a:t>
            </a:r>
            <a:r>
              <a:rPr lang="en-US" sz="1800" i="1" dirty="0" smtClean="0"/>
              <a:t>/ </a:t>
            </a:r>
          </a:p>
          <a:p>
            <a:pPr lvl="2"/>
            <a:r>
              <a:rPr lang="en-US" sz="1800" dirty="0" smtClean="0"/>
              <a:t>as </a:t>
            </a:r>
            <a:r>
              <a:rPr lang="en-US" sz="1800" dirty="0"/>
              <a:t>user </a:t>
            </a:r>
            <a:r>
              <a:rPr lang="en-US" sz="1800" i="1" dirty="0" smtClean="0"/>
              <a:t>operator</a:t>
            </a:r>
          </a:p>
          <a:p>
            <a:pPr lvl="2"/>
            <a:r>
              <a:rPr lang="en-US" sz="1800" dirty="0"/>
              <a:t>f</a:t>
            </a:r>
            <a:r>
              <a:rPr lang="en-US" sz="1800" dirty="0" smtClean="0"/>
              <a:t>rom the </a:t>
            </a:r>
            <a:r>
              <a:rPr lang="en-US" sz="1800" i="1" dirty="0" err="1" smtClean="0"/>
              <a:t>viking</a:t>
            </a:r>
            <a:r>
              <a:rPr lang="en-US" sz="1800" i="1" dirty="0" smtClean="0"/>
              <a:t> and queen</a:t>
            </a:r>
            <a:r>
              <a:rPr lang="en-US" sz="1800" dirty="0" smtClean="0"/>
              <a:t> hosts</a:t>
            </a:r>
            <a:endParaRPr lang="en-US" sz="1800" dirty="0"/>
          </a:p>
          <a:p>
            <a:pPr lvl="1"/>
            <a:endParaRPr lang="en-US" sz="2800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609600"/>
            <a:ext cx="9144000" cy="118533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sudoers</a:t>
            </a:r>
            <a:r>
              <a:rPr lang="en-US" b="1" dirty="0" smtClean="0"/>
              <a:t> 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52600"/>
            <a:ext cx="9296400" cy="5552440"/>
          </a:xfrm>
        </p:spPr>
        <p:txBody>
          <a:bodyPr>
            <a:normAutofit/>
          </a:bodyPr>
          <a:lstStyle/>
          <a:p>
            <a:r>
              <a:rPr lang="en-US" dirty="0" smtClean="0"/>
              <a:t>Sudo supports aliases for: </a:t>
            </a:r>
            <a:endParaRPr lang="en-US" dirty="0"/>
          </a:p>
          <a:p>
            <a:pPr lvl="1"/>
            <a:r>
              <a:rPr lang="en-US" sz="2000" dirty="0" smtClean="0"/>
              <a:t>users 				-&gt; User_Alias</a:t>
            </a:r>
          </a:p>
          <a:p>
            <a:pPr lvl="1"/>
            <a:r>
              <a:rPr lang="en-US" sz="2000" dirty="0" smtClean="0"/>
              <a:t>run commands as other users 	-&gt; Runas_Alias </a:t>
            </a:r>
          </a:p>
          <a:p>
            <a:pPr lvl="1"/>
            <a:r>
              <a:rPr lang="en-US" sz="2000" dirty="0" smtClean="0"/>
              <a:t>host 				-&gt; Host_Alias </a:t>
            </a:r>
          </a:p>
          <a:p>
            <a:pPr lvl="1"/>
            <a:r>
              <a:rPr lang="en-US" sz="2000" dirty="0" smtClean="0"/>
              <a:t>command 			-&gt; </a:t>
            </a:r>
            <a:r>
              <a:rPr lang="en-US" sz="2000" dirty="0" err="1" smtClean="0"/>
              <a:t>Cmnd_Alias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User_Alias  OPERATORS = joe,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mary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jude 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Runas_Alias OP = root, operator 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Host_Alias  OFNET = 10.1.2.0/255.255.255.0 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Cmnd_Alias  PRINTING = /usr/sbin/lpc, 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lprm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000" dirty="0" smtClean="0">
                <a:cs typeface="Courier New" panose="02070309020205020404" pitchFamily="49" charset="0"/>
              </a:rPr>
              <a:t>Where:</a:t>
            </a:r>
          </a:p>
          <a:p>
            <a:pPr lvl="1"/>
            <a:r>
              <a:rPr lang="en-US" sz="2000" dirty="0" smtClean="0"/>
              <a:t>User alias OPERATORS includes the users joe, </a:t>
            </a:r>
            <a:r>
              <a:rPr lang="en-US" sz="2000" dirty="0" err="1" smtClean="0"/>
              <a:t>mary</a:t>
            </a:r>
            <a:r>
              <a:rPr lang="en-US" sz="2000" dirty="0" smtClean="0"/>
              <a:t> and jude</a:t>
            </a:r>
          </a:p>
          <a:p>
            <a:pPr lvl="1"/>
            <a:r>
              <a:rPr lang="en-US" sz="2000" dirty="0" smtClean="0"/>
              <a:t>Run alias OP includes the users root and operator, </a:t>
            </a:r>
          </a:p>
          <a:p>
            <a:pPr lvl="1"/>
            <a:r>
              <a:rPr lang="en-US" sz="2000" dirty="0" smtClean="0"/>
              <a:t>Host alias OFNET includes the network 10.1.2.0 (the /24 subnet)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ommand alias PRINTING includes the commands </a:t>
            </a:r>
            <a:r>
              <a:rPr lang="en-US" sz="2000" i="1" dirty="0" smtClean="0"/>
              <a:t>lpc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lprm</a:t>
            </a:r>
            <a:endParaRPr lang="en-US" sz="20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6100" y="152400"/>
            <a:ext cx="9144000" cy="1188720"/>
          </a:xfrm>
        </p:spPr>
        <p:txBody>
          <a:bodyPr/>
          <a:lstStyle/>
          <a:p>
            <a:r>
              <a:rPr lang="en-US" dirty="0" smtClean="0"/>
              <a:t>Sample sudoders file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99091"/>
            <a:ext cx="1015999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User_Alias 	OPERATORS = joe,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mary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, jude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Runas_Alias 	OP = root, operator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Host_Alias 	OFNET = 10.1.2.0/255.255.255.0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Cmnd_Alias 	PRINTING = /usr/sbin/lpc, /usr/bin/lprm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OPERATORS ALL=ALL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# users in the OPERATORS group can run any command from any terminal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linus ALL=(OP)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#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linus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can run any command from any terminal as any user in the OP group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(root or operator)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user2 OFNET=(ALL)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# user2 may run any command from any machine in the OFNET network, as any user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user3 ALL= PRINTING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# user3 may run lpc and lprm from any machine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go2linux ALL=(ALL)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# go2linux may run any command from any machine acting as any user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</a:t>
            </a:r>
            <a:r>
              <a:rPr lang="en-US" smtClean="0"/>
              <a:t>udo</a:t>
            </a:r>
            <a:r>
              <a:rPr lang="en-US" dirty="0" smtClean="0"/>
              <a:t> oddities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udo</a:t>
            </a:r>
            <a:r>
              <a:rPr lang="en-US" dirty="0" smtClean="0"/>
              <a:t> works on programs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cannot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su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 cd /path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Solution: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–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Elevate to root</a:t>
            </a:r>
          </a:p>
          <a:p>
            <a:pPr lvl="3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Starts a new shell, root since no ID specified</a:t>
            </a:r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Run your command(s)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End with &lt;ctrl-D&gt;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Sudoers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Sudoers</a:t>
            </a:r>
            <a:r>
              <a:rPr lang="en-US" dirty="0" smtClean="0"/>
              <a:t> directives can get as complicated as you need</a:t>
            </a:r>
          </a:p>
          <a:p>
            <a:pPr lvl="1"/>
            <a:r>
              <a:rPr lang="en-US" dirty="0" smtClean="0"/>
              <a:t>This was just a simple introduction</a:t>
            </a:r>
          </a:p>
          <a:p>
            <a:r>
              <a:rPr lang="en-US" dirty="0" smtClean="0"/>
              <a:t>Here is a site with more gory details:</a:t>
            </a:r>
          </a:p>
          <a:p>
            <a:pPr lvl="1"/>
            <a:r>
              <a:rPr lang="en-US" dirty="0" smtClean="0">
                <a:hlinkClick r:id="rId2"/>
              </a:rPr>
              <a:t>http://www.gratisoft.us/sudo/sudoers.man.html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144000" cy="5120640"/>
          </a:xfrm>
        </p:spPr>
        <p:txBody>
          <a:bodyPr>
            <a:normAutofit lnSpcReduction="10000"/>
          </a:bodyPr>
          <a:lstStyle/>
          <a:p>
            <a:r>
              <a:rPr lang="en-US" i="1" dirty="0" err="1"/>
              <a:t>s</a:t>
            </a:r>
            <a:r>
              <a:rPr lang="en-US" i="1" dirty="0" err="1" smtClean="0"/>
              <a:t>udo</a:t>
            </a:r>
            <a:r>
              <a:rPr lang="en-US" dirty="0" smtClean="0"/>
              <a:t> and </a:t>
            </a:r>
            <a:r>
              <a:rPr lang="en-US" i="1" dirty="0" err="1" smtClean="0"/>
              <a:t>sudoers</a:t>
            </a:r>
            <a:r>
              <a:rPr lang="en-US" dirty="0" smtClean="0"/>
              <a:t> was created to:</a:t>
            </a:r>
          </a:p>
          <a:p>
            <a:pPr lvl="1"/>
            <a:r>
              <a:rPr lang="en-US" dirty="0" smtClean="0"/>
              <a:t>Allow certain users to run as other users with specific restrictions</a:t>
            </a:r>
          </a:p>
          <a:p>
            <a:r>
              <a:rPr lang="en-US" dirty="0" smtClean="0"/>
              <a:t>Can be set up so root is not required or even allowed</a:t>
            </a:r>
          </a:p>
          <a:p>
            <a:pPr lvl="1"/>
            <a:r>
              <a:rPr lang="en-US" dirty="0" smtClean="0"/>
              <a:t>System can still be maintained</a:t>
            </a:r>
          </a:p>
          <a:p>
            <a:pPr lvl="1"/>
            <a:r>
              <a:rPr lang="en-US" dirty="0" smtClean="0"/>
              <a:t>Can track who made each change</a:t>
            </a:r>
          </a:p>
          <a:p>
            <a:pPr lvl="1"/>
            <a:r>
              <a:rPr lang="en-US" dirty="0" smtClean="0"/>
              <a:t>Requires a unique id per system admin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Note:</a:t>
            </a:r>
          </a:p>
          <a:p>
            <a:pPr lvl="1"/>
            <a:r>
              <a:rPr lang="en-US" dirty="0" smtClean="0"/>
              <a:t>Ubuntu installs with root disabled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6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37742488"/>
              </p:ext>
            </p:extLst>
          </p:nvPr>
        </p:nvGraphicFramePr>
        <p:xfrm>
          <a:off x="5016500" y="1905000"/>
          <a:ext cx="5080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sudo</a:t>
            </a:r>
            <a:r>
              <a:rPr lang="en-US" dirty="0" smtClean="0"/>
              <a:t> to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8000" y="2499360"/>
            <a:ext cx="4572000" cy="4805680"/>
          </a:xfrm>
        </p:spPr>
        <p:txBody>
          <a:bodyPr>
            <a:normAutofit fontScale="92500" lnSpcReduction="10000"/>
          </a:bodyPr>
          <a:lstStyle/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Make executing root commands easier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Make it easier for users to use new commands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Restrict and track who has run sensitive commands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Understand how Ubuntu works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Use </a:t>
            </a:r>
            <a:r>
              <a:rPr lang="en-US" dirty="0" err="1" smtClean="0"/>
              <a:t>su</a:t>
            </a:r>
            <a:r>
              <a:rPr lang="en-US" smtClean="0"/>
              <a:t>, it’s </a:t>
            </a:r>
            <a:r>
              <a:rPr lang="en-US" dirty="0" smtClean="0"/>
              <a:t>easier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05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management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package management linu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0" y="3989890"/>
            <a:ext cx="64865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9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Review: </a:t>
            </a:r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6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and Maintaining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on a system must be maintained:</a:t>
            </a:r>
          </a:p>
          <a:p>
            <a:pPr lvl="1"/>
            <a:r>
              <a:rPr lang="en-US" dirty="0" smtClean="0"/>
              <a:t>Correct installation of new software</a:t>
            </a:r>
          </a:p>
          <a:p>
            <a:pPr lvl="1"/>
            <a:r>
              <a:rPr lang="en-US" dirty="0" smtClean="0"/>
              <a:t>Updating of existing software</a:t>
            </a:r>
          </a:p>
          <a:p>
            <a:pPr lvl="1"/>
            <a:r>
              <a:rPr lang="en-US" dirty="0" smtClean="0"/>
              <a:t>Removal of unneeded data/software</a:t>
            </a:r>
          </a:p>
          <a:p>
            <a:r>
              <a:rPr lang="en-US" dirty="0" smtClean="0"/>
              <a:t>Task automated by:</a:t>
            </a:r>
          </a:p>
          <a:p>
            <a:pPr lvl="1"/>
            <a:r>
              <a:rPr lang="en-US" dirty="0" smtClean="0"/>
              <a:t>Installer</a:t>
            </a:r>
          </a:p>
          <a:p>
            <a:pPr lvl="1"/>
            <a:r>
              <a:rPr lang="en-US" dirty="0" smtClean="0"/>
              <a:t>Package management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package manager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b="1" dirty="0"/>
              <a:t>package management system)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144000" cy="50444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For software it is a collection of tools that automates </a:t>
            </a:r>
            <a:r>
              <a:rPr lang="en-US" dirty="0"/>
              <a:t>the process </a:t>
            </a:r>
            <a:r>
              <a:rPr lang="en-US" dirty="0" smtClean="0"/>
              <a:t>of</a:t>
            </a:r>
          </a:p>
          <a:p>
            <a:pPr lvl="1"/>
            <a:r>
              <a:rPr lang="en-US" dirty="0" smtClean="0"/>
              <a:t>installing</a:t>
            </a:r>
          </a:p>
          <a:p>
            <a:pPr lvl="1"/>
            <a:r>
              <a:rPr lang="en-US" dirty="0" smtClean="0"/>
              <a:t>upgrading</a:t>
            </a:r>
          </a:p>
          <a:p>
            <a:pPr lvl="1"/>
            <a:r>
              <a:rPr lang="en-US" dirty="0" smtClean="0"/>
              <a:t>configuring</a:t>
            </a:r>
          </a:p>
          <a:p>
            <a:pPr lvl="1"/>
            <a:r>
              <a:rPr lang="en-US" dirty="0" smtClean="0"/>
              <a:t>removing</a:t>
            </a:r>
          </a:p>
          <a:p>
            <a:r>
              <a:rPr lang="en-US" dirty="0" smtClean="0"/>
              <a:t>Packages </a:t>
            </a:r>
            <a:r>
              <a:rPr lang="en-US" dirty="0"/>
              <a:t>contain </a:t>
            </a:r>
            <a:r>
              <a:rPr lang="en-US" dirty="0" smtClean="0"/>
              <a:t>metadata consisting of:</a:t>
            </a:r>
          </a:p>
          <a:p>
            <a:pPr lvl="1"/>
            <a:r>
              <a:rPr lang="en-US" dirty="0" smtClean="0"/>
              <a:t>software's name</a:t>
            </a:r>
          </a:p>
          <a:p>
            <a:pPr lvl="1"/>
            <a:r>
              <a:rPr lang="en-US" dirty="0" smtClean="0"/>
              <a:t>description </a:t>
            </a:r>
            <a:r>
              <a:rPr lang="en-US" dirty="0"/>
              <a:t>of its </a:t>
            </a:r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checksum</a:t>
            </a:r>
          </a:p>
          <a:p>
            <a:pPr lvl="1"/>
            <a:r>
              <a:rPr lang="en-US" dirty="0" smtClean="0"/>
              <a:t>version number</a:t>
            </a:r>
          </a:p>
          <a:p>
            <a:pPr lvl="1"/>
            <a:r>
              <a:rPr lang="en-US" dirty="0" smtClean="0"/>
              <a:t>vendor</a:t>
            </a:r>
          </a:p>
          <a:p>
            <a:pPr lvl="1"/>
            <a:r>
              <a:rPr lang="en-US" dirty="0" smtClean="0"/>
              <a:t>list </a:t>
            </a:r>
            <a:r>
              <a:rPr lang="en-US" dirty="0"/>
              <a:t>of </a:t>
            </a:r>
            <a:r>
              <a:rPr lang="en-US" dirty="0" smtClean="0"/>
              <a:t>dependencies</a:t>
            </a:r>
          </a:p>
          <a:p>
            <a:r>
              <a:rPr lang="en-US" dirty="0" smtClean="0"/>
              <a:t>After installation the metadata </a:t>
            </a:r>
            <a:r>
              <a:rPr lang="en-US" dirty="0"/>
              <a:t>is stored in a local package </a:t>
            </a:r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Maintains </a:t>
            </a:r>
            <a:r>
              <a:rPr lang="en-US" dirty="0"/>
              <a:t>a database of software dependencies and version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Prevents </a:t>
            </a:r>
            <a:r>
              <a:rPr lang="en-US" dirty="0"/>
              <a:t>software mismatches and missing </a:t>
            </a:r>
            <a:r>
              <a:rPr lang="en-US" dirty="0" smtClean="0"/>
              <a:t>prerequisites</a:t>
            </a:r>
          </a:p>
          <a:p>
            <a:pPr marL="45719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4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varieties depending on base OS</a:t>
            </a:r>
          </a:p>
          <a:p>
            <a:r>
              <a:rPr lang="en-US" dirty="0" smtClean="0"/>
              <a:t>2 main Linux styles</a:t>
            </a:r>
          </a:p>
          <a:p>
            <a:pPr lvl="1"/>
            <a:r>
              <a:rPr lang="en-US" dirty="0" smtClean="0"/>
              <a:t>Debian</a:t>
            </a:r>
          </a:p>
          <a:p>
            <a:pPr lvl="2"/>
            <a:r>
              <a:rPr lang="en-US" dirty="0" err="1" smtClean="0"/>
              <a:t>dpkg</a:t>
            </a:r>
            <a:r>
              <a:rPr lang="en-US" dirty="0" smtClean="0"/>
              <a:t> – base tool</a:t>
            </a:r>
          </a:p>
          <a:p>
            <a:pPr lvl="2"/>
            <a:r>
              <a:rPr lang="en-US" dirty="0" smtClean="0"/>
              <a:t>apt – </a:t>
            </a:r>
            <a:r>
              <a:rPr lang="en-US" dirty="0" err="1" smtClean="0"/>
              <a:t>cli</a:t>
            </a:r>
            <a:r>
              <a:rPr lang="en-US" dirty="0" smtClean="0"/>
              <a:t> interface</a:t>
            </a:r>
          </a:p>
          <a:p>
            <a:pPr lvl="2"/>
            <a:r>
              <a:rPr lang="en-US" dirty="0" smtClean="0"/>
              <a:t>synaptic – </a:t>
            </a:r>
            <a:r>
              <a:rPr lang="en-US" dirty="0" err="1" smtClean="0"/>
              <a:t>gui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/>
              <a:t>Red Hat</a:t>
            </a:r>
          </a:p>
          <a:p>
            <a:pPr lvl="2"/>
            <a:r>
              <a:rPr lang="en-US" dirty="0" smtClean="0"/>
              <a:t>yum – base tool</a:t>
            </a:r>
          </a:p>
          <a:p>
            <a:pPr lvl="3"/>
            <a:r>
              <a:rPr lang="en-US" dirty="0" smtClean="0"/>
              <a:t>Has a </a:t>
            </a:r>
            <a:r>
              <a:rPr lang="en-US" dirty="0" err="1" smtClean="0"/>
              <a:t>cli</a:t>
            </a:r>
            <a:endParaRPr lang="en-US" dirty="0" smtClean="0"/>
          </a:p>
          <a:p>
            <a:pPr lvl="2"/>
            <a:r>
              <a:rPr lang="en-US" dirty="0" err="1" smtClean="0"/>
              <a:t>PackageKit</a:t>
            </a:r>
            <a:r>
              <a:rPr lang="en-US" dirty="0" smtClean="0"/>
              <a:t> – </a:t>
            </a:r>
            <a:r>
              <a:rPr lang="en-US" dirty="0" err="1" smtClean="0"/>
              <a:t>gui</a:t>
            </a:r>
            <a:r>
              <a:rPr lang="en-US" dirty="0" smtClean="0"/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687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Windows Installer</a:t>
            </a:r>
          </a:p>
          <a:p>
            <a:pPr lvl="1"/>
            <a:r>
              <a:rPr lang="en-US" dirty="0" smtClean="0"/>
              <a:t>Windows XP, Server 2003, Server 2008…</a:t>
            </a:r>
          </a:p>
          <a:p>
            <a:r>
              <a:rPr lang="en-US" dirty="0" smtClean="0"/>
              <a:t>Package Manager</a:t>
            </a:r>
          </a:p>
          <a:p>
            <a:pPr lvl="1"/>
            <a:r>
              <a:rPr lang="en-US" dirty="0" smtClean="0"/>
              <a:t>Comes with Vista and later</a:t>
            </a:r>
          </a:p>
          <a:p>
            <a:pPr lvl="1"/>
            <a:r>
              <a:rPr lang="en-US" dirty="0" smtClean="0"/>
              <a:t>Install/remove hotfixes</a:t>
            </a:r>
          </a:p>
          <a:p>
            <a:pPr lvl="1"/>
            <a:r>
              <a:rPr lang="en-US" dirty="0" smtClean="0"/>
              <a:t>Enable/disable services</a:t>
            </a:r>
          </a:p>
          <a:p>
            <a:pPr lvl="1"/>
            <a:r>
              <a:rPr lang="en-US" dirty="0" smtClean="0"/>
              <a:t>Use an answer file</a:t>
            </a:r>
          </a:p>
          <a:p>
            <a:pPr lvl="1"/>
            <a:r>
              <a:rPr lang="en-US" dirty="0" smtClean="0"/>
              <a:t>Do multiple installs/uninstalls with one command</a:t>
            </a:r>
          </a:p>
          <a:p>
            <a:r>
              <a:rPr lang="en-US" dirty="0" smtClean="0"/>
              <a:t>InstallShield</a:t>
            </a:r>
          </a:p>
          <a:p>
            <a:pPr lvl="1"/>
            <a:r>
              <a:rPr lang="en-US" dirty="0" smtClean="0"/>
              <a:t>#1 vendor install tool</a:t>
            </a:r>
          </a:p>
          <a:p>
            <a:pPr lvl="1"/>
            <a:r>
              <a:rPr lang="en-US" dirty="0" smtClean="0"/>
              <a:t>Complete toolset to "productize, bundle and install" prodcuts</a:t>
            </a:r>
          </a:p>
          <a:p>
            <a:pPr lvl="2"/>
            <a:r>
              <a:rPr lang="en-US" dirty="0" smtClean="0"/>
              <a:t>MSI format</a:t>
            </a:r>
          </a:p>
          <a:p>
            <a:pPr lvl="2"/>
            <a:r>
              <a:rPr lang="en-US" dirty="0" smtClean="0"/>
              <a:t>Virtual Format</a:t>
            </a:r>
          </a:p>
          <a:p>
            <a:r>
              <a:rPr lang="en-US" dirty="0" smtClean="0"/>
              <a:t>Old school</a:t>
            </a:r>
          </a:p>
          <a:p>
            <a:pPr lvl="1"/>
            <a:r>
              <a:rPr lang="en-US" dirty="0"/>
              <a:t>s</a:t>
            </a:r>
            <a:r>
              <a:rPr lang="en-US" smtClean="0"/>
              <a:t>etup.exe </a:t>
            </a:r>
            <a:r>
              <a:rPr lang="en-US" dirty="0" smtClean="0"/>
              <a:t>or install.exe</a:t>
            </a:r>
          </a:p>
          <a:p>
            <a:pPr lvl="2"/>
            <a:r>
              <a:rPr lang="en-US" dirty="0" smtClean="0"/>
              <a:t>Custom script to install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1143000"/>
            <a:ext cx="9144000" cy="1185333"/>
          </a:xfrm>
        </p:spPr>
        <p:txBody>
          <a:bodyPr/>
          <a:lstStyle/>
          <a:p>
            <a:r>
              <a:rPr lang="en-US" dirty="0" smtClean="0"/>
              <a:t>PMS vs. Installer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9334" y="2032000"/>
          <a:ext cx="9821334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 smtClean="0"/>
                        <a:t>Package Management System</a:t>
                      </a:r>
                      <a:endParaRPr lang="en-US" sz="2700" b="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 smtClean="0"/>
                        <a:t>Installer</a:t>
                      </a:r>
                      <a:endParaRPr lang="en-US" sz="2700" b="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Typically part of the operating system.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Each product comes bundled with its own installer.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Uses a single installation database.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Performs its own installation, sometimes recording information about that installation in a </a:t>
                      </a:r>
                      <a:r>
                        <a:rPr lang="en-US" sz="2000" dirty="0" smtClean="0">
                          <a:hlinkClick r:id="rId2" tooltip="Windows Registry"/>
                        </a:rPr>
                        <a:t>registry</a:t>
                      </a:r>
                      <a:r>
                        <a:rPr lang="en-US" sz="2000" dirty="0" smtClean="0"/>
                        <a:t>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verify and manage all packages on the system.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Only works with its bundled product.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Single package management system vendor.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Multiple installer vendors. 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Single package format.</a:t>
                      </a:r>
                    </a:p>
                    <a:p>
                      <a:endParaRPr lang="en-US" sz="2000" dirty="0"/>
                    </a:p>
                  </a:txBody>
                  <a:tcPr marL="101600" marR="101600" marT="50800" marB="5080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Multiple installation formats.</a:t>
                      </a:r>
                      <a:endParaRPr lang="en-US" sz="2000" dirty="0"/>
                    </a:p>
                  </a:txBody>
                  <a:tcPr marL="101600" marR="101600" marT="50800" marB="508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2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Platform installers exist</a:t>
            </a:r>
          </a:p>
          <a:p>
            <a:pPr lvl="1"/>
            <a:r>
              <a:rPr lang="en-US" dirty="0" err="1" smtClean="0"/>
              <a:t>InstallAnywhere</a:t>
            </a:r>
            <a:endParaRPr lang="en-US" dirty="0" smtClean="0"/>
          </a:p>
          <a:p>
            <a:pPr lvl="2"/>
            <a:r>
              <a:rPr lang="en-US" dirty="0" smtClean="0"/>
              <a:t>Windows NT, mas OS, Unix-like</a:t>
            </a:r>
          </a:p>
          <a:p>
            <a:pPr lvl="1"/>
            <a:r>
              <a:rPr lang="en-US" dirty="0" smtClean="0"/>
              <a:t>Installer VISE</a:t>
            </a:r>
          </a:p>
          <a:p>
            <a:pPr lvl="2"/>
            <a:r>
              <a:rPr lang="en-US" dirty="0" err="1" smtClean="0"/>
              <a:t>Winddows</a:t>
            </a:r>
            <a:r>
              <a:rPr lang="en-US" dirty="0" smtClean="0"/>
              <a:t>, Mac OS X</a:t>
            </a:r>
          </a:p>
          <a:p>
            <a:pPr lvl="1"/>
            <a:r>
              <a:rPr lang="en-US" dirty="0" err="1" smtClean="0"/>
              <a:t>InstallJammer</a:t>
            </a:r>
            <a:endParaRPr lang="en-US" dirty="0" smtClean="0"/>
          </a:p>
          <a:p>
            <a:pPr lvl="2"/>
            <a:r>
              <a:rPr lang="en-US" dirty="0" smtClean="0"/>
              <a:t>Windows, Linux, Unix-like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others…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86333113"/>
              </p:ext>
            </p:extLst>
          </p:nvPr>
        </p:nvGraphicFramePr>
        <p:xfrm>
          <a:off x="5016500" y="1905000"/>
          <a:ext cx="5080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Managers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8000" y="2499360"/>
            <a:ext cx="4572000" cy="4805680"/>
          </a:xfrm>
        </p:spPr>
        <p:txBody>
          <a:bodyPr/>
          <a:lstStyle/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Make installing easier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Make updating easier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Make removing programs easier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All of the above</a:t>
            </a:r>
          </a:p>
          <a:p>
            <a:pPr marL="636269" indent="-514350">
              <a:buFont typeface="Georgia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316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s</a:t>
            </a:r>
            <a:r>
              <a:rPr lang="en-US" dirty="0" smtClean="0"/>
              <a:t>witch </a:t>
            </a:r>
            <a:r>
              <a:rPr lang="en-US" u="sng" dirty="0" smtClean="0"/>
              <a:t>u</a:t>
            </a:r>
            <a:r>
              <a:rPr lang="en-US" dirty="0" smtClean="0"/>
              <a:t>ser</a:t>
            </a:r>
          </a:p>
          <a:p>
            <a:pPr lvl="1"/>
            <a:r>
              <a:rPr lang="en-US" dirty="0" smtClean="0"/>
              <a:t>Temporarily become another user without</a:t>
            </a:r>
          </a:p>
          <a:p>
            <a:pPr lvl="2"/>
            <a:r>
              <a:rPr lang="en-US" dirty="0" smtClean="0"/>
              <a:t>logging out</a:t>
            </a:r>
          </a:p>
          <a:p>
            <a:pPr lvl="2"/>
            <a:r>
              <a:rPr lang="en-US" dirty="0" smtClean="0"/>
              <a:t>logging in as a different user</a:t>
            </a:r>
          </a:p>
          <a:p>
            <a:pPr lvl="3"/>
            <a:r>
              <a:rPr lang="en-US" dirty="0" smtClean="0"/>
              <a:t>do work as new user</a:t>
            </a:r>
          </a:p>
          <a:p>
            <a:pPr lvl="2"/>
            <a:r>
              <a:rPr lang="en-US" dirty="0" smtClean="0"/>
              <a:t>logging out</a:t>
            </a:r>
          </a:p>
          <a:p>
            <a:pPr lvl="2"/>
            <a:r>
              <a:rPr lang="en-US" dirty="0" smtClean="0"/>
              <a:t>log in as the original user</a:t>
            </a:r>
          </a:p>
          <a:p>
            <a:pPr lvl="3"/>
            <a:r>
              <a:rPr lang="en-US" dirty="0" smtClean="0"/>
              <a:t>try to remember where you were as original user</a:t>
            </a:r>
          </a:p>
          <a:p>
            <a:pPr lvl="1"/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[options] [commands] [-] [username]</a:t>
            </a:r>
          </a:p>
          <a:p>
            <a:pPr lvl="1"/>
            <a:r>
              <a:rPr lang="en-US" dirty="0" smtClean="0"/>
              <a:t>Notes:</a:t>
            </a:r>
          </a:p>
          <a:p>
            <a:pPr lvl="2"/>
            <a:r>
              <a:rPr lang="en-US" dirty="0" smtClean="0"/>
              <a:t>No username </a:t>
            </a:r>
            <a:r>
              <a:rPr lang="en-US" dirty="0" smtClean="0">
                <a:sym typeface="Wingdings" panose="05000000000000000000" pitchFamily="2" charset="2"/>
              </a:rPr>
              <a:t> become root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- assume attributes of the new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372600" cy="48056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Still have to know the password of the new user</a:t>
            </a:r>
          </a:p>
          <a:p>
            <a:r>
              <a:rPr lang="en-US" dirty="0" smtClean="0"/>
              <a:t>Have a new environment</a:t>
            </a:r>
          </a:p>
          <a:p>
            <a:pPr lvl="1"/>
            <a:r>
              <a:rPr lang="en-US" dirty="0" smtClean="0"/>
              <a:t>That of the new user (if – specified)</a:t>
            </a:r>
          </a:p>
          <a:p>
            <a:r>
              <a:rPr lang="en-US" dirty="0" smtClean="0"/>
              <a:t>When exited return to previous user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su</a:t>
            </a:r>
            <a:r>
              <a:rPr lang="en-US" dirty="0" smtClean="0"/>
              <a:t> within </a:t>
            </a:r>
            <a:r>
              <a:rPr lang="en-US" dirty="0" err="1" smtClean="0"/>
              <a:t>su</a:t>
            </a:r>
            <a:endParaRPr lang="en-US" dirty="0" smtClean="0"/>
          </a:p>
          <a:p>
            <a:pPr lvl="1"/>
            <a:r>
              <a:rPr lang="en-US" dirty="0" smtClean="0"/>
              <a:t>Considered poor practice</a:t>
            </a:r>
          </a:p>
          <a:p>
            <a:pPr lvl="2"/>
            <a:r>
              <a:rPr lang="en-US" dirty="0" smtClean="0"/>
              <a:t>Consumes extra resources</a:t>
            </a:r>
          </a:p>
          <a:p>
            <a:pPr lvl="2"/>
            <a:r>
              <a:rPr lang="en-US" dirty="0" smtClean="0"/>
              <a:t>How many times have you “</a:t>
            </a:r>
            <a:r>
              <a:rPr lang="en-US" dirty="0" err="1" smtClean="0"/>
              <a:t>su’ed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Who are you now?</a:t>
            </a:r>
          </a:p>
          <a:p>
            <a:pPr lvl="3"/>
            <a:r>
              <a:rPr lang="en-US" dirty="0" smtClean="0"/>
              <a:t>Are you the same user in a higher layer</a:t>
            </a:r>
          </a:p>
          <a:p>
            <a:pPr lvl="1"/>
            <a:r>
              <a:rPr lang="en-US" dirty="0" smtClean="0"/>
              <a:t>Best to </a:t>
            </a:r>
            <a:r>
              <a:rPr lang="en-US" dirty="0" err="1" smtClean="0"/>
              <a:t>su</a:t>
            </a:r>
            <a:r>
              <a:rPr lang="en-US" dirty="0" smtClean="0"/>
              <a:t>, do the task and return to base user</a:t>
            </a:r>
          </a:p>
          <a:p>
            <a:pPr lvl="2"/>
            <a:r>
              <a:rPr lang="en-US" dirty="0" smtClean="0"/>
              <a:t>Start a new </a:t>
            </a:r>
            <a:r>
              <a:rPr lang="en-US" dirty="0" err="1" smtClean="0"/>
              <a:t>su</a:t>
            </a:r>
            <a:r>
              <a:rPr lang="en-US" dirty="0" smtClean="0"/>
              <a:t> from base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Root authority is required for many System Administration duties</a:t>
            </a:r>
          </a:p>
          <a:p>
            <a:r>
              <a:rPr lang="en-US" dirty="0" smtClean="0"/>
              <a:t>Systems can be large and complex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Requires more than 1 person to run</a:t>
            </a:r>
          </a:p>
          <a:p>
            <a:pPr lvl="1"/>
            <a:r>
              <a:rPr lang="en-US" dirty="0" smtClean="0"/>
              <a:t>Need backup personnel</a:t>
            </a:r>
          </a:p>
          <a:p>
            <a:pPr lvl="2"/>
            <a:r>
              <a:rPr lang="en-US" dirty="0" smtClean="0"/>
              <a:t>Vacations, sickness, etc </a:t>
            </a:r>
          </a:p>
          <a:p>
            <a:r>
              <a:rPr lang="en-US" dirty="0" smtClean="0">
                <a:sym typeface="Wingdings" pitchFamily="2" charset="2"/>
              </a:rPr>
              <a:t> Must share the root ID and password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Security problem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an error or sabatage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Who did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udo</a:t>
            </a:r>
            <a:r>
              <a:rPr lang="en-US" dirty="0" smtClean="0"/>
              <a:t> and </a:t>
            </a:r>
            <a:r>
              <a:rPr lang="en-US" dirty="0" err="1" smtClean="0"/>
              <a:t>sudoers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1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 and SUDOERS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sudo</a:t>
            </a:r>
            <a:r>
              <a:rPr lang="en-US" dirty="0" smtClean="0"/>
              <a:t> </a:t>
            </a:r>
            <a:r>
              <a:rPr lang="en-US" u="sng" dirty="0" smtClean="0"/>
              <a:t>command</a:t>
            </a:r>
            <a:r>
              <a:rPr lang="en-US" dirty="0" smtClean="0"/>
              <a:t> and the </a:t>
            </a:r>
            <a:r>
              <a:rPr lang="en-US" i="1" dirty="0" smtClean="0"/>
              <a:t>sudoers</a:t>
            </a:r>
            <a:r>
              <a:rPr lang="en-US" dirty="0" smtClean="0"/>
              <a:t> </a:t>
            </a:r>
            <a:r>
              <a:rPr lang="en-US" u="sng" dirty="0" smtClean="0"/>
              <a:t>file</a:t>
            </a:r>
            <a:r>
              <a:rPr lang="en-US" dirty="0" smtClean="0"/>
              <a:t> work together</a:t>
            </a:r>
          </a:p>
          <a:p>
            <a:pPr lvl="1"/>
            <a:r>
              <a:rPr lang="en-US" dirty="0" smtClean="0"/>
              <a:t>Allows access </a:t>
            </a:r>
            <a:r>
              <a:rPr lang="en-US" b="1" i="1" dirty="0" smtClean="0"/>
              <a:t>as needed</a:t>
            </a:r>
            <a:r>
              <a:rPr lang="en-US" dirty="0" smtClean="0"/>
              <a:t> to system resources</a:t>
            </a:r>
          </a:p>
          <a:p>
            <a:pPr lvl="2"/>
            <a:r>
              <a:rPr lang="en-US" dirty="0" smtClean="0"/>
              <a:t>As permitted</a:t>
            </a:r>
          </a:p>
          <a:p>
            <a:pPr lvl="1"/>
            <a:r>
              <a:rPr lang="en-US" dirty="0" smtClean="0"/>
              <a:t>At the </a:t>
            </a:r>
            <a:r>
              <a:rPr lang="en-US" b="1" i="1" dirty="0" smtClean="0"/>
              <a:t>appropriate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What can be accessed</a:t>
            </a:r>
          </a:p>
          <a:p>
            <a:pPr lvl="1"/>
            <a:r>
              <a:rPr lang="en-US" dirty="0" smtClean="0"/>
              <a:t>Allows </a:t>
            </a:r>
            <a:r>
              <a:rPr lang="en-US" b="1" i="1" dirty="0" smtClean="0"/>
              <a:t>tracking</a:t>
            </a:r>
            <a:r>
              <a:rPr lang="en-US" dirty="0" smtClean="0"/>
              <a:t> of who did what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that allows users to run programs with “elevated” (different) privilages</a:t>
            </a:r>
          </a:p>
          <a:p>
            <a:pPr lvl="1"/>
            <a:r>
              <a:rPr lang="en-US" dirty="0" smtClean="0"/>
              <a:t>E.g.  at the root level</a:t>
            </a:r>
          </a:p>
          <a:p>
            <a:pPr lvl="1"/>
            <a:r>
              <a:rPr lang="en-US" dirty="0" smtClean="0"/>
              <a:t>Each sysadmin uses their own personal id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Knows who did a command</a:t>
            </a:r>
          </a:p>
          <a:p>
            <a:pPr lvl="3"/>
            <a:r>
              <a:rPr lang="en-US" dirty="0" smtClean="0"/>
              <a:t>Typically via a log file</a:t>
            </a:r>
          </a:p>
          <a:p>
            <a:pPr lvl="1"/>
            <a:r>
              <a:rPr lang="en-US" dirty="0" smtClean="0"/>
              <a:t>Each sudo ID can have its own privilages</a:t>
            </a:r>
          </a:p>
          <a:p>
            <a:pPr lvl="2"/>
            <a:r>
              <a:rPr lang="en-US" dirty="0" smtClean="0"/>
              <a:t>From full root authority</a:t>
            </a:r>
          </a:p>
          <a:p>
            <a:pPr lvl="2"/>
            <a:r>
              <a:rPr lang="en-US" dirty="0" smtClean="0"/>
              <a:t>To only being able to run a single command with a specific limit on parameters as a specific user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14003c67-8ed8-4354-acef-6b2471d37c48"/>
  <p:tag name="WASPOLLED" val="576999383C9D4D8D8E3442A53625DCCE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EEFC3FC425114CDFBA5AEF9842BE8679&lt;/guid&gt;&#10;        &lt;description /&gt;&#10;        &lt;date&gt;4/3/2017 2:21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183650F0754472A41DEFD6371A3448&lt;/guid&gt;&#10;            &lt;repollguid&gt;C290D03EF1CA42909E0F95766FE74C69&lt;/repollguid&gt;&#10;            &lt;sourceid&gt;558263CCD95F4A7B8DD40B10DE463E59&lt;/sourceid&gt;&#10;            &lt;questiontext&gt;Use sudo to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3F3E3A6E7BAF4F31B4400170E0D259F1&lt;/guid&gt;&#10;                    &lt;answertext&gt;Make executing root commands easier&lt;/answertext&gt;&#10;                    &lt;valuetype&gt;-1&lt;/valuetype&gt;&#10;                &lt;/answer&gt;&#10;                &lt;answer&gt;&#10;                    &lt;guid&gt;6D3BB48106D54DAAAFBF9C0B7ED1C298&lt;/guid&gt;&#10;                    &lt;answertext&gt;Make it easier for users to use new commands&lt;/answertext&gt;&#10;                    &lt;valuetype&gt;-1&lt;/valuetype&gt;&#10;                &lt;/answer&gt;&#10;                &lt;answer&gt;&#10;                    &lt;guid&gt;58B571388FC8482F8B9A876BB7CEA13F&lt;/guid&gt;&#10;                    &lt;answertext&gt;Restrict and track who has run sensitive commands&lt;/answertext&gt;&#10;                    &lt;valuetype&gt;1&lt;/valuetype&gt;&#10;                &lt;/answer&gt;&#10;                &lt;answer&gt;&#10;                    &lt;guid&gt;DCA643B22E204B15855E6A6FA8E904A8&lt;/guid&gt;&#10;                    &lt;answertext&gt;Understand how Ubuntu works&lt;/answertext&gt;&#10;                    &lt;valuetype&gt;-1&lt;/valuetype&gt;&#10;                &lt;/answer&gt;&#10;                &lt;answer&gt;&#10;                    &lt;guid&gt;BEC45F62A2AD42709BD59D615098441F&lt;/guid&gt;&#10;                    &lt;answertext&gt;Use su, its easier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Use sudo to[;crlf;]28[;]29[;]28[;]False[;]15[;][;crlf;]2.32142857142857[;]3[;]1.036945081497[;]1.07525510204082[;crlf;]9[;]-1[;]Make executing root commands easier1[;]Make executing root commands easier[;][;crlf;]3[;]-1[;]Make it easier for users to use new commands2[;]Make it easier for users to use new commands[;][;crlf;]15[;]1[;]Restrict and track who has run sensitive commands3[;]Restrict and track who has run sensitive commands[;][;crlf;]0[;]-1[;]Understand how Ubuntu works4[;]Understand how Ubuntu works[;][;crlf;]1[;]-1[;]Use su, it’s easier5[;]Use su, it’s easier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0"/>
  <p:tag name="NUMBERFORMAT" val="0"/>
  <p:tag name="DEFINEDCOLORS" val="3,6,10,45,32,50,13,4,9,55,1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75935AF365441D9BCAA3EE1BB921C6F&lt;/guid&gt;&#10;        &lt;description /&gt;&#10;        &lt;date&gt;4/3/2017 2:25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DDC7A1DDE149C2808603A108953F48&lt;/guid&gt;&#10;            &lt;repollguid&gt;99A66CCF36204EF39AF87E4732B04F1D&lt;/repollguid&gt;&#10;            &lt;sourceid&gt;F6E47B0F6F344F89A6C82CF3D0E25686&lt;/sourceid&gt;&#10;            &lt;questiontext&gt;Package Manager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13C98A5E01C43BB9FB9087B5C3BB118&lt;/guid&gt;&#10;                    &lt;answertext&gt;Make installing easier&lt;/answertext&gt;&#10;                    &lt;valuetype&gt;-1&lt;/valuetype&gt;&#10;                &lt;/answer&gt;&#10;                &lt;answer&gt;&#10;                    &lt;guid&gt;62CE74B1DCE54821823584D06CF718E7&lt;/guid&gt;&#10;                    &lt;answertext&gt;Make updating easier&lt;/answertext&gt;&#10;                    &lt;valuetype&gt;-1&lt;/valuetype&gt;&#10;                &lt;/answer&gt;&#10;                &lt;answer&gt;&#10;                    &lt;guid&gt;FA0B8AC638074117B7458B29C624E5ED&lt;/guid&gt;&#10;                    &lt;answertext&gt;Make removing programs easier&lt;/answertext&gt;&#10;                    &lt;valuetype&gt;-1&lt;/valuetype&gt;&#10;                &lt;/answer&gt;&#10;                &lt;answer&gt;&#10;                    &lt;guid&gt;A9854669ABC0417FBFA8283CB1EC7802&lt;/guid&gt;&#10;                    &lt;answertext&gt;All of the above&lt;/answertext&gt;&#10;                    &lt;valuetype&gt;1&lt;/valuetype&gt;&#10;                &lt;/answer&gt;&#10;                &lt;answer&gt;&#10;                    &lt;guid&gt;FE6A2AD0E15A4B0084FD320A4A9ABA04&lt;/guid&gt;&#10;                    &lt;answertext&gt;None of the abov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Package Managers[;crlf;]28[;]29[;]28[;]False[;]27[;][;crlf;]3.89285714285714[;]4[;]0.556730616718568[;]0.309948979591837[;crlf;]1[;]-1[;]Make installing easier1[;]Make installing easier[;][;crlf;]0[;]-1[;]Make updating easier2[;]Make updating easier[;][;crlf;]0[;]-1[;]Make removing programs easier3[;]Make removing programs easier[;][;crlf;]27[;]1[;]All of the above4[;]All of the above[;][;crlf;]0[;]-1[;]None of the above5[;]None of the above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LABELFORMAT" val="0"/>
  <p:tag name="DEFINEDCOLORS" val="3,6,10,45,32,50,13,4,9,55,1"/>
  <p:tag name="COLORTYPE" val="SCHEM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5039</TotalTime>
  <Words>1993</Words>
  <Application>Microsoft Office PowerPoint</Application>
  <PresentationFormat>Custom</PresentationFormat>
  <Paragraphs>344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Courier New</vt:lpstr>
      <vt:lpstr>Georgia</vt:lpstr>
      <vt:lpstr>Trebuchet MS</vt:lpstr>
      <vt:lpstr>Wingdings</vt:lpstr>
      <vt:lpstr>Wingdings 2</vt:lpstr>
      <vt:lpstr>Urban</vt:lpstr>
      <vt:lpstr>System Administration II</vt:lpstr>
      <vt:lpstr>Users and security</vt:lpstr>
      <vt:lpstr>Quick Review: su</vt:lpstr>
      <vt:lpstr>su</vt:lpstr>
      <vt:lpstr>su</vt:lpstr>
      <vt:lpstr>Problem</vt:lpstr>
      <vt:lpstr>sudo and sudoers</vt:lpstr>
      <vt:lpstr>SUDO and SUDOERS</vt:lpstr>
      <vt:lpstr>SUDO</vt:lpstr>
      <vt:lpstr>SUDO</vt:lpstr>
      <vt:lpstr>SUDO</vt:lpstr>
      <vt:lpstr>SUDO</vt:lpstr>
      <vt:lpstr>SUDO</vt:lpstr>
      <vt:lpstr>Popular Options</vt:lpstr>
      <vt:lpstr>Other Options</vt:lpstr>
      <vt:lpstr>Other Options</vt:lpstr>
      <vt:lpstr>Other Options</vt:lpstr>
      <vt:lpstr>Other Options</vt:lpstr>
      <vt:lpstr>Return Values</vt:lpstr>
      <vt:lpstr>SUDO</vt:lpstr>
      <vt:lpstr>sudoers file – simple example</vt:lpstr>
      <vt:lpstr>sudoers examples</vt:lpstr>
      <vt:lpstr>sudoers aliases</vt:lpstr>
      <vt:lpstr>Sample sudoders file</vt:lpstr>
      <vt:lpstr>sudo oddities</vt:lpstr>
      <vt:lpstr>Sudoers Manual</vt:lpstr>
      <vt:lpstr>Sudo Summary</vt:lpstr>
      <vt:lpstr>Use sudo to</vt:lpstr>
      <vt:lpstr>Program management</vt:lpstr>
      <vt:lpstr>Installing and Maintaining Software</vt:lpstr>
      <vt:lpstr>package manager (package management system)</vt:lpstr>
      <vt:lpstr>Package Management System</vt:lpstr>
      <vt:lpstr>Windows</vt:lpstr>
      <vt:lpstr>PMS vs. Installer</vt:lpstr>
      <vt:lpstr>Last Notes</vt:lpstr>
      <vt:lpstr>Package Managers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196</cp:revision>
  <dcterms:modified xsi:type="dcterms:W3CDTF">2017-04-03T21:36:24Z</dcterms:modified>
</cp:coreProperties>
</file>