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37"/>
  </p:notesMasterIdLst>
  <p:sldIdLst>
    <p:sldId id="283" r:id="rId2"/>
    <p:sldId id="284" r:id="rId3"/>
    <p:sldId id="332" r:id="rId4"/>
    <p:sldId id="346" r:id="rId5"/>
    <p:sldId id="285" r:id="rId6"/>
    <p:sldId id="296" r:id="rId7"/>
    <p:sldId id="286" r:id="rId8"/>
    <p:sldId id="287" r:id="rId9"/>
    <p:sldId id="297" r:id="rId10"/>
    <p:sldId id="288" r:id="rId11"/>
    <p:sldId id="344" r:id="rId12"/>
    <p:sldId id="299" r:id="rId13"/>
    <p:sldId id="300" r:id="rId14"/>
    <p:sldId id="301" r:id="rId15"/>
    <p:sldId id="304" r:id="rId16"/>
    <p:sldId id="303" r:id="rId17"/>
    <p:sldId id="302" r:id="rId18"/>
    <p:sldId id="343" r:id="rId19"/>
    <p:sldId id="289" r:id="rId20"/>
    <p:sldId id="307" r:id="rId21"/>
    <p:sldId id="305" r:id="rId22"/>
    <p:sldId id="306" r:id="rId23"/>
    <p:sldId id="290" r:id="rId24"/>
    <p:sldId id="308" r:id="rId25"/>
    <p:sldId id="309" r:id="rId26"/>
    <p:sldId id="310" r:id="rId27"/>
    <p:sldId id="340" r:id="rId28"/>
    <p:sldId id="341" r:id="rId29"/>
    <p:sldId id="342" r:id="rId30"/>
    <p:sldId id="345" r:id="rId31"/>
    <p:sldId id="333" r:id="rId32"/>
    <p:sldId id="298" r:id="rId33"/>
    <p:sldId id="311" r:id="rId34"/>
    <p:sldId id="312" r:id="rId35"/>
    <p:sldId id="313" r:id="rId36"/>
  </p:sldIdLst>
  <p:sldSz cx="10160000" cy="7620000"/>
  <p:notesSz cx="6858000" cy="9144000"/>
  <p:custDataLst>
    <p:tags r:id="rId38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ABD"/>
    <a:srgbClr val="E07F00"/>
    <a:srgbClr val="C808AD"/>
    <a:srgbClr val="FFE000"/>
    <a:srgbClr val="A97F00"/>
    <a:srgbClr val="C0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390" y="102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9027888"/>
        <c:axId val="739028448"/>
        <c:axId val="634334112"/>
      </c:bar3DChart>
      <c:catAx>
        <c:axId val="73902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39028448"/>
        <c:crosses val="autoZero"/>
        <c:auto val="1"/>
        <c:lblAlgn val="ctr"/>
        <c:lblOffset val="100"/>
        <c:noMultiLvlLbl val="0"/>
      </c:catAx>
      <c:valAx>
        <c:axId val="739028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9027888"/>
        <c:crosses val="autoZero"/>
        <c:crossBetween val="between"/>
      </c:valAx>
      <c:serAx>
        <c:axId val="634334112"/>
        <c:scaling>
          <c:orientation val="minMax"/>
        </c:scaling>
        <c:delete val="0"/>
        <c:axPos val="b"/>
        <c:majorTickMark val="out"/>
        <c:minorTickMark val="none"/>
        <c:tickLblPos val="nextTo"/>
        <c:crossAx val="739028448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A7AF7C-73DA-4A75-A008-459F69A444A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14CBBAA-C126-44DC-BA7F-9518577D5802}">
      <dgm:prSet phldrT="[Text]"/>
      <dgm:spPr/>
      <dgm:t>
        <a:bodyPr/>
        <a:lstStyle/>
        <a:p>
          <a:r>
            <a:rPr lang="en-US" dirty="0" smtClean="0"/>
            <a:t>init</a:t>
          </a:r>
          <a:endParaRPr lang="en-US" dirty="0"/>
        </a:p>
      </dgm:t>
    </dgm:pt>
    <dgm:pt modelId="{392EA64D-5F03-417F-8E5E-1C6279AB338F}" type="parTrans" cxnId="{EB8A0D4C-E406-4321-BAD0-9DFB25EEEC07}">
      <dgm:prSet/>
      <dgm:spPr/>
      <dgm:t>
        <a:bodyPr/>
        <a:lstStyle/>
        <a:p>
          <a:endParaRPr lang="en-US"/>
        </a:p>
      </dgm:t>
    </dgm:pt>
    <dgm:pt modelId="{836D622E-45A9-4AAA-9D77-16B339ACE1C7}" type="sibTrans" cxnId="{EB8A0D4C-E406-4321-BAD0-9DFB25EEEC07}">
      <dgm:prSet/>
      <dgm:spPr/>
      <dgm:t>
        <a:bodyPr/>
        <a:lstStyle/>
        <a:p>
          <a:r>
            <a:rPr lang="en-US" dirty="0" smtClean="0"/>
            <a:t>fork</a:t>
          </a:r>
          <a:endParaRPr lang="en-US" dirty="0"/>
        </a:p>
      </dgm:t>
    </dgm:pt>
    <dgm:pt modelId="{07990B4A-D98F-4ED1-ADC7-AFD9AFE362B8}">
      <dgm:prSet phldrT="[Text]"/>
      <dgm:spPr/>
      <dgm:t>
        <a:bodyPr/>
        <a:lstStyle/>
        <a:p>
          <a:r>
            <a:rPr lang="en-US" dirty="0" err="1" smtClean="0"/>
            <a:t>getty</a:t>
          </a:r>
          <a:endParaRPr lang="en-US" dirty="0"/>
        </a:p>
      </dgm:t>
    </dgm:pt>
    <dgm:pt modelId="{1C945BD8-A85B-4B55-981F-F52DDD4D4E34}" type="parTrans" cxnId="{551CC6AE-EDD2-4165-94F8-0404048020C2}">
      <dgm:prSet/>
      <dgm:spPr/>
      <dgm:t>
        <a:bodyPr/>
        <a:lstStyle/>
        <a:p>
          <a:endParaRPr lang="en-US"/>
        </a:p>
      </dgm:t>
    </dgm:pt>
    <dgm:pt modelId="{F4ECB4A2-D1D2-493F-BE1A-6A0880B38C28}" type="sibTrans" cxnId="{551CC6AE-EDD2-4165-94F8-0404048020C2}">
      <dgm:prSet/>
      <dgm:spPr/>
      <dgm:t>
        <a:bodyPr/>
        <a:lstStyle/>
        <a:p>
          <a:r>
            <a:rPr lang="en-US" dirty="0" smtClean="0"/>
            <a:t>exec</a:t>
          </a:r>
          <a:endParaRPr lang="en-US" dirty="0"/>
        </a:p>
      </dgm:t>
    </dgm:pt>
    <dgm:pt modelId="{1C412545-3D2F-4837-A504-CAB1AEF5EA76}">
      <dgm:prSet phldrT="[Text]"/>
      <dgm:spPr/>
      <dgm:t>
        <a:bodyPr/>
        <a:lstStyle/>
        <a:p>
          <a:r>
            <a:rPr lang="en-US" dirty="0" smtClean="0"/>
            <a:t>shell</a:t>
          </a:r>
          <a:endParaRPr lang="en-US" dirty="0"/>
        </a:p>
      </dgm:t>
    </dgm:pt>
    <dgm:pt modelId="{A0D22737-DC14-4507-9223-14700588BE65}" type="parTrans" cxnId="{DD7437A6-3FCB-4362-B1A3-38A1E466D068}">
      <dgm:prSet/>
      <dgm:spPr/>
      <dgm:t>
        <a:bodyPr/>
        <a:lstStyle/>
        <a:p>
          <a:endParaRPr lang="en-US"/>
        </a:p>
      </dgm:t>
    </dgm:pt>
    <dgm:pt modelId="{8B89A0D9-F578-474A-9CB3-4432E02FA563}" type="sibTrans" cxnId="{DD7437A6-3FCB-4362-B1A3-38A1E466D068}">
      <dgm:prSet/>
      <dgm:spPr/>
      <dgm:t>
        <a:bodyPr/>
        <a:lstStyle/>
        <a:p>
          <a:endParaRPr lang="en-US"/>
        </a:p>
      </dgm:t>
    </dgm:pt>
    <dgm:pt modelId="{ACCB68B8-9DA2-4D32-B279-726A5C994D80}">
      <dgm:prSet phldrT="[Text]"/>
      <dgm:spPr/>
      <dgm:t>
        <a:bodyPr/>
        <a:lstStyle/>
        <a:p>
          <a:r>
            <a:rPr lang="en-US" dirty="0" smtClean="0"/>
            <a:t>login</a:t>
          </a:r>
          <a:endParaRPr lang="en-US" dirty="0"/>
        </a:p>
      </dgm:t>
    </dgm:pt>
    <dgm:pt modelId="{CF74C3C4-24B6-46AE-BF0F-60396989ECF8}" type="parTrans" cxnId="{2DFA706F-00E5-4B04-A144-A4957C7232B3}">
      <dgm:prSet/>
      <dgm:spPr/>
      <dgm:t>
        <a:bodyPr/>
        <a:lstStyle/>
        <a:p>
          <a:endParaRPr lang="en-US"/>
        </a:p>
      </dgm:t>
    </dgm:pt>
    <dgm:pt modelId="{2D9AB61E-E80D-4AAF-BD69-02E5E09F8193}" type="sibTrans" cxnId="{2DFA706F-00E5-4B04-A144-A4957C7232B3}">
      <dgm:prSet/>
      <dgm:spPr/>
      <dgm:t>
        <a:bodyPr/>
        <a:lstStyle/>
        <a:p>
          <a:r>
            <a:rPr lang="en-US" dirty="0" smtClean="0"/>
            <a:t>exec</a:t>
          </a:r>
          <a:endParaRPr lang="en-US" dirty="0"/>
        </a:p>
      </dgm:t>
    </dgm:pt>
    <dgm:pt modelId="{83703B10-AA57-4B3F-A6E6-A8926A14DF4F}" type="pres">
      <dgm:prSet presAssocID="{E5A7AF7C-73DA-4A75-A008-459F69A444A8}" presName="Name0" presStyleCnt="0">
        <dgm:presLayoutVars>
          <dgm:dir/>
          <dgm:resizeHandles val="exact"/>
        </dgm:presLayoutVars>
      </dgm:prSet>
      <dgm:spPr/>
    </dgm:pt>
    <dgm:pt modelId="{8D3A21EA-21DC-4B6B-8941-21B9CFCD92FB}" type="pres">
      <dgm:prSet presAssocID="{014CBBAA-C126-44DC-BA7F-9518577D580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4AE306-C19E-42E3-87F9-7356BEA0B9CE}" type="pres">
      <dgm:prSet presAssocID="{836D622E-45A9-4AAA-9D77-16B339ACE1C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8B3BE487-93FD-40C7-9C95-C98A54E94204}" type="pres">
      <dgm:prSet presAssocID="{836D622E-45A9-4AAA-9D77-16B339ACE1C7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7233F57D-4EF1-4FD5-AF7D-FD355D9E4E7A}" type="pres">
      <dgm:prSet presAssocID="{07990B4A-D98F-4ED1-ADC7-AFD9AFE362B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5C66E2-A68A-4332-A913-0545D72E21C5}" type="pres">
      <dgm:prSet presAssocID="{F4ECB4A2-D1D2-493F-BE1A-6A0880B38C28}" presName="sibTrans" presStyleLbl="sibTrans2D1" presStyleIdx="1" presStyleCnt="3"/>
      <dgm:spPr/>
      <dgm:t>
        <a:bodyPr/>
        <a:lstStyle/>
        <a:p>
          <a:endParaRPr lang="en-US"/>
        </a:p>
      </dgm:t>
    </dgm:pt>
    <dgm:pt modelId="{240E95EC-66AA-4EA2-A642-38336D8546C3}" type="pres">
      <dgm:prSet presAssocID="{F4ECB4A2-D1D2-493F-BE1A-6A0880B38C28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83A1C83E-5592-4F01-9FA8-2A3FCBB355D1}" type="pres">
      <dgm:prSet presAssocID="{ACCB68B8-9DA2-4D32-B279-726A5C994D8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BBFE31-F343-450D-AF47-4CA7BA926665}" type="pres">
      <dgm:prSet presAssocID="{2D9AB61E-E80D-4AAF-BD69-02E5E09F8193}" presName="sibTrans" presStyleLbl="sibTrans2D1" presStyleIdx="2" presStyleCnt="3"/>
      <dgm:spPr/>
      <dgm:t>
        <a:bodyPr/>
        <a:lstStyle/>
        <a:p>
          <a:endParaRPr lang="en-US"/>
        </a:p>
      </dgm:t>
    </dgm:pt>
    <dgm:pt modelId="{3600110A-6BAB-4ADB-8EE1-8A913A391E78}" type="pres">
      <dgm:prSet presAssocID="{2D9AB61E-E80D-4AAF-BD69-02E5E09F8193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4FD76E41-55C2-43B2-92D2-0CC1662E82C1}" type="pres">
      <dgm:prSet presAssocID="{1C412545-3D2F-4837-A504-CAB1AEF5EA7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6E08CA-A9F7-4184-8D9D-A9C3FBEBDAEF}" type="presOf" srcId="{F4ECB4A2-D1D2-493F-BE1A-6A0880B38C28}" destId="{240E95EC-66AA-4EA2-A642-38336D8546C3}" srcOrd="1" destOrd="0" presId="urn:microsoft.com/office/officeart/2005/8/layout/process1"/>
    <dgm:cxn modelId="{7309C8AA-180E-4079-A139-82CDC01FB254}" type="presOf" srcId="{2D9AB61E-E80D-4AAF-BD69-02E5E09F8193}" destId="{3600110A-6BAB-4ADB-8EE1-8A913A391E78}" srcOrd="1" destOrd="0" presId="urn:microsoft.com/office/officeart/2005/8/layout/process1"/>
    <dgm:cxn modelId="{58C0419E-9969-4882-8E64-CC26048B4462}" type="presOf" srcId="{836D622E-45A9-4AAA-9D77-16B339ACE1C7}" destId="{444AE306-C19E-42E3-87F9-7356BEA0B9CE}" srcOrd="0" destOrd="0" presId="urn:microsoft.com/office/officeart/2005/8/layout/process1"/>
    <dgm:cxn modelId="{2DFA706F-00E5-4B04-A144-A4957C7232B3}" srcId="{E5A7AF7C-73DA-4A75-A008-459F69A444A8}" destId="{ACCB68B8-9DA2-4D32-B279-726A5C994D80}" srcOrd="2" destOrd="0" parTransId="{CF74C3C4-24B6-46AE-BF0F-60396989ECF8}" sibTransId="{2D9AB61E-E80D-4AAF-BD69-02E5E09F8193}"/>
    <dgm:cxn modelId="{EB8A0D4C-E406-4321-BAD0-9DFB25EEEC07}" srcId="{E5A7AF7C-73DA-4A75-A008-459F69A444A8}" destId="{014CBBAA-C126-44DC-BA7F-9518577D5802}" srcOrd="0" destOrd="0" parTransId="{392EA64D-5F03-417F-8E5E-1C6279AB338F}" sibTransId="{836D622E-45A9-4AAA-9D77-16B339ACE1C7}"/>
    <dgm:cxn modelId="{6DFEC383-31AE-4146-8B32-F0FA7AECD689}" type="presOf" srcId="{014CBBAA-C126-44DC-BA7F-9518577D5802}" destId="{8D3A21EA-21DC-4B6B-8941-21B9CFCD92FB}" srcOrd="0" destOrd="0" presId="urn:microsoft.com/office/officeart/2005/8/layout/process1"/>
    <dgm:cxn modelId="{941F7135-1BA3-445B-A75D-481E59AA9D3E}" type="presOf" srcId="{ACCB68B8-9DA2-4D32-B279-726A5C994D80}" destId="{83A1C83E-5592-4F01-9FA8-2A3FCBB355D1}" srcOrd="0" destOrd="0" presId="urn:microsoft.com/office/officeart/2005/8/layout/process1"/>
    <dgm:cxn modelId="{A88C2A49-49B9-4FE7-B126-F30B807C4208}" type="presOf" srcId="{2D9AB61E-E80D-4AAF-BD69-02E5E09F8193}" destId="{05BBFE31-F343-450D-AF47-4CA7BA926665}" srcOrd="0" destOrd="0" presId="urn:microsoft.com/office/officeart/2005/8/layout/process1"/>
    <dgm:cxn modelId="{9EF0EA6B-D94C-4B52-9923-9DA733CA4566}" type="presOf" srcId="{1C412545-3D2F-4837-A504-CAB1AEF5EA76}" destId="{4FD76E41-55C2-43B2-92D2-0CC1662E82C1}" srcOrd="0" destOrd="0" presId="urn:microsoft.com/office/officeart/2005/8/layout/process1"/>
    <dgm:cxn modelId="{703020BE-9204-437E-9272-6B897951411D}" type="presOf" srcId="{836D622E-45A9-4AAA-9D77-16B339ACE1C7}" destId="{8B3BE487-93FD-40C7-9C95-C98A54E94204}" srcOrd="1" destOrd="0" presId="urn:microsoft.com/office/officeart/2005/8/layout/process1"/>
    <dgm:cxn modelId="{2E61E4CD-DA58-4751-B813-A6940C4DBEBB}" type="presOf" srcId="{F4ECB4A2-D1D2-493F-BE1A-6A0880B38C28}" destId="{C85C66E2-A68A-4332-A913-0545D72E21C5}" srcOrd="0" destOrd="0" presId="urn:microsoft.com/office/officeart/2005/8/layout/process1"/>
    <dgm:cxn modelId="{551CC6AE-EDD2-4165-94F8-0404048020C2}" srcId="{E5A7AF7C-73DA-4A75-A008-459F69A444A8}" destId="{07990B4A-D98F-4ED1-ADC7-AFD9AFE362B8}" srcOrd="1" destOrd="0" parTransId="{1C945BD8-A85B-4B55-981F-F52DDD4D4E34}" sibTransId="{F4ECB4A2-D1D2-493F-BE1A-6A0880B38C28}"/>
    <dgm:cxn modelId="{779E7B2D-9268-4535-A32A-A0C3D90E8AED}" type="presOf" srcId="{E5A7AF7C-73DA-4A75-A008-459F69A444A8}" destId="{83703B10-AA57-4B3F-A6E6-A8926A14DF4F}" srcOrd="0" destOrd="0" presId="urn:microsoft.com/office/officeart/2005/8/layout/process1"/>
    <dgm:cxn modelId="{F6513F59-FE09-4FD2-905D-0D0D3C828972}" type="presOf" srcId="{07990B4A-D98F-4ED1-ADC7-AFD9AFE362B8}" destId="{7233F57D-4EF1-4FD5-AF7D-FD355D9E4E7A}" srcOrd="0" destOrd="0" presId="urn:microsoft.com/office/officeart/2005/8/layout/process1"/>
    <dgm:cxn modelId="{DD7437A6-3FCB-4362-B1A3-38A1E466D068}" srcId="{E5A7AF7C-73DA-4A75-A008-459F69A444A8}" destId="{1C412545-3D2F-4837-A504-CAB1AEF5EA76}" srcOrd="3" destOrd="0" parTransId="{A0D22737-DC14-4507-9223-14700588BE65}" sibTransId="{8B89A0D9-F578-474A-9CB3-4432E02FA563}"/>
    <dgm:cxn modelId="{D6F11F49-DBA2-4FAC-8139-605555CD88AC}" type="presParOf" srcId="{83703B10-AA57-4B3F-A6E6-A8926A14DF4F}" destId="{8D3A21EA-21DC-4B6B-8941-21B9CFCD92FB}" srcOrd="0" destOrd="0" presId="urn:microsoft.com/office/officeart/2005/8/layout/process1"/>
    <dgm:cxn modelId="{A7D774B5-CA66-439F-989F-E40F85F1937C}" type="presParOf" srcId="{83703B10-AA57-4B3F-A6E6-A8926A14DF4F}" destId="{444AE306-C19E-42E3-87F9-7356BEA0B9CE}" srcOrd="1" destOrd="0" presId="urn:microsoft.com/office/officeart/2005/8/layout/process1"/>
    <dgm:cxn modelId="{87F5971F-1EF2-4B4C-A2EB-17D2BB4FD659}" type="presParOf" srcId="{444AE306-C19E-42E3-87F9-7356BEA0B9CE}" destId="{8B3BE487-93FD-40C7-9C95-C98A54E94204}" srcOrd="0" destOrd="0" presId="urn:microsoft.com/office/officeart/2005/8/layout/process1"/>
    <dgm:cxn modelId="{553BC9DB-9714-460D-97EB-3429E3F117F8}" type="presParOf" srcId="{83703B10-AA57-4B3F-A6E6-A8926A14DF4F}" destId="{7233F57D-4EF1-4FD5-AF7D-FD355D9E4E7A}" srcOrd="2" destOrd="0" presId="urn:microsoft.com/office/officeart/2005/8/layout/process1"/>
    <dgm:cxn modelId="{185DBADA-E367-4FB5-9902-8CA9F6AB6300}" type="presParOf" srcId="{83703B10-AA57-4B3F-A6E6-A8926A14DF4F}" destId="{C85C66E2-A68A-4332-A913-0545D72E21C5}" srcOrd="3" destOrd="0" presId="urn:microsoft.com/office/officeart/2005/8/layout/process1"/>
    <dgm:cxn modelId="{D3BF5DF6-E5DC-479C-8438-81DD56C3059D}" type="presParOf" srcId="{C85C66E2-A68A-4332-A913-0545D72E21C5}" destId="{240E95EC-66AA-4EA2-A642-38336D8546C3}" srcOrd="0" destOrd="0" presId="urn:microsoft.com/office/officeart/2005/8/layout/process1"/>
    <dgm:cxn modelId="{1D8F2107-79DA-4B03-B7AF-D9D8A69DD50B}" type="presParOf" srcId="{83703B10-AA57-4B3F-A6E6-A8926A14DF4F}" destId="{83A1C83E-5592-4F01-9FA8-2A3FCBB355D1}" srcOrd="4" destOrd="0" presId="urn:microsoft.com/office/officeart/2005/8/layout/process1"/>
    <dgm:cxn modelId="{A7DCF88D-1E6F-4262-A9DE-3D8167B78141}" type="presParOf" srcId="{83703B10-AA57-4B3F-A6E6-A8926A14DF4F}" destId="{05BBFE31-F343-450D-AF47-4CA7BA926665}" srcOrd="5" destOrd="0" presId="urn:microsoft.com/office/officeart/2005/8/layout/process1"/>
    <dgm:cxn modelId="{EB2DA40C-5854-47E6-A2BC-D0AED019C753}" type="presParOf" srcId="{05BBFE31-F343-450D-AF47-4CA7BA926665}" destId="{3600110A-6BAB-4ADB-8EE1-8A913A391E78}" srcOrd="0" destOrd="0" presId="urn:microsoft.com/office/officeart/2005/8/layout/process1"/>
    <dgm:cxn modelId="{F560C618-F554-4ACE-BC30-AC7D58B43886}" type="presParOf" srcId="{83703B10-AA57-4B3F-A6E6-A8926A14DF4F}" destId="{4FD76E41-55C2-43B2-92D2-0CC1662E82C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3A21EA-21DC-4B6B-8941-21B9CFCD92FB}">
      <dsp:nvSpPr>
        <dsp:cNvPr id="0" name=""/>
        <dsp:cNvSpPr/>
      </dsp:nvSpPr>
      <dsp:spPr>
        <a:xfrm>
          <a:off x="3984" y="0"/>
          <a:ext cx="1742275" cy="701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init</a:t>
          </a:r>
          <a:endParaRPr lang="en-US" sz="3200" kern="1200" dirty="0"/>
        </a:p>
      </dsp:txBody>
      <dsp:txXfrm>
        <a:off x="24535" y="20551"/>
        <a:ext cx="1701173" cy="660573"/>
      </dsp:txXfrm>
    </dsp:sp>
    <dsp:sp modelId="{444AE306-C19E-42E3-87F9-7356BEA0B9CE}">
      <dsp:nvSpPr>
        <dsp:cNvPr id="0" name=""/>
        <dsp:cNvSpPr/>
      </dsp:nvSpPr>
      <dsp:spPr>
        <a:xfrm>
          <a:off x="1920487" y="134795"/>
          <a:ext cx="369362" cy="4320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fork</a:t>
          </a:r>
          <a:endParaRPr lang="en-US" sz="1000" kern="1200" dirty="0"/>
        </a:p>
      </dsp:txBody>
      <dsp:txXfrm>
        <a:off x="1920487" y="221212"/>
        <a:ext cx="258553" cy="259250"/>
      </dsp:txXfrm>
    </dsp:sp>
    <dsp:sp modelId="{7233F57D-4EF1-4FD5-AF7D-FD355D9E4E7A}">
      <dsp:nvSpPr>
        <dsp:cNvPr id="0" name=""/>
        <dsp:cNvSpPr/>
      </dsp:nvSpPr>
      <dsp:spPr>
        <a:xfrm>
          <a:off x="2443169" y="0"/>
          <a:ext cx="1742275" cy="701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getty</a:t>
          </a:r>
          <a:endParaRPr lang="en-US" sz="3200" kern="1200" dirty="0"/>
        </a:p>
      </dsp:txBody>
      <dsp:txXfrm>
        <a:off x="2463720" y="20551"/>
        <a:ext cx="1701173" cy="660573"/>
      </dsp:txXfrm>
    </dsp:sp>
    <dsp:sp modelId="{C85C66E2-A68A-4332-A913-0545D72E21C5}">
      <dsp:nvSpPr>
        <dsp:cNvPr id="0" name=""/>
        <dsp:cNvSpPr/>
      </dsp:nvSpPr>
      <dsp:spPr>
        <a:xfrm>
          <a:off x="4359672" y="134795"/>
          <a:ext cx="369362" cy="4320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exec</a:t>
          </a:r>
          <a:endParaRPr lang="en-US" sz="1000" kern="1200" dirty="0"/>
        </a:p>
      </dsp:txBody>
      <dsp:txXfrm>
        <a:off x="4359672" y="221212"/>
        <a:ext cx="258553" cy="259250"/>
      </dsp:txXfrm>
    </dsp:sp>
    <dsp:sp modelId="{83A1C83E-5592-4F01-9FA8-2A3FCBB355D1}">
      <dsp:nvSpPr>
        <dsp:cNvPr id="0" name=""/>
        <dsp:cNvSpPr/>
      </dsp:nvSpPr>
      <dsp:spPr>
        <a:xfrm>
          <a:off x="4882355" y="0"/>
          <a:ext cx="1742275" cy="701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login</a:t>
          </a:r>
          <a:endParaRPr lang="en-US" sz="3200" kern="1200" dirty="0"/>
        </a:p>
      </dsp:txBody>
      <dsp:txXfrm>
        <a:off x="4902906" y="20551"/>
        <a:ext cx="1701173" cy="660573"/>
      </dsp:txXfrm>
    </dsp:sp>
    <dsp:sp modelId="{05BBFE31-F343-450D-AF47-4CA7BA926665}">
      <dsp:nvSpPr>
        <dsp:cNvPr id="0" name=""/>
        <dsp:cNvSpPr/>
      </dsp:nvSpPr>
      <dsp:spPr>
        <a:xfrm>
          <a:off x="6798857" y="134795"/>
          <a:ext cx="369362" cy="4320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exec</a:t>
          </a:r>
          <a:endParaRPr lang="en-US" sz="1000" kern="1200" dirty="0"/>
        </a:p>
      </dsp:txBody>
      <dsp:txXfrm>
        <a:off x="6798857" y="221212"/>
        <a:ext cx="258553" cy="259250"/>
      </dsp:txXfrm>
    </dsp:sp>
    <dsp:sp modelId="{4FD76E41-55C2-43B2-92D2-0CC1662E82C1}">
      <dsp:nvSpPr>
        <dsp:cNvPr id="0" name=""/>
        <dsp:cNvSpPr/>
      </dsp:nvSpPr>
      <dsp:spPr>
        <a:xfrm>
          <a:off x="7321540" y="0"/>
          <a:ext cx="1742275" cy="701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shell</a:t>
          </a:r>
          <a:endParaRPr lang="en-US" sz="3200" kern="1200" dirty="0"/>
        </a:p>
      </dsp:txBody>
      <dsp:txXfrm>
        <a:off x="7342091" y="20551"/>
        <a:ext cx="1701173" cy="660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02444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011314" y="423333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6011334" y="4330011"/>
            <a:ext cx="4148668" cy="2133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6011334" y="4572408"/>
            <a:ext cx="4148668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11333" y="4627114"/>
            <a:ext cx="2184400" cy="2032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6011333" y="4666191"/>
            <a:ext cx="2184400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011333" y="4402667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196119" y="4512203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4055180"/>
            <a:ext cx="10160000" cy="2713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4083919"/>
            <a:ext cx="10160001" cy="1563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126723" y="4047878"/>
            <a:ext cx="3033278" cy="2760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0160000" cy="41130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08000" y="2668764"/>
            <a:ext cx="9398000" cy="1633361"/>
          </a:xfrm>
        </p:spPr>
        <p:txBody>
          <a:bodyPr anchor="b"/>
          <a:lstStyle>
            <a:lvl1pPr>
              <a:defRPr sz="49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4333265"/>
            <a:ext cx="5503333" cy="1947333"/>
          </a:xfrm>
        </p:spPr>
        <p:txBody>
          <a:bodyPr/>
          <a:lstStyle>
            <a:lvl1pPr marL="71119" indent="0" algn="l">
              <a:buNone/>
              <a:defRPr sz="2700">
                <a:solidFill>
                  <a:schemeClr val="tx2"/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450667" y="4673600"/>
            <a:ext cx="10668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11334" y="4672542"/>
            <a:ext cx="1439333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244542" y="1262"/>
            <a:ext cx="830791" cy="406400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5333" y="1270000"/>
            <a:ext cx="2116667" cy="6096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270000"/>
            <a:ext cx="6942667" cy="6096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216538084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435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2201334"/>
            <a:ext cx="8636000" cy="1513417"/>
          </a:xfrm>
        </p:spPr>
        <p:txBody>
          <a:bodyPr anchor="b">
            <a:noAutofit/>
          </a:bodyPr>
          <a:lstStyle>
            <a:lvl1pPr algn="l">
              <a:buNone/>
              <a:defRPr sz="48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741209"/>
            <a:ext cx="8636000" cy="1677458"/>
          </a:xfrm>
        </p:spPr>
        <p:txBody>
          <a:bodyPr anchor="t"/>
          <a:lstStyle>
            <a:lvl1pPr marL="50799" indent="0">
              <a:buNone/>
              <a:defRPr sz="2300" b="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" y="1270000"/>
            <a:ext cx="9313333" cy="1188720"/>
          </a:xfrm>
        </p:spPr>
        <p:txBody>
          <a:bodyPr anchor="ctr"/>
          <a:lstStyle>
            <a:lvl1pPr>
              <a:defRPr sz="44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333" y="2494411"/>
            <a:ext cx="4490720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45806" y="2494411"/>
            <a:ext cx="4490861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3333" y="3009466"/>
            <a:ext cx="4490720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2561" y="3009466"/>
            <a:ext cx="4490861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8720"/>
          </a:xfrm>
        </p:spPr>
        <p:txBody>
          <a:bodyPr anchor="ctr"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00" y="680720"/>
            <a:ext cx="1063627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42000" y="680720"/>
            <a:ext cx="14732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83040" y="2524"/>
            <a:ext cx="846667" cy="406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329" y="1224411"/>
            <a:ext cx="3759200" cy="97536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948329" y="2234141"/>
            <a:ext cx="3759200" cy="5130800"/>
          </a:xfrm>
        </p:spPr>
        <p:txBody>
          <a:bodyPr/>
          <a:lstStyle>
            <a:lvl1pPr marL="10160" indent="0">
              <a:buNone/>
              <a:defRPr sz="16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9333" y="862541"/>
            <a:ext cx="5669280" cy="650240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927" y="1232401"/>
            <a:ext cx="652003" cy="5201819"/>
          </a:xfrm>
        </p:spPr>
        <p:txBody>
          <a:bodyPr vert="vert270" lIns="50799" tIns="0" rIns="50799" anchor="t"/>
          <a:lstStyle>
            <a:lvl1pPr algn="ctr">
              <a:buNone/>
              <a:defRPr sz="2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523" y="1270000"/>
            <a:ext cx="5080000" cy="508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4937" y="3638121"/>
            <a:ext cx="2878667" cy="2796099"/>
          </a:xfrm>
        </p:spPr>
        <p:txBody>
          <a:bodyPr lIns="0" tIns="0" rIns="50799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07576"/>
            <a:ext cx="10160000" cy="9378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0160000" cy="34518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42530"/>
            <a:ext cx="10160001" cy="1016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6011314" y="40027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6011334" y="489014"/>
            <a:ext cx="4148668" cy="2000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008154" y="552782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192940" y="654381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0094407" y="-2223"/>
            <a:ext cx="64029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049423" y="-2223"/>
            <a:ext cx="30480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028253" y="-2223"/>
            <a:ext cx="10160" cy="69088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9972692" y="-2223"/>
            <a:ext cx="30480" cy="69088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9906308" y="422"/>
            <a:ext cx="60960" cy="65024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9859417" y="422"/>
            <a:ext cx="10160" cy="65024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5333"/>
          </a:xfrm>
          <a:prstGeom prst="rect">
            <a:avLst/>
          </a:prstGeom>
        </p:spPr>
        <p:txBody>
          <a:bodyPr vert="horz" lIns="101599" tIns="50799" rIns="101599" bIns="5079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8000" y="2499360"/>
            <a:ext cx="9144000" cy="4805680"/>
          </a:xfrm>
          <a:prstGeom prst="rect">
            <a:avLst/>
          </a:prstGeom>
        </p:spPr>
        <p:txBody>
          <a:bodyPr vert="horz" lIns="101599" tIns="50799" rIns="101599" bIns="5079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18373" y="680720"/>
            <a:ext cx="1063627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l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842000" y="680720"/>
            <a:ext cx="1473200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r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83040" y="2524"/>
            <a:ext cx="846667" cy="406400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06396" indent="-284477" algn="l" rtl="0" eaLnBrk="1" latinLnBrk="0" hangingPunct="1">
        <a:spcBef>
          <a:spcPts val="333"/>
        </a:spcBef>
        <a:buClr>
          <a:schemeClr val="accent3"/>
        </a:buClr>
        <a:buFont typeface="Georgia"/>
        <a:buChar char="•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13" indent="-274317" algn="l" rtl="0" eaLnBrk="1" latinLnBrk="0" hangingPunct="1">
        <a:spcBef>
          <a:spcPts val="333"/>
        </a:spcBef>
        <a:buClr>
          <a:schemeClr val="accent2"/>
        </a:buClr>
        <a:buFont typeface="Georgia"/>
        <a:buChar char="▫"/>
        <a:defRPr kumimoji="0" sz="2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026150" indent="-24383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7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10627" indent="-22351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430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788142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031980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255497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48917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6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 Administration </a:t>
            </a:r>
            <a:r>
              <a:rPr lang="en-US" dirty="0" err="1" smtClean="0"/>
              <a:t>Ia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Security Basics</a:t>
            </a:r>
          </a:p>
          <a:p>
            <a:r>
              <a:rPr lang="en-US" dirty="0" smtClean="0"/>
              <a:t>System Basics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general only the administrator should have ∆ capabilities on the system directories and files: </a:t>
            </a:r>
          </a:p>
          <a:p>
            <a:pPr lvl="1"/>
            <a:r>
              <a:rPr lang="en-US" dirty="0" smtClean="0"/>
              <a:t>/bin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/bin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sbin</a:t>
            </a:r>
            <a:endParaRPr lang="en-US" dirty="0" smtClean="0"/>
          </a:p>
          <a:p>
            <a:pPr lvl="1"/>
            <a:r>
              <a:rPr lang="en-US" dirty="0" smtClean="0"/>
              <a:t>/etc</a:t>
            </a:r>
          </a:p>
          <a:p>
            <a:pPr lvl="1"/>
            <a:r>
              <a:rPr lang="en-US" dirty="0" smtClean="0"/>
              <a:t>/dev</a:t>
            </a:r>
          </a:p>
          <a:p>
            <a:pPr lvl="1"/>
            <a:r>
              <a:rPr lang="en-US" dirty="0" smtClean="0"/>
              <a:t>/sys</a:t>
            </a:r>
          </a:p>
          <a:p>
            <a:pPr lvl="1"/>
            <a:r>
              <a:rPr lang="en-US" dirty="0" smtClean="0"/>
              <a:t>etc…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Measures: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Restricted Shell (</a:t>
            </a:r>
            <a:r>
              <a:rPr lang="en-US" dirty="0" err="1" smtClean="0"/>
              <a:t>rsh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Set-User-Id (SUID)</a:t>
            </a:r>
          </a:p>
          <a:p>
            <a:pPr lvl="1"/>
            <a:r>
              <a:rPr lang="en-US" dirty="0" smtClean="0"/>
              <a:t>Set-Group-Id (SGID</a:t>
            </a:r>
          </a:p>
          <a:p>
            <a:pPr lvl="1"/>
            <a:r>
              <a:rPr lang="en-US" dirty="0" smtClean="0"/>
              <a:t>Sticky 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1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Shell (</a:t>
            </a:r>
            <a:r>
              <a:rPr lang="en-US" dirty="0" err="1" smtClean="0"/>
              <a:t>rsh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Some user accounts set to use a special restricted shell</a:t>
            </a:r>
          </a:p>
          <a:p>
            <a:r>
              <a:rPr lang="en-US" dirty="0" smtClean="0"/>
              <a:t>Restrictions:</a:t>
            </a:r>
          </a:p>
          <a:p>
            <a:pPr lvl="1"/>
            <a:r>
              <a:rPr lang="en-US" dirty="0" smtClean="0"/>
              <a:t>cannot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</a:p>
          <a:p>
            <a:pPr lvl="1"/>
            <a:r>
              <a:rPr lang="en-US" dirty="0" smtClean="0"/>
              <a:t>cannot change their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</a:p>
          <a:p>
            <a:pPr lvl="1"/>
            <a:r>
              <a:rPr lang="en-US" dirty="0" smtClean="0"/>
              <a:t>cannot redefine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SHELL</a:t>
            </a:r>
          </a:p>
          <a:p>
            <a:pPr lvl="1"/>
            <a:r>
              <a:rPr lang="en-US" dirty="0" smtClean="0"/>
              <a:t>cannot use a path containing a /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 cannot run a program outside the PWD</a:t>
            </a:r>
          </a:p>
          <a:p>
            <a:pPr lvl="1"/>
            <a:r>
              <a:rPr lang="en-US" dirty="0">
                <a:sym typeface="Wingdings" pitchFamily="2" charset="2"/>
              </a:rPr>
              <a:t>c</a:t>
            </a:r>
            <a:r>
              <a:rPr lang="en-US" dirty="0" smtClean="0">
                <a:sym typeface="Wingdings" pitchFamily="2" charset="2"/>
              </a:rPr>
              <a:t>annot use &gt; or &gt;&gt; to create or append to file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Note: the “other”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rsh</a:t>
            </a: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do not confuse with the </a:t>
            </a:r>
            <a:r>
              <a:rPr lang="en-US" u="sng" dirty="0" smtClean="0">
                <a:sym typeface="Wingdings" pitchFamily="2" charset="2"/>
              </a:rPr>
              <a:t>r</a:t>
            </a:r>
            <a:r>
              <a:rPr lang="en-US" dirty="0" smtClean="0">
                <a:sym typeface="Wingdings" pitchFamily="2" charset="2"/>
              </a:rPr>
              <a:t>emote </a:t>
            </a:r>
            <a:r>
              <a:rPr lang="en-US" u="sng" dirty="0" smtClean="0">
                <a:sym typeface="Wingdings" pitchFamily="2" charset="2"/>
              </a:rPr>
              <a:t>sh</a:t>
            </a:r>
            <a:r>
              <a:rPr lang="en-US" dirty="0" smtClean="0">
                <a:sym typeface="Wingdings" pitchFamily="2" charset="2"/>
              </a:rPr>
              <a:t>ell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rsh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newer systems have other versions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e.g.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rbash</a:t>
            </a:r>
            <a:r>
              <a:rPr lang="en-US" dirty="0" smtClean="0">
                <a:sym typeface="Wingdings" pitchFamily="2" charset="2"/>
              </a:rPr>
              <a:t>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rksh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SUID</a:t>
            </a:r>
            <a:r>
              <a:rPr lang="en-US" dirty="0" smtClean="0"/>
              <a:t>, </a:t>
            </a:r>
            <a:r>
              <a:rPr lang="en-US" b="1" dirty="0" smtClean="0"/>
              <a:t>SGID</a:t>
            </a:r>
            <a:r>
              <a:rPr lang="en-US" dirty="0" smtClean="0"/>
              <a:t> and </a:t>
            </a:r>
            <a:r>
              <a:rPr lang="en-US" b="1" dirty="0" smtClean="0"/>
              <a:t>Sticky Bit</a:t>
            </a:r>
          </a:p>
          <a:p>
            <a:r>
              <a:rPr lang="en-US" dirty="0" smtClean="0"/>
              <a:t>Allows special permissions</a:t>
            </a:r>
          </a:p>
          <a:p>
            <a:pPr lvl="1"/>
            <a:r>
              <a:rPr lang="en-US" dirty="0" smtClean="0"/>
              <a:t>Applies to the “x” attribute for</a:t>
            </a:r>
          </a:p>
          <a:p>
            <a:pPr lvl="2"/>
            <a:r>
              <a:rPr lang="en-US" dirty="0" smtClean="0"/>
              <a:t>Owner (User)</a:t>
            </a:r>
          </a:p>
          <a:p>
            <a:pPr lvl="2"/>
            <a:r>
              <a:rPr lang="en-US" dirty="0" smtClean="0"/>
              <a:t>Group</a:t>
            </a:r>
          </a:p>
          <a:p>
            <a:pPr lvl="2"/>
            <a:r>
              <a:rPr lang="en-US" dirty="0" smtClean="0"/>
              <a:t>World</a:t>
            </a:r>
          </a:p>
          <a:p>
            <a:pPr lvl="1"/>
            <a:r>
              <a:rPr lang="en-US" dirty="0" smtClean="0"/>
              <a:t>Use an extra octal char at the start to set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755 sets SUID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755 sets SGID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755 sets Sticky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Set-User-Id</a:t>
            </a:r>
          </a:p>
          <a:p>
            <a:pPr lvl="1"/>
            <a:r>
              <a:rPr lang="en-US" dirty="0" smtClean="0"/>
              <a:t>Lets common users update certain sensitive files</a:t>
            </a:r>
          </a:p>
          <a:p>
            <a:pPr lvl="2"/>
            <a:r>
              <a:rPr lang="en-US" dirty="0" smtClean="0"/>
              <a:t>Usually executables</a:t>
            </a:r>
          </a:p>
          <a:p>
            <a:pPr lvl="1"/>
            <a:r>
              <a:rPr lang="en-US" dirty="0" smtClean="0"/>
              <a:t>Gives that user the same privileges as the </a:t>
            </a:r>
            <a:r>
              <a:rPr lang="en-US" i="1" dirty="0" smtClean="0"/>
              <a:t>owner</a:t>
            </a:r>
          </a:p>
          <a:p>
            <a:pPr lvl="1"/>
            <a:r>
              <a:rPr lang="en-US" dirty="0" smtClean="0"/>
              <a:t>Can be set only by </a:t>
            </a:r>
            <a:r>
              <a:rPr lang="en-US" dirty="0" smtClean="0"/>
              <a:t>root</a:t>
            </a:r>
            <a:endParaRPr lang="en-US" dirty="0" smtClean="0"/>
          </a:p>
          <a:p>
            <a:pPr lvl="2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4755 filename</a:t>
            </a:r>
          </a:p>
          <a:p>
            <a:pPr lvl="3"/>
            <a:r>
              <a:rPr lang="en-US" dirty="0" smtClean="0"/>
              <a:t>The 4 sets the SUID property for the owner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u+s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filename</a:t>
            </a:r>
          </a:p>
          <a:p>
            <a:pPr lvl="3"/>
            <a:r>
              <a:rPr lang="en-US" dirty="0" smtClean="0">
                <a:cs typeface="Courier New" panose="02070309020205020404" pitchFamily="49" charset="0"/>
              </a:rPr>
              <a:t>Also sets </a:t>
            </a:r>
            <a:r>
              <a:rPr lang="en-US" dirty="0">
                <a:cs typeface="Courier New" panose="02070309020205020404" pitchFamily="49" charset="0"/>
              </a:rPr>
              <a:t>SUID for the </a:t>
            </a:r>
            <a:r>
              <a:rPr lang="en-US" dirty="0" smtClean="0">
                <a:cs typeface="Courier New" panose="02070309020205020404" pitchFamily="49" charset="0"/>
              </a:rPr>
              <a:t>owner</a:t>
            </a:r>
            <a:endParaRPr lang="en-US" dirty="0" smtClean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will show an </a:t>
            </a:r>
            <a:r>
              <a:rPr lang="en-US" b="1" i="1" dirty="0" smtClean="0"/>
              <a:t>s</a:t>
            </a:r>
            <a:r>
              <a:rPr lang="en-US" dirty="0" smtClean="0"/>
              <a:t> in the owner's position</a:t>
            </a:r>
          </a:p>
          <a:p>
            <a:pPr lvl="2"/>
            <a:r>
              <a:rPr lang="en-US" sz="1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9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sz="1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4755 </a:t>
            </a:r>
            <a:r>
              <a:rPr lang="en-US" sz="19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samplefile</a:t>
            </a:r>
            <a:endParaRPr lang="en-US" sz="19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ls -l</a:t>
            </a:r>
          </a:p>
          <a:p>
            <a:pPr lvl="2"/>
            <a:r>
              <a:rPr lang="en-US" sz="1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9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9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9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9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9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US" sz="19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-x </a:t>
            </a:r>
            <a:r>
              <a:rPr lang="en-US" sz="1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root </a:t>
            </a:r>
            <a:r>
              <a:rPr lang="en-US" sz="19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sz="1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Apr 15 09:02 </a:t>
            </a:r>
            <a:r>
              <a:rPr lang="en-US" sz="19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samplefile</a:t>
            </a:r>
            <a:endParaRPr lang="en-US" sz="19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2499360"/>
            <a:ext cx="9372600" cy="4805680"/>
          </a:xfrm>
        </p:spPr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r>
              <a:rPr lang="en-US" dirty="0" smtClean="0"/>
              <a:t> is a "dangerous" program</a:t>
            </a:r>
          </a:p>
          <a:p>
            <a:pPr lvl="2"/>
            <a:r>
              <a:rPr lang="en-US" dirty="0" smtClean="0"/>
              <a:t>Changes the password for a user</a:t>
            </a:r>
          </a:p>
          <a:p>
            <a:pPr lvl="1"/>
            <a:r>
              <a:rPr lang="en-US" dirty="0" smtClean="0"/>
              <a:t>Not everyone should have the ability to change any password</a:t>
            </a:r>
          </a:p>
          <a:p>
            <a:pPr lvl="2"/>
            <a:r>
              <a:rPr lang="en-US" dirty="0" smtClean="0"/>
              <a:t>root (</a:t>
            </a:r>
            <a:r>
              <a:rPr lang="en-US" dirty="0" err="1" smtClean="0"/>
              <a:t>superuser</a:t>
            </a:r>
            <a:r>
              <a:rPr lang="en-US" dirty="0" smtClean="0"/>
              <a:t>) must have the power </a:t>
            </a:r>
            <a:r>
              <a:rPr lang="en-US" dirty="0" smtClean="0">
                <a:sym typeface="Wingdings" pitchFamily="2" charset="2"/>
              </a:rPr>
              <a:t> </a:t>
            </a:r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passwd</a:t>
            </a:r>
            <a:r>
              <a:rPr lang="en-US" dirty="0" smtClean="0">
                <a:sym typeface="Wingdings" pitchFamily="2" charset="2"/>
              </a:rPr>
              <a:t> should be owned by root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However, users should be able to change their own password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SUID allows for this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is true for Groups if SGID is set</a:t>
            </a:r>
          </a:p>
          <a:p>
            <a:pPr lvl="1"/>
            <a:r>
              <a:rPr lang="en-US" dirty="0" smtClean="0"/>
              <a:t>Set only by </a:t>
            </a:r>
            <a:r>
              <a:rPr lang="en-US" dirty="0" err="1" smtClean="0"/>
              <a:t>superuser</a:t>
            </a:r>
            <a:endParaRPr lang="en-US" dirty="0" smtClean="0"/>
          </a:p>
          <a:p>
            <a:pPr lvl="2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2755 filename</a:t>
            </a:r>
          </a:p>
          <a:p>
            <a:pPr lvl="3"/>
            <a:r>
              <a:rPr lang="en-US" dirty="0" smtClean="0">
                <a:cs typeface="Courier New" panose="02070309020205020404" pitchFamily="49" charset="0"/>
              </a:rPr>
              <a:t>The 2 sets the SGID for the group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g+s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</a:p>
          <a:p>
            <a:pPr lvl="3"/>
            <a:r>
              <a:rPr lang="en-US" dirty="0" smtClean="0">
                <a:cs typeface="Courier New" panose="02070309020205020404" pitchFamily="49" charset="0"/>
              </a:rPr>
              <a:t>Also sets SGID for the group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 smtClean="0">
                <a:cs typeface="Courier New" panose="02070309020205020404" pitchFamily="49" charset="0"/>
              </a:rPr>
              <a:t> shows an s in the group position if set</a:t>
            </a:r>
          </a:p>
          <a:p>
            <a:pPr lvl="2"/>
            <a:r>
              <a:rPr lang="en-US" sz="19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9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sz="1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2755 </a:t>
            </a:r>
            <a:r>
              <a:rPr lang="en-US" sz="19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samplefile</a:t>
            </a:r>
            <a:endParaRPr lang="en-US" sz="19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9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 -l</a:t>
            </a:r>
          </a:p>
          <a:p>
            <a:pPr lvl="2"/>
            <a:r>
              <a:rPr lang="en-US" sz="19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9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rwxr</a:t>
            </a:r>
            <a:r>
              <a:rPr lang="en-US" sz="1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9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-x 1 root </a:t>
            </a:r>
            <a:r>
              <a:rPr lang="en-US" sz="19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sz="1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Apr 15 09:02 </a:t>
            </a:r>
            <a:r>
              <a:rPr lang="en-US" sz="19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samplefile</a:t>
            </a:r>
            <a:endParaRPr lang="en-US" sz="19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Sticky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2499360"/>
            <a:ext cx="9372600" cy="496824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Usually used for directories:</a:t>
            </a:r>
          </a:p>
          <a:p>
            <a:pPr lvl="1"/>
            <a:r>
              <a:rPr lang="en-US" dirty="0">
                <a:sym typeface="Wingdings" pitchFamily="2" charset="2"/>
              </a:rPr>
              <a:t>Normally x for a directory means can “pass through</a:t>
            </a:r>
            <a:r>
              <a:rPr lang="en-US" dirty="0" smtClean="0">
                <a:sym typeface="Wingdings" pitchFamily="2" charset="2"/>
              </a:rPr>
              <a:t>”, e.g. look at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Stick bit  files cannot be deleted in the directory by non owners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even if the directory has write permissions </a:t>
            </a:r>
          </a:p>
          <a:p>
            <a:r>
              <a:rPr lang="en-US" dirty="0" smtClean="0">
                <a:sym typeface="Wingdings" pitchFamily="2" charset="2"/>
              </a:rPr>
              <a:t>For files: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 image is kept loaded in memory for quick execution</a:t>
            </a:r>
          </a:p>
          <a:p>
            <a:r>
              <a:rPr lang="en-US" dirty="0" smtClean="0"/>
              <a:t>Set only by </a:t>
            </a:r>
            <a:r>
              <a:rPr lang="en-US" dirty="0" err="1" smtClean="0"/>
              <a:t>superuser</a:t>
            </a:r>
            <a:endParaRPr lang="en-US" dirty="0" smtClean="0"/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x+t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filename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chmod 1755 filename</a:t>
            </a:r>
          </a:p>
          <a:p>
            <a:pPr marL="406396" lvl="1" indent="-284477">
              <a:buClr>
                <a:schemeClr val="accent3"/>
              </a:buClr>
              <a:buFont typeface="Georgia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>
                <a:cs typeface="Courier New" panose="02070309020205020404" pitchFamily="49" charset="0"/>
              </a:rPr>
              <a:t> shows </a:t>
            </a:r>
            <a:r>
              <a:rPr lang="en-US" dirty="0" smtClean="0">
                <a:cs typeface="Courier New" panose="02070309020205020404" pitchFamily="49" charset="0"/>
              </a:rPr>
              <a:t>a t </a:t>
            </a:r>
            <a:r>
              <a:rPr lang="en-US" dirty="0">
                <a:cs typeface="Courier New" panose="02070309020205020404" pitchFamily="49" charset="0"/>
              </a:rPr>
              <a:t>in the </a:t>
            </a:r>
            <a:r>
              <a:rPr lang="en-US" dirty="0" smtClean="0">
                <a:cs typeface="Courier New" panose="02070309020205020404" pitchFamily="49" charset="0"/>
              </a:rPr>
              <a:t>others position </a:t>
            </a:r>
            <a:r>
              <a:rPr lang="en-US" dirty="0">
                <a:cs typeface="Courier New" panose="02070309020205020404" pitchFamily="49" charset="0"/>
              </a:rPr>
              <a:t>if </a:t>
            </a:r>
            <a:r>
              <a:rPr lang="en-US" dirty="0" smtClean="0">
                <a:cs typeface="Courier New" panose="02070309020205020404" pitchFamily="49" charset="0"/>
              </a:rPr>
              <a:t>set</a:t>
            </a:r>
          </a:p>
          <a:p>
            <a:pPr lvl="2"/>
            <a:r>
              <a:rPr lang="en-US" sz="2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8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sz="2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1755 </a:t>
            </a:r>
            <a:r>
              <a:rPr lang="en-US" sz="28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samplefile</a:t>
            </a:r>
            <a:endParaRPr lang="en-US" sz="28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ls -l</a:t>
            </a:r>
          </a:p>
          <a:p>
            <a:pPr lvl="2"/>
            <a:r>
              <a:rPr lang="en-US" sz="2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28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rwxr</a:t>
            </a:r>
            <a:r>
              <a:rPr lang="en-US" sz="2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28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US" sz="2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2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root </a:t>
            </a:r>
            <a:r>
              <a:rPr lang="en-US" sz="28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sz="2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Apr 15 09:02 </a:t>
            </a:r>
            <a:r>
              <a:rPr lang="en-US" sz="28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samplefile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Note: usage changes depending on the base *ix system</a:t>
            </a:r>
          </a:p>
          <a:p>
            <a:pPr lvl="1"/>
            <a:r>
              <a:rPr lang="en-US" dirty="0" smtClean="0"/>
              <a:t>Read the details for your OS</a:t>
            </a:r>
          </a:p>
          <a:p>
            <a:pPr lvl="2"/>
            <a:r>
              <a:rPr lang="en-US" dirty="0" smtClean="0"/>
              <a:t>Linux is fairly consistent across </a:t>
            </a:r>
            <a:r>
              <a:rPr lang="en-US" dirty="0" err="1" smtClean="0"/>
              <a:t>distros</a:t>
            </a:r>
            <a:endParaRPr lang="en-US" dirty="0" smtClean="0"/>
          </a:p>
          <a:p>
            <a:pPr lvl="2"/>
            <a:r>
              <a:rPr lang="en-US" dirty="0" smtClean="0"/>
              <a:t>AIX, HPUX, Solaris, FreeBSD, etc. vary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SUID, SGID, Sticky Bit note: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 smtClean="0"/>
              <a:t> may show the “s” or “t” attribute as:</a:t>
            </a:r>
          </a:p>
          <a:p>
            <a:pPr lvl="1"/>
            <a:r>
              <a:rPr lang="en-US" dirty="0" smtClean="0"/>
              <a:t>Lower Case</a:t>
            </a:r>
          </a:p>
          <a:p>
            <a:pPr lvl="2"/>
            <a:r>
              <a:rPr lang="en-US" dirty="0"/>
              <a:t>The underlying </a:t>
            </a:r>
            <a:r>
              <a:rPr lang="en-US" dirty="0" smtClean="0"/>
              <a:t>“x” bit </a:t>
            </a:r>
            <a:r>
              <a:rPr lang="en-US" dirty="0"/>
              <a:t>is </a:t>
            </a:r>
            <a:r>
              <a:rPr lang="en-US" dirty="0" smtClean="0"/>
              <a:t>set</a:t>
            </a:r>
          </a:p>
          <a:p>
            <a:pPr lvl="1"/>
            <a:r>
              <a:rPr lang="en-US" dirty="0" smtClean="0"/>
              <a:t>Upper Case</a:t>
            </a:r>
          </a:p>
          <a:p>
            <a:pPr lvl="2"/>
            <a:r>
              <a:rPr lang="en-US" dirty="0" smtClean="0"/>
              <a:t>The underlying “x” bit is not set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 t</a:t>
            </a:r>
            <a:r>
              <a:rPr lang="en-US" dirty="0" smtClean="0"/>
              <a:t>he S or T has no effect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hmod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dirty="0" smtClean="0">
                <a:solidFill>
                  <a:srgbClr val="C808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 smtClean="0">
                <a:solidFill>
                  <a:srgbClr val="E07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filename</a:t>
            </a:r>
          </a:p>
          <a:p>
            <a:pPr lvl="2"/>
            <a:r>
              <a:rPr lang="en-US" dirty="0" smtClean="0"/>
              <a:t>Will list as: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>
                <a:solidFill>
                  <a:srgbClr val="C60AB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rgbClr val="E07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solidFill>
                  <a:srgbClr val="E07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3"/>
            <a:r>
              <a:rPr lang="en-US" dirty="0">
                <a:solidFill>
                  <a:srgbClr val="FF0000"/>
                </a:solidFill>
                <a:cs typeface="Courier New" panose="02070309020205020404" pitchFamily="49" charset="0"/>
              </a:rPr>
              <a:t>s</a:t>
            </a:r>
            <a:r>
              <a:rPr lang="en-US" dirty="0" smtClean="0">
                <a:cs typeface="Courier New" panose="02070309020205020404" pitchFamily="49" charset="0"/>
              </a:rPr>
              <a:t> - SUID is set and </a:t>
            </a:r>
            <a:r>
              <a:rPr lang="en-US" b="1" i="1" dirty="0" smtClean="0">
                <a:solidFill>
                  <a:srgbClr val="FF0000"/>
                </a:solidFill>
                <a:cs typeface="Courier New" panose="02070309020205020404" pitchFamily="49" charset="0"/>
              </a:rPr>
              <a:t>is </a:t>
            </a:r>
            <a:r>
              <a:rPr lang="en-US" dirty="0" smtClean="0">
                <a:cs typeface="Courier New" panose="02070309020205020404" pitchFamily="49" charset="0"/>
              </a:rPr>
              <a:t>effective (x is set for owner)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  <a:cs typeface="Courier New" panose="02070309020205020404" pitchFamily="49" charset="0"/>
              </a:rPr>
              <a:t>S</a:t>
            </a:r>
            <a:r>
              <a:rPr lang="en-US" dirty="0" smtClean="0">
                <a:cs typeface="Courier New" panose="02070309020205020404" pitchFamily="49" charset="0"/>
              </a:rPr>
              <a:t> - SGID is set and </a:t>
            </a:r>
            <a:r>
              <a:rPr lang="en-US" b="1" i="1" dirty="0" smtClean="0">
                <a:solidFill>
                  <a:srgbClr val="FF0000"/>
                </a:solidFill>
                <a:cs typeface="Courier New" panose="02070309020205020404" pitchFamily="49" charset="0"/>
              </a:rPr>
              <a:t>is not</a:t>
            </a:r>
            <a:r>
              <a:rPr lang="en-US" dirty="0" smtClean="0">
                <a:solidFill>
                  <a:srgbClr val="FF0000"/>
                </a:solidFill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effective (x is not set for group)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002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Booting and Shutdown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System Administration?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Managing the whole system</a:t>
            </a:r>
          </a:p>
          <a:p>
            <a:pPr lvl="2"/>
            <a:r>
              <a:rPr lang="en-US" dirty="0" smtClean="0"/>
              <a:t>User accounts</a:t>
            </a:r>
          </a:p>
          <a:p>
            <a:pPr lvl="2"/>
            <a:r>
              <a:rPr lang="en-US" dirty="0" smtClean="0"/>
              <a:t>Software</a:t>
            </a:r>
          </a:p>
          <a:p>
            <a:pPr lvl="2"/>
            <a:r>
              <a:rPr lang="en-US" dirty="0" smtClean="0"/>
              <a:t>Backup</a:t>
            </a:r>
          </a:p>
          <a:p>
            <a:pPr lvl="2"/>
            <a:r>
              <a:rPr lang="en-US" dirty="0" smtClean="0"/>
              <a:t>Security</a:t>
            </a:r>
          </a:p>
          <a:p>
            <a:pPr lvl="2"/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Services</a:t>
            </a:r>
          </a:p>
          <a:p>
            <a:pPr lvl="2"/>
            <a:r>
              <a:rPr lang="en-US" dirty="0" smtClean="0"/>
              <a:t>Configuring</a:t>
            </a:r>
          </a:p>
          <a:p>
            <a:pPr lvl="2"/>
            <a:r>
              <a:rPr lang="en-US" dirty="0" smtClean="0"/>
              <a:t>Starting </a:t>
            </a:r>
          </a:p>
          <a:p>
            <a:pPr lvl="2"/>
            <a:r>
              <a:rPr lang="en-US" dirty="0" smtClean="0"/>
              <a:t>Stopping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762000"/>
            <a:ext cx="9144000" cy="863600"/>
          </a:xfrm>
        </p:spPr>
        <p:txBody>
          <a:bodyPr/>
          <a:lstStyle/>
          <a:p>
            <a:r>
              <a:rPr lang="en-US" dirty="0" smtClean="0"/>
              <a:t>run-level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00200"/>
            <a:ext cx="91440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System dependent run levels:</a:t>
            </a:r>
          </a:p>
          <a:p>
            <a:pPr lvl="1"/>
            <a:r>
              <a:rPr lang="en-US" dirty="0" smtClean="0"/>
              <a:t>0</a:t>
            </a:r>
          </a:p>
          <a:p>
            <a:pPr lvl="2"/>
            <a:r>
              <a:rPr lang="en-US" dirty="0" smtClean="0"/>
              <a:t>shutdown</a:t>
            </a:r>
          </a:p>
          <a:p>
            <a:pPr lvl="1"/>
            <a:r>
              <a:rPr lang="en-US" dirty="0" smtClean="0"/>
              <a:t>1</a:t>
            </a:r>
          </a:p>
          <a:p>
            <a:pPr lvl="2"/>
            <a:r>
              <a:rPr lang="en-US" dirty="0" smtClean="0"/>
              <a:t>system admin mode (local file systems)</a:t>
            </a:r>
          </a:p>
          <a:p>
            <a:pPr lvl="1"/>
            <a:r>
              <a:rPr lang="en-US" dirty="0" smtClean="0"/>
              <a:t>2</a:t>
            </a:r>
          </a:p>
          <a:p>
            <a:pPr lvl="2"/>
            <a:r>
              <a:rPr lang="en-US" dirty="0" smtClean="0"/>
              <a:t>Multiuser (NFS not available)</a:t>
            </a:r>
          </a:p>
          <a:p>
            <a:pPr lvl="1"/>
            <a:r>
              <a:rPr lang="en-US" dirty="0" smtClean="0"/>
              <a:t>3</a:t>
            </a:r>
          </a:p>
          <a:p>
            <a:pPr lvl="2"/>
            <a:r>
              <a:rPr lang="en-US" dirty="0" smtClean="0"/>
              <a:t>Full multiuser</a:t>
            </a:r>
          </a:p>
          <a:p>
            <a:pPr lvl="1"/>
            <a:r>
              <a:rPr lang="en-US" dirty="0" smtClean="0"/>
              <a:t>5</a:t>
            </a:r>
          </a:p>
          <a:p>
            <a:pPr lvl="2"/>
            <a:r>
              <a:rPr lang="en-US" dirty="0" smtClean="0"/>
              <a:t>GUI mode in Linux</a:t>
            </a:r>
          </a:p>
          <a:p>
            <a:pPr lvl="1"/>
            <a:r>
              <a:rPr lang="en-US" dirty="0" smtClean="0"/>
              <a:t>6</a:t>
            </a:r>
          </a:p>
          <a:p>
            <a:pPr lvl="2"/>
            <a:r>
              <a:rPr lang="en-US" dirty="0" smtClean="0"/>
              <a:t>shutdown and reboot</a:t>
            </a:r>
          </a:p>
          <a:p>
            <a:pPr lvl="1"/>
            <a:r>
              <a:rPr lang="en-US" dirty="0" smtClean="0"/>
              <a:t>s or S</a:t>
            </a:r>
          </a:p>
          <a:p>
            <a:pPr lvl="2"/>
            <a:r>
              <a:rPr lang="en-US" dirty="0" smtClean="0"/>
              <a:t>single user mode (file system mounted)</a:t>
            </a:r>
          </a:p>
          <a:p>
            <a:r>
              <a:rPr lang="en-US" dirty="0" smtClean="0"/>
              <a:t>Note: </a:t>
            </a:r>
          </a:p>
          <a:p>
            <a:pPr lvl="1"/>
            <a:r>
              <a:rPr lang="en-US" dirty="0" smtClean="0"/>
              <a:t>the run levels vary between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system is powered on:</a:t>
            </a:r>
          </a:p>
          <a:p>
            <a:pPr lvl="1"/>
            <a:r>
              <a:rPr lang="en-US" dirty="0" smtClean="0"/>
              <a:t>checks for peripherals</a:t>
            </a:r>
          </a:p>
          <a:p>
            <a:pPr lvl="1"/>
            <a:r>
              <a:rPr lang="en-US" dirty="0" smtClean="0"/>
              <a:t>does a set of steps to load kernel</a:t>
            </a:r>
          </a:p>
          <a:p>
            <a:pPr lvl="1"/>
            <a:r>
              <a:rPr lang="en-US" dirty="0" smtClean="0"/>
              <a:t>kernel spins off the first progam: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 smtClean="0"/>
              <a:t> maintains the complete system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 smtClean="0"/>
              <a:t> is the parent of all daemons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 smtClean="0"/>
              <a:t> spawns getty for all terminals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 </a:t>
            </a:r>
            <a:r>
              <a:rPr lang="en-US" dirty="0" smtClean="0"/>
              <a:t>starts at level 1 or s</a:t>
            </a:r>
          </a:p>
          <a:p>
            <a:pPr lvl="2"/>
            <a:r>
              <a:rPr lang="en-US" dirty="0" smtClean="0"/>
              <a:t>before switching to final mode (2-5)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shutdown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the system is ready to be turned off:</a:t>
            </a:r>
          </a:p>
          <a:p>
            <a:pPr lvl="1"/>
            <a:r>
              <a:rPr lang="en-US" dirty="0" smtClean="0"/>
              <a:t>Sends signals to all running processes</a:t>
            </a:r>
          </a:p>
          <a:p>
            <a:pPr lvl="2"/>
            <a:r>
              <a:rPr lang="en-US" dirty="0" smtClean="0"/>
              <a:t>So they may terminate normally or gracefully </a:t>
            </a:r>
          </a:p>
          <a:p>
            <a:pPr lvl="1"/>
            <a:r>
              <a:rPr lang="en-US" dirty="0" smtClean="0"/>
              <a:t>Logs off all users</a:t>
            </a:r>
          </a:p>
          <a:p>
            <a:pPr lvl="2"/>
            <a:r>
              <a:rPr lang="en-US" dirty="0" smtClean="0"/>
              <a:t>Kill their remaining processes</a:t>
            </a:r>
          </a:p>
          <a:p>
            <a:pPr lvl="1"/>
            <a:r>
              <a:rPr lang="en-US" dirty="0" smtClean="0"/>
              <a:t>Unmounts all secondary storage</a:t>
            </a:r>
          </a:p>
          <a:p>
            <a:pPr lvl="1"/>
            <a:r>
              <a:rPr lang="en-US" dirty="0" smtClean="0"/>
              <a:t>Invokes </a:t>
            </a:r>
            <a:r>
              <a:rPr lang="en-US" i="1" dirty="0" smtClean="0"/>
              <a:t>sync</a:t>
            </a:r>
          </a:p>
          <a:p>
            <a:pPr lvl="2"/>
            <a:r>
              <a:rPr lang="en-US" dirty="0" smtClean="0"/>
              <a:t>writes all data in memory to disk</a:t>
            </a:r>
          </a:p>
          <a:p>
            <a:pPr lvl="3"/>
            <a:r>
              <a:rPr lang="en-US" dirty="0" smtClean="0"/>
              <a:t>preserves integrity of file system</a:t>
            </a:r>
          </a:p>
          <a:p>
            <a:pPr lvl="1"/>
            <a:r>
              <a:rPr lang="en-US" dirty="0" smtClean="0"/>
              <a:t>Notifies users to switch off</a:t>
            </a:r>
          </a:p>
          <a:p>
            <a:pPr lvl="2"/>
            <a:r>
              <a:rPr lang="en-US" dirty="0" smtClean="0"/>
              <a:t>or moves system to single user mode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228600"/>
            <a:ext cx="9144000" cy="914401"/>
          </a:xfrm>
        </p:spPr>
        <p:txBody>
          <a:bodyPr>
            <a:normAutofit/>
          </a:bodyPr>
          <a:lstStyle/>
          <a:p>
            <a:r>
              <a:rPr lang="en-US" dirty="0" smtClean="0"/>
              <a:t>Init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956204"/>
            <a:ext cx="9144000" cy="133850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instructions in a file: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/etc/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inittab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400" dirty="0" smtClean="0"/>
              <a:t>each line has a 4 field instruction:</a:t>
            </a:r>
          </a:p>
          <a:p>
            <a:pPr lvl="2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label:run_levels:action:command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65200" y="2154640"/>
            <a:ext cx="6858000" cy="54784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cat inittab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/etc/inittab: init(8) configuration.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The default runlevel.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id:2:initdefault: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si::sysinit:/etc/init.d/rcS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What to do in single-user mode.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~~:S:wait:/sbin/sulogin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/etc/init.d executes the S and K scripts upon change of runlevel.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Runlevel 0 is halt.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Runlevel 1 is single-user.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Runlevels 2-5 are multi-user.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Runlevel 6 is reboot.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l0:0:wait:/etc/init.d/rc 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l1:1:wait:/etc/init.d/rc 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l2:2:wait:/etc/init.d/rc 2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What to do when the power fails/returns.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pf::powerwait:/etc/init.d/powerfail start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pn::powerfailnow:/etc/init.d/powerfail now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po::powerokwait:/etc/init.d/powerfail stop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1:2345:respawn:/sbin/getty 38400 tty1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2:23:respawn:/sbin/getty 38400 tty2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85800"/>
            <a:ext cx="9144000" cy="1185333"/>
          </a:xfrm>
        </p:spPr>
        <p:txBody>
          <a:bodyPr/>
          <a:lstStyle/>
          <a:p>
            <a:r>
              <a:rPr lang="en-US" dirty="0" smtClean="0"/>
              <a:t>init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76400"/>
            <a:ext cx="9144000" cy="562864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There are many, here are the main ones: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boot</a:t>
            </a:r>
          </a:p>
          <a:p>
            <a:pPr lvl="2"/>
            <a:r>
              <a:rPr lang="en-US" dirty="0"/>
              <a:t>executes only </a:t>
            </a:r>
            <a:r>
              <a:rPr lang="en-US" dirty="0" smtClean="0"/>
              <a:t>when </a:t>
            </a:r>
            <a:r>
              <a:rPr lang="en-US" b="1" i="1" dirty="0" err="1"/>
              <a:t>inittab</a:t>
            </a:r>
            <a:r>
              <a:rPr lang="en-US" dirty="0"/>
              <a:t> is read the first time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/>
              <a:t> ignores any run levels placed here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ctrlaltdel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executes shutdown (</a:t>
            </a:r>
            <a:r>
              <a:rPr lang="en-US" dirty="0" err="1"/>
              <a:t>linux</a:t>
            </a:r>
            <a:r>
              <a:rPr lang="en-US" dirty="0"/>
              <a:t> only)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off</a:t>
            </a:r>
          </a:p>
          <a:p>
            <a:pPr lvl="2"/>
            <a:r>
              <a:rPr lang="en-US" dirty="0"/>
              <a:t>kills a process if it is running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respawn</a:t>
            </a:r>
          </a:p>
          <a:p>
            <a:pPr lvl="2"/>
            <a:r>
              <a:rPr lang="en-US" dirty="0"/>
              <a:t>make sure process is restarted on termination</a:t>
            </a:r>
          </a:p>
          <a:p>
            <a:pPr lvl="3"/>
            <a:r>
              <a:rPr lang="en-US" dirty="0"/>
              <a:t>e.g. when someone logs off a terminal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sysinit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used to initialize</a:t>
            </a:r>
          </a:p>
          <a:p>
            <a:pPr lvl="2"/>
            <a:r>
              <a:rPr lang="en-US" dirty="0" smtClean="0"/>
              <a:t>does checks at this time: </a:t>
            </a:r>
          </a:p>
          <a:p>
            <a:pPr lvl="3"/>
            <a:r>
              <a:rPr lang="en-US" dirty="0" smtClean="0"/>
              <a:t>file systems ok</a:t>
            </a:r>
          </a:p>
          <a:p>
            <a:pPr lvl="3"/>
            <a:r>
              <a:rPr lang="en-US" dirty="0" smtClean="0"/>
              <a:t>activate swap partitions</a:t>
            </a:r>
          </a:p>
          <a:p>
            <a:pPr lvl="3"/>
            <a:r>
              <a:rPr lang="en-US" dirty="0" smtClean="0"/>
              <a:t>etc.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rocess will start when </a:t>
            </a:r>
            <a:r>
              <a:rPr lang="en-US" dirty="0" err="1" smtClean="0"/>
              <a:t>runlevel</a:t>
            </a:r>
            <a:r>
              <a:rPr lang="en-US" dirty="0" smtClean="0"/>
              <a:t> is entered and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will wait for its termination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Terminals: in the beginning…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508000" y="2498725"/>
          <a:ext cx="9067800" cy="70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55601" y="3352800"/>
            <a:ext cx="4419599" cy="3962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init forks </a:t>
            </a:r>
            <a:r>
              <a:rPr lang="en-US" dirty="0" err="1" smtClean="0"/>
              <a:t>getty</a:t>
            </a:r>
            <a:endParaRPr lang="en-US" dirty="0" smtClean="0"/>
          </a:p>
          <a:p>
            <a:pPr lvl="1"/>
            <a:r>
              <a:rPr lang="en-US" dirty="0" smtClean="0"/>
              <a:t>more than 1 </a:t>
            </a:r>
            <a:r>
              <a:rPr lang="en-US" dirty="0" err="1" smtClean="0"/>
              <a:t>getty</a:t>
            </a:r>
            <a:r>
              <a:rPr lang="en-US" dirty="0" smtClean="0"/>
              <a:t> can be forked</a:t>
            </a:r>
          </a:p>
          <a:p>
            <a:pPr lvl="1"/>
            <a:r>
              <a:rPr lang="en-US" dirty="0" smtClean="0"/>
              <a:t>init goes dormant</a:t>
            </a:r>
          </a:p>
          <a:p>
            <a:r>
              <a:rPr lang="en-US" dirty="0" err="1" smtClean="0"/>
              <a:t>getty</a:t>
            </a:r>
            <a:r>
              <a:rPr lang="en-US" dirty="0" smtClean="0"/>
              <a:t> (get tty)</a:t>
            </a:r>
          </a:p>
          <a:p>
            <a:pPr lvl="1"/>
            <a:r>
              <a:rPr lang="en-US" dirty="0" smtClean="0"/>
              <a:t>waits for user to login</a:t>
            </a:r>
          </a:p>
          <a:p>
            <a:pPr lvl="1"/>
            <a:r>
              <a:rPr lang="en-US" dirty="0" smtClean="0"/>
              <a:t>starts login (exec)</a:t>
            </a:r>
          </a:p>
          <a:p>
            <a:r>
              <a:rPr lang="en-US" dirty="0" smtClean="0"/>
              <a:t>login</a:t>
            </a:r>
          </a:p>
          <a:p>
            <a:pPr lvl="1"/>
            <a:r>
              <a:rPr lang="en-US" dirty="0" smtClean="0"/>
              <a:t>user logs in</a:t>
            </a:r>
          </a:p>
          <a:p>
            <a:pPr lvl="1"/>
            <a:r>
              <a:rPr lang="en-US" dirty="0" smtClean="0"/>
              <a:t>shell is started (exec)</a:t>
            </a:r>
          </a:p>
          <a:p>
            <a:r>
              <a:rPr lang="en-US" dirty="0" smtClean="0"/>
              <a:t>shell</a:t>
            </a:r>
          </a:p>
          <a:p>
            <a:pPr lvl="1"/>
            <a:r>
              <a:rPr lang="en-US" dirty="0" smtClean="0"/>
              <a:t>user works under the shell</a:t>
            </a:r>
            <a:endParaRPr lang="en-US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5156200" y="3429000"/>
            <a:ext cx="4419599" cy="3962400"/>
          </a:xfrm>
          <a:prstGeom prst="rect">
            <a:avLst/>
          </a:prstGeom>
        </p:spPr>
        <p:txBody>
          <a:bodyPr vert="horz" lIns="101599" tIns="50799" rIns="101599" bIns="50799">
            <a:normAutofit/>
          </a:bodyPr>
          <a:lstStyle/>
          <a:p>
            <a:pPr marL="406396" marR="0" lvl="0" indent="-284477" algn="l" defTabSz="914400" rtl="0" eaLnBrk="1" fontAlgn="auto" latinLnBrk="0" hangingPunct="1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user logs out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31513" marR="0" lvl="1" indent="-274317" algn="l" defTabSz="914400" rtl="0" eaLnBrk="1" fontAlgn="auto" latinLnBrk="0" hangingPunct="1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shell is killed</a:t>
            </a:r>
          </a:p>
          <a:p>
            <a:pPr marL="406396" marR="0" lvl="0" indent="-284477" algn="l" defTabSz="914400" rtl="0" eaLnBrk="1" fontAlgn="auto" latinLnBrk="0" hangingPunct="1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 is notified</a:t>
            </a:r>
          </a:p>
          <a:p>
            <a:pPr marL="731513" marR="0" lvl="1" indent="-274317" algn="l" defTabSz="914400" rtl="0" eaLnBrk="1" fontAlgn="auto" latinLnBrk="0" hangingPunct="1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 wakes</a:t>
            </a:r>
          </a:p>
          <a:p>
            <a:pPr marL="406396" marR="0" lvl="0" indent="-284477" algn="l" defTabSz="914400" rtl="0" eaLnBrk="1" fontAlgn="auto" latinLnBrk="0" hangingPunct="1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en-US" sz="2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init spawns </a:t>
            </a:r>
            <a:r>
              <a:rPr lang="en-US" sz="2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another </a:t>
            </a:r>
            <a:r>
              <a:rPr lang="en-US" sz="2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getty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31513" marR="0" lvl="1" indent="-274317" algn="l" defTabSz="914400" rtl="0" eaLnBrk="1" fontAlgn="auto" latinLnBrk="0" hangingPunct="1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lang="en-US" sz="2100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repeat …</a:t>
            </a: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rc</a:t>
            </a:r>
            <a:r>
              <a:rPr lang="en-US" dirty="0" smtClean="0"/>
              <a:t> scripts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runcom</a:t>
            </a:r>
            <a:r>
              <a:rPr lang="en-US" dirty="0" smtClean="0">
                <a:sym typeface="Wingdings" panose="05000000000000000000" pitchFamily="2" charset="2"/>
              </a:rPr>
              <a:t>  run commands</a:t>
            </a:r>
          </a:p>
          <a:p>
            <a:r>
              <a:rPr lang="en-US" dirty="0" smtClean="0"/>
              <a:t>/etc has several </a:t>
            </a:r>
            <a:r>
              <a:rPr lang="en-US" dirty="0" err="1" smtClean="0"/>
              <a:t>rc</a:t>
            </a:r>
            <a:r>
              <a:rPr lang="en-US" dirty="0" smtClean="0"/>
              <a:t> directories labeled:</a:t>
            </a:r>
          </a:p>
          <a:p>
            <a:pPr lvl="1"/>
            <a:r>
              <a:rPr lang="en-US" dirty="0" smtClean="0"/>
              <a:t>rco.d, rc1.d, … rc6.d, rcS.d</a:t>
            </a:r>
          </a:p>
          <a:p>
            <a:pPr lvl="2"/>
            <a:r>
              <a:rPr lang="en-US" dirty="0" smtClean="0"/>
              <a:t>These are the Debian names</a:t>
            </a:r>
          </a:p>
          <a:p>
            <a:pPr lvl="2"/>
            <a:r>
              <a:rPr lang="en-US" dirty="0" smtClean="0"/>
              <a:t>Similar names for other distros</a:t>
            </a:r>
          </a:p>
          <a:p>
            <a:r>
              <a:rPr lang="en-US" dirty="0" smtClean="0"/>
              <a:t>Number in the name matches the runlevel of the system</a:t>
            </a:r>
          </a:p>
          <a:p>
            <a:r>
              <a:rPr lang="en-US" dirty="0" smtClean="0"/>
              <a:t>When the run level changes the scripts in the directory for that run level are run</a:t>
            </a:r>
          </a:p>
          <a:p>
            <a:pPr lvl="1"/>
            <a:r>
              <a:rPr lang="en-US" dirty="0" smtClean="0"/>
              <a:t>In alphabetic order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Script names:</a:t>
            </a:r>
          </a:p>
          <a:p>
            <a:pPr lvl="1"/>
            <a:r>
              <a:rPr lang="en-US" dirty="0" smtClean="0"/>
              <a:t>Begin with a K or S</a:t>
            </a:r>
          </a:p>
          <a:p>
            <a:pPr lvl="2"/>
            <a:r>
              <a:rPr lang="en-US" u="sng" dirty="0" smtClean="0"/>
              <a:t>K</a:t>
            </a:r>
            <a:r>
              <a:rPr lang="en-US" dirty="0" smtClean="0"/>
              <a:t>ill</a:t>
            </a:r>
          </a:p>
          <a:p>
            <a:pPr lvl="2"/>
            <a:r>
              <a:rPr lang="en-US" u="sng" dirty="0" smtClean="0"/>
              <a:t>S</a:t>
            </a:r>
            <a:r>
              <a:rPr lang="en-US" dirty="0" smtClean="0"/>
              <a:t>tart</a:t>
            </a:r>
          </a:p>
          <a:p>
            <a:pPr lvl="1"/>
            <a:r>
              <a:rPr lang="en-US" dirty="0" smtClean="0"/>
              <a:t>Followed by a two digit number</a:t>
            </a:r>
          </a:p>
          <a:p>
            <a:pPr lvl="1"/>
            <a:r>
              <a:rPr lang="en-US" dirty="0" smtClean="0"/>
              <a:t>Followed by characters</a:t>
            </a:r>
          </a:p>
          <a:p>
            <a:pPr lvl="2"/>
            <a:r>
              <a:rPr lang="en-US" dirty="0" smtClean="0"/>
              <a:t>Usually a name that indicates the script function</a:t>
            </a:r>
          </a:p>
          <a:p>
            <a:pPr lvl="1"/>
            <a:r>
              <a:rPr lang="en-US" dirty="0" smtClean="0"/>
              <a:t>Executed alphabetically</a:t>
            </a:r>
          </a:p>
          <a:p>
            <a:pPr lvl="2"/>
            <a:r>
              <a:rPr lang="en-US" dirty="0" smtClean="0"/>
              <a:t>K's go first to remove any improper programs from a previous run level</a:t>
            </a:r>
          </a:p>
          <a:p>
            <a:pPr lvl="2"/>
            <a:r>
              <a:rPr lang="en-US" dirty="0" smtClean="0"/>
              <a:t>S's follow to start the programs appropriate for this run level</a:t>
            </a:r>
          </a:p>
          <a:p>
            <a:pPr lvl="2"/>
            <a:r>
              <a:rPr lang="en-US" dirty="0" smtClean="0"/>
              <a:t>The number helps order the execution of scripts</a:t>
            </a:r>
          </a:p>
          <a:p>
            <a:pPr lvl="2"/>
            <a:r>
              <a:rPr lang="en-US" dirty="0" smtClean="0"/>
              <a:t>The name part is “human oriented”</a:t>
            </a:r>
          </a:p>
          <a:p>
            <a:pPr lvl="3"/>
            <a:r>
              <a:rPr lang="en-US" dirty="0" smtClean="0"/>
              <a:t>Helps people know what the script does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144000" cy="10058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Example of contents of a run level </a:t>
            </a:r>
            <a:r>
              <a:rPr lang="en-US" b="1" i="1" dirty="0" smtClean="0"/>
              <a:t>one (1)</a:t>
            </a:r>
            <a:r>
              <a:rPr lang="en-US" dirty="0" smtClean="0"/>
              <a:t> directory on a particular </a:t>
            </a:r>
            <a:r>
              <a:rPr lang="en-US" dirty="0" err="1" smtClean="0"/>
              <a:t>Debian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9400" y="3352800"/>
            <a:ext cx="9421169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cd /etc/</a:t>
            </a:r>
            <a:r>
              <a:rPr lang="en-US" sz="1800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rc1.d</a:t>
            </a:r>
          </a:p>
          <a:p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ls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K01alsa-utils  K01krb5-admin-server  K01squid         K06nfs-common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K01anacron     K01metasploit         K01tomcat6       K06portmap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K01apache2     K01nfs-kernel-server  K01winbind       README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K01atd         K01openbsd-inetd      K02avahi-daemon  S01killprocs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K01bluetooth   K01openvpn            K02cups          S06bootlogs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K01exim4       K01proftpd            K02krb5-kdc      S07single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K01gdm3        K01samba              K02mysql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K01hal         K01saned              K02postgresql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K01kerneloops  K01smartmontools      K04rsyslog</a:t>
            </a:r>
          </a:p>
          <a:p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9400" y="7162800"/>
            <a:ext cx="9477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Note: the numbers  will vary from system to system depending on build and the contents of the system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144000" cy="10058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Example of contents of a run level </a:t>
            </a:r>
            <a:r>
              <a:rPr lang="en-US" b="1" i="1" dirty="0" smtClean="0"/>
              <a:t>five (5)</a:t>
            </a:r>
            <a:r>
              <a:rPr lang="en-US" dirty="0" smtClean="0"/>
              <a:t> directory on a Debian system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5600" y="3657600"/>
            <a:ext cx="9442008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cd /etc/</a:t>
            </a:r>
            <a:r>
              <a:rPr lang="en-US" sz="1600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rc5.d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ls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README             S04cron           S04rsync          S05krb5-admin-server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S01binfmt-support  S04dbus           S04smartmontools  S06bootlogs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S01fancontrol      S04kerneloops     S04squid          S06cups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S01rsyslog         S04krb5-kdc       S04ssh            S06saned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S01sudo            S04loadcpufreq    S04winbind        S07samba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S01tomcat6         S04metasploit     S05avahi-daemon   S14portmap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S02openvpn         S04mysql          S05bluetooth      S15nfs-common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S03apache2         S04ntp            S05cpufrequtils   S16nfs-kernel-server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S04acpid           S04openbsd-inetd  S05exim4          S17rc.local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S04anacron         S04postgresql     S05gdm3           S17rmnologin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S04atd             S04proftpd        S05hal            S17stop-bootlogd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and security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560" y="762000"/>
            <a:ext cx="9144000" cy="48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</a:t>
            </a:r>
            <a:r>
              <a:rPr lang="en-US" dirty="0" smtClean="0">
                <a:solidFill>
                  <a:srgbClr val="FF0000"/>
                </a:solidFill>
              </a:rPr>
              <a:t>/etc/rc5.d/S19sudo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3560" y="1371600"/>
            <a:ext cx="8422640" cy="6248400"/>
          </a:xfrm>
          <a:prstGeom prst="rect">
            <a:avLst/>
          </a:prstGeom>
          <a:noFill/>
        </p:spPr>
        <p:txBody>
          <a:bodyPr wrap="none" rtlCol="0">
            <a:normAutofit fontScale="92500" lnSpcReduction="1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#!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### BEGIN INIT INFO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Provides:          sudo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Required-Start:  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local_fs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remote_fs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Required-Stop: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X-Start-Before: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rmnologin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Default-Start:     2 3 4 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Default-Stop: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Short-Description: Provide limited super user privileges to specific users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Description: Provide limited super user privileges to specific users.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### END INIT INFO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N=/etc/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init.d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/sudo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 -e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case "$1" 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start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 sure privileges don't persist across reboots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[ -d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/lib/sudo ]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/lib/sudo -exec touch -t 198501010000 '{}' \;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fi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;;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stop|reload|restart|force-reload|status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;;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echo "Usage: $N 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start|stop|restart|force-reload|status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}" &gt;&amp;2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exit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;;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esac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exit 0</a:t>
            </a:r>
          </a:p>
        </p:txBody>
      </p:sp>
    </p:spTree>
    <p:extLst>
      <p:ext uri="{BB962C8B-B14F-4D97-AF65-F5344CB8AC3E}">
        <p14:creationId xmlns:p14="http://schemas.microsoft.com/office/powerpoint/2010/main" val="20238659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Files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Linux </a:t>
            </a:r>
            <a:r>
              <a:rPr lang="en-US" b="1" i="1" dirty="0" smtClean="0"/>
              <a:t>everything </a:t>
            </a:r>
            <a:r>
              <a:rPr lang="en-US" dirty="0" smtClean="0"/>
              <a:t>is a file</a:t>
            </a:r>
          </a:p>
          <a:p>
            <a:pPr lvl="1"/>
            <a:r>
              <a:rPr lang="en-US" dirty="0" smtClean="0"/>
              <a:t>This includes physical devices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/dev</a:t>
            </a:r>
          </a:p>
          <a:p>
            <a:pPr lvl="1"/>
            <a:r>
              <a:rPr lang="en-US" dirty="0" smtClean="0"/>
              <a:t>directory that "lists" the devices</a:t>
            </a:r>
          </a:p>
          <a:p>
            <a:pPr lvl="1"/>
            <a:r>
              <a:rPr lang="en-US" dirty="0" smtClean="0"/>
              <a:t>entries are not literal files</a:t>
            </a:r>
          </a:p>
          <a:p>
            <a:pPr lvl="2"/>
            <a:r>
              <a:rPr lang="en-US" dirty="0" smtClean="0"/>
              <a:t>a device file contains no data</a:t>
            </a:r>
          </a:p>
          <a:p>
            <a:pPr lvl="2"/>
            <a:r>
              <a:rPr lang="en-US" dirty="0" smtClean="0"/>
              <a:t>reference to a program (device driver) to read or write that device</a:t>
            </a:r>
          </a:p>
          <a:p>
            <a:pPr lvl="1"/>
            <a:r>
              <a:rPr lang="en-US" dirty="0" smtClean="0"/>
              <a:t>permissions are analogous to those for data files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 or Character</a:t>
            </a:r>
          </a:p>
          <a:p>
            <a:pPr lvl="1"/>
            <a:r>
              <a:rPr lang="en-US" b="1" i="1" dirty="0" smtClean="0"/>
              <a:t>Blocks (b)</a:t>
            </a:r>
            <a:endParaRPr lang="en-US" b="1" i="1" dirty="0"/>
          </a:p>
          <a:p>
            <a:pPr lvl="2"/>
            <a:r>
              <a:rPr lang="en-US" dirty="0" smtClean="0"/>
              <a:t>Device can read/write data as "chunks"</a:t>
            </a:r>
          </a:p>
          <a:p>
            <a:pPr lvl="2"/>
            <a:r>
              <a:rPr lang="en-US" dirty="0" smtClean="0"/>
              <a:t>Usually buffered in memory before used or written</a:t>
            </a:r>
          </a:p>
          <a:p>
            <a:pPr lvl="1"/>
            <a:r>
              <a:rPr lang="en-US" b="1" i="1" dirty="0" smtClean="0"/>
              <a:t>Character (c)</a:t>
            </a:r>
            <a:endParaRPr lang="en-US" b="1" i="1" dirty="0"/>
          </a:p>
          <a:p>
            <a:pPr lvl="2"/>
            <a:r>
              <a:rPr lang="en-US" dirty="0" smtClean="0"/>
              <a:t>Device can read/write data in "streams"</a:t>
            </a:r>
          </a:p>
          <a:p>
            <a:pPr lvl="2"/>
            <a:r>
              <a:rPr lang="en-US" dirty="0" smtClean="0"/>
              <a:t>read or write one character (byte) at a time</a:t>
            </a:r>
          </a:p>
          <a:p>
            <a:r>
              <a:rPr lang="en-US" dirty="0" smtClean="0"/>
              <a:t>Usually a device works in one mode or the other</a:t>
            </a:r>
          </a:p>
          <a:p>
            <a:pPr lvl="1"/>
            <a:r>
              <a:rPr lang="en-US" dirty="0" smtClean="0"/>
              <a:t>Some devices can work in either 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Files: General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Storage devices like discs (hard, optical data) </a:t>
            </a:r>
          </a:p>
          <a:p>
            <a:pPr lvl="1"/>
            <a:r>
              <a:rPr lang="en-US" dirty="0" smtClean="0"/>
              <a:t>work in block mode</a:t>
            </a:r>
          </a:p>
          <a:p>
            <a:r>
              <a:rPr lang="en-US" dirty="0" smtClean="0"/>
              <a:t>Devices like terminals, tape drives and printers </a:t>
            </a:r>
          </a:p>
          <a:p>
            <a:pPr lvl="1"/>
            <a:r>
              <a:rPr lang="en-US" dirty="0" smtClean="0"/>
              <a:t>work in character mode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33" y="45720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Device Files: Sample Listing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" y="1295400"/>
            <a:ext cx="1015999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/dev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total 0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---- 1 root    video    10, 175 2013-01-16 18:18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agpgart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---- 1 root    audio    14,   4 2013-01-16 18:18 audio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lrwxrwxrwx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3 2013-01-16 18:18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cdrom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hdc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lrwxrwxrwx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3 2013-01-16 18:18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cdrw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hdc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lrwxrwxrwx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3 2013-01-16 18:18 cdrw1 -&gt;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hdd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drwxr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-x 2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2780 2013-04-02 16:25 char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lrwxrwxrwx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3 2013-01-16 18:18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dvd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hdc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---- 1 root    disk      3,   0 2013-01-16 18:18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hda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---- 1 root    disk      3,   1 2013-01-16 18:20 hda1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---- 1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cdrom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22,   0 2013-01-16 18:18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hdc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---- 1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cdrom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22,  64 2013-01-16 18:18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hdd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crw-rw-rw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1,   3 2013-01-16 18:18 null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lrwxrwxrwx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15 2013-01-16 18:18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-&gt; /proc/self/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/2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lrwxrwxrwx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15 2013-01-16 18:18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-&gt; /proc/self/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/0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lrwxrwxrwx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15 2013-01-16 18:18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-&gt; /proc/self/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/1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crw-rw-rw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5,   0 2013-04-03 14:43 tty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---- 1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4,   0 2013-01-16 18:18 tty0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------- 1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tkombol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tty       4,   1 2013-04-03 15:08 tty1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---- 1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dialout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4,  64 2013-02-18 17:06 ttyS0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---- 1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dialout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4,  65 2013-01-16 18:18 ttyS1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crw-rw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---- 1 root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252,   1 2013-01-16 18:18 usbdev1.1_ep00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crw-rw---- 1 root    root    252,   0 2013-01-16 18:18 usbdev1.1_ep81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1828799"/>
            <a:ext cx="279399" cy="5468243"/>
          </a:xfrm>
          <a:prstGeom prst="rect">
            <a:avLst/>
          </a:prstGeom>
          <a:solidFill>
            <a:schemeClr val="accent4">
              <a:lumMod val="60000"/>
              <a:lumOff val="4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8000" y="917401"/>
            <a:ext cx="9144000" cy="1185333"/>
          </a:xfrm>
        </p:spPr>
        <p:txBody>
          <a:bodyPr/>
          <a:lstStyle/>
          <a:p>
            <a:r>
              <a:rPr lang="en-US" dirty="0" smtClean="0"/>
              <a:t>Sidebar: PATH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2133600"/>
            <a:ext cx="101600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PATH</a:t>
            </a:r>
          </a:p>
          <a:p>
            <a:pPr lvl="1"/>
            <a:r>
              <a:rPr lang="en-US" dirty="0" smtClean="0"/>
              <a:t>Environment </a:t>
            </a:r>
            <a:r>
              <a:rPr lang="en-US" dirty="0"/>
              <a:t>variable on Unix-like </a:t>
            </a:r>
            <a:r>
              <a:rPr lang="en-US" dirty="0" smtClean="0"/>
              <a:t>OSes, </a:t>
            </a:r>
            <a:r>
              <a:rPr lang="en-US" dirty="0"/>
              <a:t>DOS, OS/2, and </a:t>
            </a:r>
            <a:r>
              <a:rPr lang="en-US" dirty="0" smtClean="0"/>
              <a:t>MS Windows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pecifies </a:t>
            </a:r>
            <a:r>
              <a:rPr lang="en-US" dirty="0"/>
              <a:t>a set of directories where executable programs are </a:t>
            </a:r>
            <a:r>
              <a:rPr lang="en-US" dirty="0" smtClean="0"/>
              <a:t>located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general, each executing process or user session has its own PATH </a:t>
            </a:r>
            <a:r>
              <a:rPr lang="en-US" dirty="0" smtClean="0"/>
              <a:t>setting</a:t>
            </a:r>
          </a:p>
          <a:p>
            <a:r>
              <a:rPr lang="en-US" dirty="0" smtClean="0"/>
              <a:t>Typical </a:t>
            </a:r>
            <a:r>
              <a:rPr lang="en-US" dirty="0" err="1" smtClean="0"/>
              <a:t>entrys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Windows</a:t>
            </a:r>
            <a:endParaRPr lang="en-US" dirty="0"/>
          </a:p>
          <a:p>
            <a:pPr lvl="2"/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PATH=C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:\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ProgramData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\Oracle\Java\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javapath;C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:\windows\system32;C:\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windows;C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:\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windows\System32\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Wbem;C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:\windows\System32\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WindowsPowerShell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\v1.0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</a:p>
          <a:p>
            <a:pPr lvl="1"/>
            <a:r>
              <a:rPr lang="en-US" sz="2800" dirty="0" smtClean="0">
                <a:cs typeface="Courier New" panose="02070309020205020404" pitchFamily="49" charset="0"/>
              </a:rPr>
              <a:t>Linux</a:t>
            </a:r>
          </a:p>
          <a:p>
            <a:pPr lvl="2"/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/local/bin:/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/bin:/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/local/games:/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/games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Windows:</a:t>
            </a:r>
          </a:p>
          <a:p>
            <a:pPr lvl="1"/>
            <a:r>
              <a:rPr lang="en-US" dirty="0" smtClean="0"/>
              <a:t>Most installed programs have an entry in path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 ease of use</a:t>
            </a:r>
            <a:endParaRPr lang="en-US" dirty="0" smtClean="0"/>
          </a:p>
          <a:p>
            <a:r>
              <a:rPr lang="en-US" dirty="0" smtClean="0"/>
              <a:t>Linux:</a:t>
            </a:r>
          </a:p>
          <a:p>
            <a:pPr lvl="1"/>
            <a:r>
              <a:rPr lang="en-US" dirty="0" smtClean="0"/>
              <a:t>Few programs have an entry in path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 more secure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5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and </a:t>
            </a:r>
            <a:r>
              <a:rPr lang="en-US" dirty="0" err="1" smtClean="0"/>
              <a:t>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root	</a:t>
            </a:r>
          </a:p>
          <a:p>
            <a:pPr lvl="1"/>
            <a:r>
              <a:rPr lang="en-US" dirty="0" smtClean="0"/>
              <a:t>Account used by system admin</a:t>
            </a:r>
          </a:p>
          <a:p>
            <a:pPr lvl="2"/>
            <a:r>
              <a:rPr lang="en-US" dirty="0" smtClean="0"/>
              <a:t>Note: passwd works more leniently for root</a:t>
            </a:r>
          </a:p>
          <a:p>
            <a:pPr lvl="2"/>
            <a:r>
              <a:rPr lang="en-US" dirty="0" smtClean="0"/>
              <a:t>Use extreme caution to guard root's PW</a:t>
            </a:r>
          </a:p>
          <a:p>
            <a:pPr lvl="1"/>
            <a:r>
              <a:rPr lang="en-US" dirty="0" smtClean="0"/>
              <a:t>Sometimes called the </a:t>
            </a:r>
            <a:r>
              <a:rPr lang="en-US" dirty="0" err="1" smtClean="0"/>
              <a:t>superuser</a:t>
            </a:r>
            <a:endParaRPr lang="en-US" dirty="0" smtClean="0"/>
          </a:p>
          <a:p>
            <a:pPr lvl="1"/>
            <a:r>
              <a:rPr lang="en-US" dirty="0" smtClean="0"/>
              <a:t>Only account with 0 as the user-id</a:t>
            </a:r>
          </a:p>
          <a:p>
            <a:pPr lvl="2"/>
            <a:r>
              <a:rPr lang="nl-NL" dirty="0" smtClean="0">
                <a:latin typeface="Courier New" pitchFamily="49" charset="0"/>
                <a:cs typeface="Courier New" pitchFamily="49" charset="0"/>
              </a:rPr>
              <a:t># grep "^root" /etc/passwd</a:t>
            </a:r>
            <a:br>
              <a:rPr lang="nl-NL" dirty="0" smtClean="0">
                <a:latin typeface="Courier New" pitchFamily="49" charset="0"/>
                <a:cs typeface="Courier New" pitchFamily="49" charset="0"/>
              </a:rPr>
            </a:br>
            <a:r>
              <a:rPr lang="nl-NL" dirty="0" smtClean="0">
                <a:latin typeface="Courier New" pitchFamily="49" charset="0"/>
                <a:cs typeface="Courier New" pitchFamily="49" charset="0"/>
              </a:rPr>
              <a:t>root:x:</a:t>
            </a:r>
            <a:r>
              <a:rPr lang="nl-NL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nl-NL" dirty="0" smtClean="0">
                <a:latin typeface="Courier New" pitchFamily="49" charset="0"/>
                <a:cs typeface="Courier New" pitchFamily="49" charset="0"/>
              </a:rPr>
              <a:t>:0:root:/root:/bin/bash</a:t>
            </a:r>
          </a:p>
          <a:p>
            <a:pPr lvl="1"/>
            <a:r>
              <a:rPr lang="en-US" dirty="0" smtClean="0"/>
              <a:t>PATH for root usually has 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:/bin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a couple others…</a:t>
            </a:r>
          </a:p>
          <a:p>
            <a:pPr lvl="2"/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# echo $PATH</a:t>
            </a:r>
            <a:br>
              <a:rPr lang="de-DE" sz="1600" dirty="0" smtClean="0">
                <a:latin typeface="Courier New" pitchFamily="49" charset="0"/>
                <a:cs typeface="Courier New" pitchFamily="49" charset="0"/>
              </a:rPr>
            </a:b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/usr/local/sbin:/usr/local/bin:/usr/sbin:/usr/bin</a:t>
            </a:r>
            <a:r>
              <a:rPr lang="de-DE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:/sbin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:/bin</a:t>
            </a:r>
          </a:p>
          <a:p>
            <a:pPr lvl="3"/>
            <a:r>
              <a:rPr lang="en-US" dirty="0" smtClean="0"/>
              <a:t>Note: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dirty="0" smtClean="0"/>
              <a:t> contains most admin commands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and 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</a:t>
            </a:r>
          </a:p>
          <a:p>
            <a:pPr lvl="1"/>
            <a:r>
              <a:rPr lang="en-US" u="sng" dirty="0" smtClean="0"/>
              <a:t>S</a:t>
            </a:r>
            <a:r>
              <a:rPr lang="en-US" dirty="0" smtClean="0"/>
              <a:t>witch </a:t>
            </a:r>
            <a:r>
              <a:rPr lang="en-US" u="sng" dirty="0" smtClean="0"/>
              <a:t>U</a:t>
            </a:r>
            <a:r>
              <a:rPr lang="en-US" dirty="0" smtClean="0"/>
              <a:t>sers</a:t>
            </a:r>
          </a:p>
          <a:p>
            <a:pPr lvl="1"/>
            <a:r>
              <a:rPr lang="en-US" dirty="0" smtClean="0"/>
              <a:t>Syntax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su [-] user-id</a:t>
            </a:r>
          </a:p>
          <a:p>
            <a:pPr lvl="3"/>
            <a:r>
              <a:rPr lang="en-US" dirty="0" smtClean="0"/>
              <a:t>root is </a:t>
            </a:r>
            <a:r>
              <a:rPr lang="en-US" dirty="0"/>
              <a:t>assumed if </a:t>
            </a:r>
            <a:r>
              <a:rPr lang="en-US" b="1" dirty="0"/>
              <a:t>user-id</a:t>
            </a:r>
            <a:r>
              <a:rPr lang="en-US" dirty="0"/>
              <a:t> </a:t>
            </a:r>
            <a:r>
              <a:rPr lang="en-US" dirty="0" smtClean="0"/>
              <a:t>not specified</a:t>
            </a:r>
          </a:p>
          <a:p>
            <a:pPr lvl="3"/>
            <a:r>
              <a:rPr lang="en-US" dirty="0" smtClean="0"/>
              <a:t>the optional ‘–’ assumes the id's environment</a:t>
            </a:r>
          </a:p>
          <a:p>
            <a:pPr lvl="4"/>
            <a:r>
              <a:rPr lang="en-US" dirty="0" smtClean="0"/>
              <a:t>Omit ‘–’ if want to keep current environment</a:t>
            </a:r>
          </a:p>
          <a:p>
            <a:pPr lvl="5"/>
            <a:r>
              <a:rPr lang="en-US" dirty="0" smtClean="0"/>
              <a:t>Note: implementation varies by Linux </a:t>
            </a:r>
            <a:r>
              <a:rPr lang="en-US" dirty="0" err="1" smtClean="0"/>
              <a:t>Distro</a:t>
            </a:r>
            <a:endParaRPr lang="en-US" dirty="0" smtClean="0"/>
          </a:p>
          <a:p>
            <a:pPr lvl="1"/>
            <a:r>
              <a:rPr lang="en-US" dirty="0" smtClean="0"/>
              <a:t>Still need that user’s password</a:t>
            </a:r>
          </a:p>
          <a:p>
            <a:pPr lvl="1"/>
            <a:r>
              <a:rPr lang="en-US" dirty="0" smtClean="0"/>
              <a:t>Runs in a separate sub-shell</a:t>
            </a:r>
          </a:p>
          <a:p>
            <a:pPr lvl="2"/>
            <a:r>
              <a:rPr lang="en-US" dirty="0" smtClean="0"/>
              <a:t>Use </a:t>
            </a:r>
            <a:r>
              <a:rPr lang="en-US" i="1" dirty="0" smtClean="0"/>
              <a:t>&lt;ctrl&gt;-d </a:t>
            </a:r>
            <a:r>
              <a:rPr lang="en-US" dirty="0" smtClean="0"/>
              <a:t>or </a:t>
            </a:r>
            <a:r>
              <a:rPr lang="en-US" i="1" dirty="0" smtClean="0"/>
              <a:t>exit</a:t>
            </a:r>
            <a:r>
              <a:rPr lang="en-US" dirty="0" smtClean="0"/>
              <a:t> to terminate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 privileges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root</a:t>
            </a:r>
            <a:r>
              <a:rPr lang="en-US" dirty="0" smtClean="0"/>
              <a:t> has great powers</a:t>
            </a:r>
          </a:p>
          <a:p>
            <a:pPr lvl="1"/>
            <a:r>
              <a:rPr lang="en-US" dirty="0" smtClean="0"/>
              <a:t>Change contents and attributes of any file</a:t>
            </a:r>
          </a:p>
          <a:p>
            <a:pPr lvl="1"/>
            <a:r>
              <a:rPr lang="en-US" dirty="0" smtClean="0"/>
              <a:t>Delete any file or directory</a:t>
            </a:r>
          </a:p>
          <a:p>
            <a:pPr lvl="2"/>
            <a:r>
              <a:rPr lang="en-US" dirty="0" smtClean="0"/>
              <a:t>even if write protected</a:t>
            </a:r>
          </a:p>
          <a:p>
            <a:pPr lvl="1"/>
            <a:r>
              <a:rPr lang="en-US" dirty="0" smtClean="0"/>
              <a:t>Start or kill any process</a:t>
            </a:r>
            <a:endParaRPr lang="en-US" dirty="0"/>
          </a:p>
          <a:p>
            <a:pPr lvl="1"/>
            <a:r>
              <a:rPr lang="en-US" dirty="0" smtClean="0"/>
              <a:t>Change any user's password</a:t>
            </a:r>
          </a:p>
          <a:p>
            <a:pPr lvl="1"/>
            <a:r>
              <a:rPr lang="en-US" dirty="0" smtClean="0"/>
              <a:t>Set the system clock</a:t>
            </a:r>
          </a:p>
          <a:p>
            <a:pPr lvl="1"/>
            <a:r>
              <a:rPr lang="en-US" dirty="0" smtClean="0"/>
              <a:t>Send message to all users with </a:t>
            </a:r>
            <a:r>
              <a:rPr lang="en-US" i="1" dirty="0" smtClean="0"/>
              <a:t>wall</a:t>
            </a:r>
          </a:p>
          <a:p>
            <a:pPr lvl="1"/>
            <a:r>
              <a:rPr lang="en-US" dirty="0" smtClean="0"/>
              <a:t>Limit file size</a:t>
            </a:r>
          </a:p>
          <a:p>
            <a:pPr lvl="1"/>
            <a:r>
              <a:rPr lang="en-US" dirty="0" smtClean="0"/>
              <a:t>Control access to certain services</a:t>
            </a:r>
          </a:p>
          <a:p>
            <a:pPr lvl="2"/>
            <a:r>
              <a:rPr lang="en-US" dirty="0" smtClean="0"/>
              <a:t>at and cron</a:t>
            </a:r>
          </a:p>
          <a:p>
            <a:pPr lvl="2"/>
            <a:r>
              <a:rPr lang="en-US" dirty="0" smtClean="0"/>
              <a:t>FTP, SSH, etc.</a:t>
            </a:r>
          </a:p>
          <a:p>
            <a:pPr lvl="1"/>
            <a:r>
              <a:rPr lang="en-US" dirty="0" smtClean="0"/>
              <a:t>And much, much more!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914400"/>
            <a:ext cx="9144000" cy="1185333"/>
          </a:xfrm>
        </p:spPr>
        <p:txBody>
          <a:bodyPr/>
          <a:lstStyle/>
          <a:p>
            <a:r>
              <a:rPr lang="en-US" dirty="0" smtClean="0"/>
              <a:t>User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209800"/>
            <a:ext cx="9144000" cy="4805680"/>
          </a:xfrm>
        </p:spPr>
        <p:txBody>
          <a:bodyPr>
            <a:normAutofit/>
          </a:bodyPr>
          <a:lstStyle/>
          <a:p>
            <a:r>
              <a:rPr lang="en-US" dirty="0" smtClean="0"/>
              <a:t>Users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useradd</a:t>
            </a:r>
          </a:p>
          <a:p>
            <a:pPr lvl="2"/>
            <a:r>
              <a:rPr lang="en-US" dirty="0" smtClean="0"/>
              <a:t>low level base Linux command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adduser</a:t>
            </a:r>
          </a:p>
          <a:p>
            <a:pPr lvl="2"/>
            <a:r>
              <a:rPr lang="en-US" dirty="0" smtClean="0"/>
              <a:t>"friendlier“ script</a:t>
            </a:r>
          </a:p>
          <a:p>
            <a:r>
              <a:rPr lang="en-US" dirty="0" smtClean="0"/>
              <a:t>Groups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groupadd</a:t>
            </a:r>
          </a:p>
          <a:p>
            <a:pPr lvl="2"/>
            <a:r>
              <a:rPr lang="en-US" dirty="0" smtClean="0"/>
              <a:t>Low level base Linux command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addgroup</a:t>
            </a:r>
          </a:p>
          <a:p>
            <a:pPr lvl="2"/>
            <a:r>
              <a:rPr lang="en-US" dirty="0" smtClean="0"/>
              <a:t>"friendlier“ script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passwd and shadow files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4200" y="2514600"/>
            <a:ext cx="86485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Enrty in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passwd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file: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tkombol:x:1001:1001:tkombol,,,,:/home/tkombol:/bin/bash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4200" y="4724400"/>
            <a:ext cx="91101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Entry in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shadow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file: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ajkombol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:$6</a:t>
            </a:r>
            <a:r>
              <a:rPr lang="en-US" sz="2000" dirty="0" smtClean="0">
                <a:solidFill>
                  <a:srgbClr val="C60ABD"/>
                </a:solidFill>
                <a:latin typeface="Courier New" pitchFamily="49" charset="0"/>
                <a:cs typeface="Courier New" pitchFamily="49" charset="0"/>
              </a:rPr>
              <a:t>$HDwv…268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$pQ/O4 … uMm80Cs/:15347:0:99999:7:::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7000" y="3352800"/>
            <a:ext cx="1090363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User Name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6600" y="3886200"/>
            <a:ext cx="255230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Password:</a:t>
            </a:r>
          </a:p>
          <a:p>
            <a:r>
              <a:rPr lang="en-US" dirty="0" smtClean="0"/>
              <a:t>x means using encrypted pw, </a:t>
            </a:r>
          </a:p>
          <a:p>
            <a:r>
              <a:rPr lang="en-US" dirty="0" smtClean="0"/>
              <a:t>look in shadow file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08200" y="3429000"/>
            <a:ext cx="1210588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Numeric UID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56000" y="4038600"/>
            <a:ext cx="1220206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Numeric GID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60800" y="3429000"/>
            <a:ext cx="1338828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Comment field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61000" y="3429000"/>
            <a:ext cx="1428596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Home Directory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70800" y="3352800"/>
            <a:ext cx="132760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Login Shell</a:t>
            </a:r>
          </a:p>
          <a:p>
            <a:r>
              <a:rPr lang="en-US" dirty="0" smtClean="0"/>
              <a:t>or script to run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7" idx="0"/>
          </p:cNvCxnSpPr>
          <p:nvPr/>
        </p:nvCxnSpPr>
        <p:spPr>
          <a:xfrm rot="5400000" flipH="1" flipV="1">
            <a:off x="590091" y="3206291"/>
            <a:ext cx="228600" cy="64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0"/>
          </p:cNvCxnSpPr>
          <p:nvPr/>
        </p:nvCxnSpPr>
        <p:spPr>
          <a:xfrm rot="16200000" flipV="1">
            <a:off x="1603276" y="3476724"/>
            <a:ext cx="762000" cy="56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0"/>
          </p:cNvCxnSpPr>
          <p:nvPr/>
        </p:nvCxnSpPr>
        <p:spPr>
          <a:xfrm rot="16200000" flipV="1">
            <a:off x="2296547" y="3012053"/>
            <a:ext cx="381000" cy="452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0"/>
          </p:cNvCxnSpPr>
          <p:nvPr/>
        </p:nvCxnSpPr>
        <p:spPr>
          <a:xfrm rot="16200000" flipV="1">
            <a:off x="3137152" y="3009648"/>
            <a:ext cx="914400" cy="1143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0"/>
          </p:cNvCxnSpPr>
          <p:nvPr/>
        </p:nvCxnSpPr>
        <p:spPr>
          <a:xfrm rot="16200000" flipV="1">
            <a:off x="4005007" y="2903793"/>
            <a:ext cx="304800" cy="745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0"/>
          </p:cNvCxnSpPr>
          <p:nvPr/>
        </p:nvCxnSpPr>
        <p:spPr>
          <a:xfrm rot="16200000" flipV="1">
            <a:off x="5780049" y="3033751"/>
            <a:ext cx="228600" cy="5618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0"/>
          </p:cNvCxnSpPr>
          <p:nvPr/>
        </p:nvCxnSpPr>
        <p:spPr>
          <a:xfrm rot="16200000" flipV="1">
            <a:off x="7888402" y="2906598"/>
            <a:ext cx="228600" cy="663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84200" y="5943600"/>
            <a:ext cx="1090363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User Name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879600" y="5943600"/>
            <a:ext cx="1806905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Encrypted password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32" idx="0"/>
          </p:cNvCxnSpPr>
          <p:nvPr/>
        </p:nvCxnSpPr>
        <p:spPr>
          <a:xfrm flipH="1" flipV="1">
            <a:off x="736600" y="5334000"/>
            <a:ext cx="392782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33" idx="0"/>
          </p:cNvCxnSpPr>
          <p:nvPr/>
        </p:nvCxnSpPr>
        <p:spPr>
          <a:xfrm flipH="1" flipV="1">
            <a:off x="2184400" y="5334000"/>
            <a:ext cx="59865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Left Brace 2"/>
          <p:cNvSpPr/>
          <p:nvPr/>
        </p:nvSpPr>
        <p:spPr>
          <a:xfrm rot="16200000">
            <a:off x="7442200" y="4114760"/>
            <a:ext cx="409498" cy="294330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941273" y="5788223"/>
            <a:ext cx="1459054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Expiration times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45486" y="5946409"/>
            <a:ext cx="236955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Typical Password format: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$</a:t>
            </a:r>
            <a:r>
              <a:rPr lang="en-US" dirty="0" err="1" smtClean="0">
                <a:solidFill>
                  <a:srgbClr val="0070C0"/>
                </a:solidFill>
              </a:rPr>
              <a:t>n$salt$hash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Where: 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n: encryption technique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alt: salt used with PW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dirty="0" smtClean="0">
                <a:solidFill>
                  <a:srgbClr val="0070C0"/>
                </a:solidFill>
              </a:rPr>
              <a:t>ash: hashed PW + salt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337df801-25a6-433c-90c5-eb028ba50d7c"/>
  <p:tag name="TPVERSION" val="6"/>
  <p:tag name="TPFULLVERSION" val="7.5.6.7"/>
  <p:tag name="PPTVERSION" val="15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5363</TotalTime>
  <Words>2269</Words>
  <Application>Microsoft Office PowerPoint</Application>
  <PresentationFormat>Custom</PresentationFormat>
  <Paragraphs>462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Courier New</vt:lpstr>
      <vt:lpstr>Georgia</vt:lpstr>
      <vt:lpstr>Trebuchet MS</vt:lpstr>
      <vt:lpstr>Wingdings</vt:lpstr>
      <vt:lpstr>Wingdings 2</vt:lpstr>
      <vt:lpstr>Urban</vt:lpstr>
      <vt:lpstr>System Administration Ia</vt:lpstr>
      <vt:lpstr>What is System Administration?</vt:lpstr>
      <vt:lpstr>Users and security</vt:lpstr>
      <vt:lpstr>Sidebar: PATH</vt:lpstr>
      <vt:lpstr>Root and su</vt:lpstr>
      <vt:lpstr>Root and su</vt:lpstr>
      <vt:lpstr>Admin privileges</vt:lpstr>
      <vt:lpstr>User management</vt:lpstr>
      <vt:lpstr>passwd and shadow files</vt:lpstr>
      <vt:lpstr>Maintaining security</vt:lpstr>
      <vt:lpstr>Security Measures:</vt:lpstr>
      <vt:lpstr>Restricted Shell (rsh)</vt:lpstr>
      <vt:lpstr>Special attributes</vt:lpstr>
      <vt:lpstr>SUID</vt:lpstr>
      <vt:lpstr>SUID</vt:lpstr>
      <vt:lpstr>SGID</vt:lpstr>
      <vt:lpstr>Sticky Bit</vt:lpstr>
      <vt:lpstr>SUID, SGID, Sticky Bit note:</vt:lpstr>
      <vt:lpstr>Booting and Shutdown</vt:lpstr>
      <vt:lpstr>run-level review</vt:lpstr>
      <vt:lpstr>booting</vt:lpstr>
      <vt:lpstr>shutdown</vt:lpstr>
      <vt:lpstr>Init Details</vt:lpstr>
      <vt:lpstr>init actions</vt:lpstr>
      <vt:lpstr>Terminals: in the beginning…</vt:lpstr>
      <vt:lpstr>rc scripts</vt:lpstr>
      <vt:lpstr>rc scripts</vt:lpstr>
      <vt:lpstr>rc scripts</vt:lpstr>
      <vt:lpstr>rc scripts</vt:lpstr>
      <vt:lpstr>Example: /etc/rc5.d/S19sudo</vt:lpstr>
      <vt:lpstr>Device Files</vt:lpstr>
      <vt:lpstr>Device Files</vt:lpstr>
      <vt:lpstr>Device files</vt:lpstr>
      <vt:lpstr>Device Files: General rules</vt:lpstr>
      <vt:lpstr>Device Files: Sample Listing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sender policy framework</dc:title>
  <dc:creator>ajkombol</dc:creator>
  <cp:lastModifiedBy>Kombol, Tony</cp:lastModifiedBy>
  <cp:revision>195</cp:revision>
  <dcterms:modified xsi:type="dcterms:W3CDTF">2017-03-27T13:48:25Z</dcterms:modified>
</cp:coreProperties>
</file>