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2" r:id="rId1"/>
  </p:sldMasterIdLst>
  <p:notesMasterIdLst>
    <p:notesMasterId r:id="rId44"/>
  </p:notesMasterIdLst>
  <p:sldIdLst>
    <p:sldId id="283" r:id="rId2"/>
    <p:sldId id="331" r:id="rId3"/>
    <p:sldId id="291" r:id="rId4"/>
    <p:sldId id="314" r:id="rId5"/>
    <p:sldId id="315" r:id="rId6"/>
    <p:sldId id="317" r:id="rId7"/>
    <p:sldId id="318" r:id="rId8"/>
    <p:sldId id="319" r:id="rId9"/>
    <p:sldId id="316" r:id="rId10"/>
    <p:sldId id="345" r:id="rId11"/>
    <p:sldId id="357" r:id="rId12"/>
    <p:sldId id="358" r:id="rId13"/>
    <p:sldId id="346" r:id="rId14"/>
    <p:sldId id="347" r:id="rId15"/>
    <p:sldId id="344" r:id="rId16"/>
    <p:sldId id="292" r:id="rId17"/>
    <p:sldId id="320" r:id="rId18"/>
    <p:sldId id="330" r:id="rId19"/>
    <p:sldId id="293" r:id="rId20"/>
    <p:sldId id="321" r:id="rId21"/>
    <p:sldId id="322" r:id="rId22"/>
    <p:sldId id="323" r:id="rId23"/>
    <p:sldId id="324" r:id="rId24"/>
    <p:sldId id="361" r:id="rId25"/>
    <p:sldId id="325" r:id="rId26"/>
    <p:sldId id="329" r:id="rId27"/>
    <p:sldId id="294" r:id="rId28"/>
    <p:sldId id="327" r:id="rId29"/>
    <p:sldId id="359" r:id="rId30"/>
    <p:sldId id="362" r:id="rId31"/>
    <p:sldId id="343" r:id="rId32"/>
    <p:sldId id="348" r:id="rId33"/>
    <p:sldId id="349" r:id="rId34"/>
    <p:sldId id="326" r:id="rId35"/>
    <p:sldId id="328" r:id="rId36"/>
    <p:sldId id="350" r:id="rId37"/>
    <p:sldId id="352" r:id="rId38"/>
    <p:sldId id="353" r:id="rId39"/>
    <p:sldId id="354" r:id="rId40"/>
    <p:sldId id="355" r:id="rId41"/>
    <p:sldId id="356" r:id="rId42"/>
    <p:sldId id="363" r:id="rId43"/>
  </p:sldIdLst>
  <p:sldSz cx="10160000" cy="7620000"/>
  <p:notesSz cx="6858000" cy="9144000"/>
  <p:custDataLst>
    <p:tags r:id="rId45"/>
  </p:custDataLst>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00">
          <p15:clr>
            <a:srgbClr val="A4A3A4"/>
          </p15:clr>
        </p15:guide>
        <p15:guide id="2" pos="32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7F00"/>
    <a:srgbClr val="FFE000"/>
    <a:srgbClr val="A97F00"/>
    <a:srgbClr val="C07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222" y="78"/>
      </p:cViewPr>
      <p:guideLst>
        <p:guide orient="horz" pos="2400"/>
        <p:guide pos="320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150"/>
        <c:shape val="box"/>
        <c:axId val="702749936"/>
        <c:axId val="702751056"/>
        <c:axId val="737224336"/>
      </c:bar3DChart>
      <c:catAx>
        <c:axId val="702749936"/>
        <c:scaling>
          <c:orientation val="minMax"/>
        </c:scaling>
        <c:delete val="0"/>
        <c:axPos val="b"/>
        <c:numFmt formatCode="General" sourceLinked="1"/>
        <c:majorTickMark val="out"/>
        <c:minorTickMark val="none"/>
        <c:tickLblPos val="nextTo"/>
        <c:crossAx val="702751056"/>
        <c:crosses val="autoZero"/>
        <c:auto val="1"/>
        <c:lblAlgn val="ctr"/>
        <c:lblOffset val="100"/>
        <c:noMultiLvlLbl val="0"/>
      </c:catAx>
      <c:valAx>
        <c:axId val="702751056"/>
        <c:scaling>
          <c:orientation val="minMax"/>
        </c:scaling>
        <c:delete val="0"/>
        <c:axPos val="l"/>
        <c:majorGridlines/>
        <c:numFmt formatCode="General" sourceLinked="1"/>
        <c:majorTickMark val="out"/>
        <c:minorTickMark val="none"/>
        <c:tickLblPos val="nextTo"/>
        <c:crossAx val="702749936"/>
        <c:crosses val="autoZero"/>
        <c:crossBetween val="between"/>
      </c:valAx>
      <c:serAx>
        <c:axId val="737224336"/>
        <c:scaling>
          <c:orientation val="minMax"/>
        </c:scaling>
        <c:delete val="0"/>
        <c:axPos val="b"/>
        <c:majorTickMark val="out"/>
        <c:minorTickMark val="none"/>
        <c:tickLblPos val="nextTo"/>
        <c:crossAx val="702751056"/>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1640244461"/>
      </p:ext>
    </p:extLst>
  </p:cSld>
  <p:clrMap bg1="lt1" tx1="dk1" bg2="dk2" tx2="lt2" accent1="accent1" accent2="accent2" accent3="accent3" accent4="accent4" accent5="accent5" accent6="accent6" hlink="hlink" folHlink="folHlink"/>
  <p:notesStyle>
    <a:lvl1pPr marL="0" algn="l" defTabSz="914391" rtl="0" eaLnBrk="1" latinLnBrk="0" hangingPunct="1">
      <a:defRPr sz="1200" kern="1200">
        <a:solidFill>
          <a:schemeClr val="tx1"/>
        </a:solidFill>
        <a:latin typeface="+mn-lt"/>
        <a:ea typeface="+mn-ea"/>
        <a:cs typeface="+mn-cs"/>
      </a:defRPr>
    </a:lvl1pPr>
    <a:lvl2pPr marL="457195" algn="l" defTabSz="914391" rtl="0" eaLnBrk="1" latinLnBrk="0" hangingPunct="1">
      <a:defRPr sz="1200" kern="1200">
        <a:solidFill>
          <a:schemeClr val="tx1"/>
        </a:solidFill>
        <a:latin typeface="+mn-lt"/>
        <a:ea typeface="+mn-ea"/>
        <a:cs typeface="+mn-cs"/>
      </a:defRPr>
    </a:lvl2pPr>
    <a:lvl3pPr marL="914391" algn="l" defTabSz="914391" rtl="0" eaLnBrk="1" latinLnBrk="0" hangingPunct="1">
      <a:defRPr sz="1200" kern="1200">
        <a:solidFill>
          <a:schemeClr val="tx1"/>
        </a:solidFill>
        <a:latin typeface="+mn-lt"/>
        <a:ea typeface="+mn-ea"/>
        <a:cs typeface="+mn-cs"/>
      </a:defRPr>
    </a:lvl3pPr>
    <a:lvl4pPr marL="1371586" algn="l" defTabSz="914391" rtl="0" eaLnBrk="1" latinLnBrk="0" hangingPunct="1">
      <a:defRPr sz="1200" kern="1200">
        <a:solidFill>
          <a:schemeClr val="tx1"/>
        </a:solidFill>
        <a:latin typeface="+mn-lt"/>
        <a:ea typeface="+mn-ea"/>
        <a:cs typeface="+mn-cs"/>
      </a:defRPr>
    </a:lvl4pPr>
    <a:lvl5pPr marL="1828782" algn="l" defTabSz="914391" rtl="0" eaLnBrk="1" latinLnBrk="0" hangingPunct="1">
      <a:defRPr sz="1200" kern="1200">
        <a:solidFill>
          <a:schemeClr val="tx1"/>
        </a:solidFill>
        <a:latin typeface="+mn-lt"/>
        <a:ea typeface="+mn-ea"/>
        <a:cs typeface="+mn-cs"/>
      </a:defRPr>
    </a:lvl5pPr>
    <a:lvl6pPr marL="2285977" algn="l" defTabSz="914391" rtl="0" eaLnBrk="1" latinLnBrk="0" hangingPunct="1">
      <a:defRPr sz="1200" kern="1200">
        <a:solidFill>
          <a:schemeClr val="tx1"/>
        </a:solidFill>
        <a:latin typeface="+mn-lt"/>
        <a:ea typeface="+mn-ea"/>
        <a:cs typeface="+mn-cs"/>
      </a:defRPr>
    </a:lvl6pPr>
    <a:lvl7pPr marL="2743173" algn="l" defTabSz="914391" rtl="0" eaLnBrk="1" latinLnBrk="0" hangingPunct="1">
      <a:defRPr sz="1200" kern="1200">
        <a:solidFill>
          <a:schemeClr val="tx1"/>
        </a:solidFill>
        <a:latin typeface="+mn-lt"/>
        <a:ea typeface="+mn-ea"/>
        <a:cs typeface="+mn-cs"/>
      </a:defRPr>
    </a:lvl7pPr>
    <a:lvl8pPr marL="3200368" algn="l" defTabSz="914391" rtl="0" eaLnBrk="1" latinLnBrk="0" hangingPunct="1">
      <a:defRPr sz="1200" kern="1200">
        <a:solidFill>
          <a:schemeClr val="tx1"/>
        </a:solidFill>
        <a:latin typeface="+mn-lt"/>
        <a:ea typeface="+mn-ea"/>
        <a:cs typeface="+mn-cs"/>
      </a:defRPr>
    </a:lvl8pPr>
    <a:lvl9pPr marL="3657563" algn="l" defTabSz="914391"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6011314" y="4233334"/>
            <a:ext cx="4148688" cy="10120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p:nvSpPr>
          <p:cNvPr id="24" name="Rectangle 23"/>
          <p:cNvSpPr/>
          <p:nvPr/>
        </p:nvSpPr>
        <p:spPr>
          <a:xfrm flipV="1">
            <a:off x="6011334" y="4330011"/>
            <a:ext cx="4148668" cy="21336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p:nvSpPr>
          <p:cNvPr id="25" name="Rectangle 24"/>
          <p:cNvSpPr/>
          <p:nvPr/>
        </p:nvSpPr>
        <p:spPr>
          <a:xfrm flipV="1">
            <a:off x="6011334" y="4572408"/>
            <a:ext cx="4148668" cy="10160"/>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p:nvSpPr>
          <p:cNvPr id="26" name="Rectangle 25"/>
          <p:cNvSpPr/>
          <p:nvPr/>
        </p:nvSpPr>
        <p:spPr>
          <a:xfrm flipV="1">
            <a:off x="6011333" y="4627114"/>
            <a:ext cx="2184400" cy="2032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p:nvSpPr>
          <p:cNvPr id="27" name="Rectangle 26"/>
          <p:cNvSpPr/>
          <p:nvPr/>
        </p:nvSpPr>
        <p:spPr>
          <a:xfrm flipV="1">
            <a:off x="6011333" y="4666191"/>
            <a:ext cx="2184400" cy="10160"/>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useBgFill="1">
        <p:nvSpPr>
          <p:cNvPr id="30" name="Rounded Rectangle 29"/>
          <p:cNvSpPr/>
          <p:nvPr/>
        </p:nvSpPr>
        <p:spPr bwMode="white">
          <a:xfrm>
            <a:off x="6011333" y="4402667"/>
            <a:ext cx="3403600" cy="30480"/>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useBgFill="1">
        <p:nvSpPr>
          <p:cNvPr id="31" name="Rounded Rectangle 30"/>
          <p:cNvSpPr/>
          <p:nvPr/>
        </p:nvSpPr>
        <p:spPr bwMode="white">
          <a:xfrm>
            <a:off x="8196119" y="4512203"/>
            <a:ext cx="1778000" cy="40640"/>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p:nvSpPr>
          <p:cNvPr id="7" name="Rectangle 6"/>
          <p:cNvSpPr/>
          <p:nvPr/>
        </p:nvSpPr>
        <p:spPr>
          <a:xfrm>
            <a:off x="1" y="4055180"/>
            <a:ext cx="10160000" cy="27130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p:nvSpPr>
          <p:cNvPr id="10" name="Rectangle 9"/>
          <p:cNvSpPr/>
          <p:nvPr/>
        </p:nvSpPr>
        <p:spPr>
          <a:xfrm>
            <a:off x="1" y="4083919"/>
            <a:ext cx="10160001" cy="15630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p:nvSpPr>
          <p:cNvPr id="11" name="Rectangle 10"/>
          <p:cNvSpPr/>
          <p:nvPr/>
        </p:nvSpPr>
        <p:spPr>
          <a:xfrm flipV="1">
            <a:off x="7126723" y="4047878"/>
            <a:ext cx="3033278" cy="276036"/>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p:nvSpPr>
          <p:cNvPr id="19" name="Rectangle 18"/>
          <p:cNvSpPr/>
          <p:nvPr/>
        </p:nvSpPr>
        <p:spPr>
          <a:xfrm>
            <a:off x="0" y="0"/>
            <a:ext cx="10160000" cy="41130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p:nvSpPr>
          <p:cNvPr id="8" name="Title 7"/>
          <p:cNvSpPr>
            <a:spLocks noGrp="1"/>
          </p:cNvSpPr>
          <p:nvPr>
            <p:ph type="ctrTitle"/>
          </p:nvPr>
        </p:nvSpPr>
        <p:spPr>
          <a:xfrm>
            <a:off x="508000" y="2668764"/>
            <a:ext cx="9398000" cy="1633361"/>
          </a:xfrm>
        </p:spPr>
        <p:txBody>
          <a:bodyPr anchor="b"/>
          <a:lstStyle>
            <a:lvl1pPr>
              <a:defRPr sz="49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508000" y="4333265"/>
            <a:ext cx="5503333" cy="1947333"/>
          </a:xfrm>
        </p:spPr>
        <p:txBody>
          <a:bodyPr/>
          <a:lstStyle>
            <a:lvl1pPr marL="71119" indent="0" algn="l">
              <a:buNone/>
              <a:defRPr sz="2700">
                <a:solidFill>
                  <a:schemeClr val="tx2"/>
                </a:solidFill>
              </a:defRPr>
            </a:lvl1pPr>
            <a:lvl2pPr marL="507995" indent="0" algn="ctr">
              <a:buNone/>
            </a:lvl2pPr>
            <a:lvl3pPr marL="1015990" indent="0" algn="ctr">
              <a:buNone/>
            </a:lvl3pPr>
            <a:lvl4pPr marL="1523985" indent="0" algn="ctr">
              <a:buNone/>
            </a:lvl4pPr>
            <a:lvl5pPr marL="2031980" indent="0" algn="ctr">
              <a:buNone/>
            </a:lvl5pPr>
            <a:lvl6pPr marL="2539975" indent="0" algn="ctr">
              <a:buNone/>
            </a:lvl6pPr>
            <a:lvl7pPr marL="3047970" indent="0" algn="ctr">
              <a:buNone/>
            </a:lvl7pPr>
            <a:lvl8pPr marL="3555964" indent="0" algn="ctr">
              <a:buNone/>
            </a:lvl8pPr>
            <a:lvl9pPr marL="4063959"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450667" y="4673600"/>
            <a:ext cx="1066800" cy="508000"/>
          </a:xfrm>
        </p:spPr>
        <p:txBody>
          <a:bodyPr/>
          <a:lstStyle/>
          <a:p>
            <a:endParaRPr lang="en-US"/>
          </a:p>
        </p:txBody>
      </p:sp>
      <p:sp>
        <p:nvSpPr>
          <p:cNvPr id="17" name="Footer Placeholder 16"/>
          <p:cNvSpPr>
            <a:spLocks noGrp="1"/>
          </p:cNvSpPr>
          <p:nvPr>
            <p:ph type="ftr" sz="quarter" idx="11"/>
          </p:nvPr>
        </p:nvSpPr>
        <p:spPr>
          <a:xfrm>
            <a:off x="6011334" y="4672542"/>
            <a:ext cx="1439333" cy="508000"/>
          </a:xfrm>
        </p:spPr>
        <p:txBody>
          <a:bodyPr/>
          <a:lstStyle/>
          <a:p>
            <a:endParaRPr lang="en-US"/>
          </a:p>
        </p:txBody>
      </p:sp>
      <p:sp>
        <p:nvSpPr>
          <p:cNvPr id="29" name="Slide Number Placeholder 28"/>
          <p:cNvSpPr>
            <a:spLocks noGrp="1"/>
          </p:cNvSpPr>
          <p:nvPr>
            <p:ph type="sldNum" sz="quarter" idx="12"/>
          </p:nvPr>
        </p:nvSpPr>
        <p:spPr>
          <a:xfrm>
            <a:off x="9244542" y="1262"/>
            <a:ext cx="830791" cy="406400"/>
          </a:xfrm>
        </p:spPr>
        <p:txBody>
          <a:bodyPr/>
          <a:lstStyle>
            <a:lvl1pPr algn="r">
              <a:defRPr sz="2000">
                <a:solidFill>
                  <a:schemeClr val="bg1"/>
                </a:solidFill>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5333" y="1270000"/>
            <a:ext cx="2116667" cy="60960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8000" y="1270000"/>
            <a:ext cx="6942667" cy="60960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endParaRPr lang="en-US"/>
          </a:p>
        </p:txBody>
      </p:sp>
      <p:graphicFrame>
        <p:nvGraphicFramePr>
          <p:cNvPr id="6" name="TPChart" hidden="1"/>
          <p:cNvGraphicFramePr/>
          <p:nvPr userDrawn="1">
            <p:extLst>
              <p:ext uri="{D42A27DB-BD31-4B8C-83A1-F6EECF244321}">
                <p14:modId xmlns:p14="http://schemas.microsoft.com/office/powerpoint/2010/main" val="2592785704"/>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7870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2570" y="2201334"/>
            <a:ext cx="8636000" cy="1513417"/>
          </a:xfrm>
        </p:spPr>
        <p:txBody>
          <a:bodyPr anchor="b">
            <a:noAutofit/>
          </a:bodyPr>
          <a:lstStyle>
            <a:lvl1pPr algn="l">
              <a:buNone/>
              <a:defRPr sz="48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802570" y="3741209"/>
            <a:ext cx="8636000" cy="1677458"/>
          </a:xfrm>
        </p:spPr>
        <p:txBody>
          <a:bodyPr anchor="t"/>
          <a:lstStyle>
            <a:lvl1pPr marL="50799" indent="0">
              <a:buNone/>
              <a:defRPr sz="2300" b="0">
                <a:solidFill>
                  <a:schemeClr val="tx2"/>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600">
                <a:solidFill>
                  <a:schemeClr val="tx1">
                    <a:tint val="75000"/>
                  </a:schemeClr>
                </a:solidFill>
              </a:defRPr>
            </a:lvl4pPr>
            <a:lvl5pPr>
              <a:buNone/>
              <a:defRPr sz="16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508000" y="2499360"/>
            <a:ext cx="4487333" cy="5028848"/>
          </a:xfrm>
        </p:spPr>
        <p:txBody>
          <a:bodyPr/>
          <a:lstStyle>
            <a:lvl1pPr>
              <a:defRPr sz="2200"/>
            </a:lvl1pPr>
            <a:lvl2pPr>
              <a:defRPr sz="2100"/>
            </a:lvl2pPr>
            <a:lvl3pPr>
              <a:defRPr sz="20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164667" y="2499360"/>
            <a:ext cx="4487333" cy="5028848"/>
          </a:xfrm>
        </p:spPr>
        <p:txBody>
          <a:bodyPr/>
          <a:lstStyle>
            <a:lvl1pPr>
              <a:defRPr sz="2200"/>
            </a:lvl1pPr>
            <a:lvl2pPr>
              <a:defRPr sz="2100"/>
            </a:lvl2pPr>
            <a:lvl3pPr>
              <a:defRPr sz="20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3334" y="1270000"/>
            <a:ext cx="9313333" cy="1188720"/>
          </a:xfrm>
        </p:spPr>
        <p:txBody>
          <a:bodyPr anchor="ctr"/>
          <a:lstStyle>
            <a:lvl1pPr>
              <a:defRPr sz="44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23333" y="2494411"/>
            <a:ext cx="4490720" cy="508000"/>
          </a:xfrm>
          <a:solidFill>
            <a:schemeClr val="accent2">
              <a:satMod val="150000"/>
              <a:alpha val="25000"/>
            </a:schemeClr>
          </a:solidFill>
          <a:ln w="12700">
            <a:solidFill>
              <a:schemeClr val="accent2"/>
            </a:solidFill>
          </a:ln>
        </p:spPr>
        <p:txBody>
          <a:bodyPr anchor="ctr">
            <a:noAutofit/>
          </a:bodyPr>
          <a:lstStyle>
            <a:lvl1pPr marL="50799" indent="0">
              <a:buNone/>
              <a:defRPr sz="2100" b="1">
                <a:solidFill>
                  <a:schemeClr val="tx1">
                    <a:tint val="95000"/>
                  </a:schemeClr>
                </a:solidFill>
              </a:defRPr>
            </a:lvl1pPr>
            <a:lvl2pPr>
              <a:buNone/>
              <a:defRPr sz="2200" b="1"/>
            </a:lvl2pPr>
            <a:lvl3pPr>
              <a:buNone/>
              <a:defRPr sz="2000" b="1"/>
            </a:lvl3pPr>
            <a:lvl4pPr>
              <a:buNone/>
              <a:defRPr sz="1800" b="1"/>
            </a:lvl4pPr>
            <a:lvl5pPr>
              <a:buNone/>
              <a:defRPr sz="18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245806" y="2494411"/>
            <a:ext cx="4490861" cy="508000"/>
          </a:xfrm>
          <a:solidFill>
            <a:schemeClr val="accent2">
              <a:satMod val="150000"/>
              <a:alpha val="25000"/>
            </a:schemeClr>
          </a:solidFill>
          <a:ln w="12700">
            <a:solidFill>
              <a:schemeClr val="accent2"/>
            </a:solidFill>
          </a:ln>
        </p:spPr>
        <p:txBody>
          <a:bodyPr anchor="ctr">
            <a:noAutofit/>
          </a:bodyPr>
          <a:lstStyle>
            <a:lvl1pPr marL="50799" indent="0">
              <a:buNone/>
              <a:defRPr sz="2100" b="1">
                <a:solidFill>
                  <a:schemeClr val="tx1">
                    <a:tint val="95000"/>
                  </a:schemeClr>
                </a:solidFill>
              </a:defRPr>
            </a:lvl1pPr>
            <a:lvl2pPr>
              <a:buNone/>
              <a:defRPr sz="2200" b="1"/>
            </a:lvl2pPr>
            <a:lvl3pPr>
              <a:buNone/>
              <a:defRPr sz="2000" b="1"/>
            </a:lvl3pPr>
            <a:lvl4pPr>
              <a:buNone/>
              <a:defRPr sz="1800" b="1"/>
            </a:lvl4pPr>
            <a:lvl5pPr>
              <a:buNone/>
              <a:defRPr sz="18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23333" y="3009466"/>
            <a:ext cx="4490720" cy="4318000"/>
          </a:xfrm>
        </p:spPr>
        <p:txBody>
          <a:bodyPr/>
          <a:lstStyle>
            <a:lvl1pPr>
              <a:defRPr sz="22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242561" y="3009466"/>
            <a:ext cx="4490861" cy="4318000"/>
          </a:xfrm>
        </p:spPr>
        <p:txBody>
          <a:bodyPr/>
          <a:lstStyle>
            <a:lvl1pPr>
              <a:defRPr sz="22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endParaRPr lang="en-US"/>
          </a:p>
        </p:txBody>
      </p:sp>
      <p:sp>
        <p:nvSpPr>
          <p:cNvPr id="27" name="Slide Number Placeholder 26"/>
          <p:cNvSpPr>
            <a:spLocks noGrp="1"/>
          </p:cNvSpPr>
          <p:nvPr>
            <p:ph type="sldNum" sz="quarter" idx="11"/>
          </p:nvPr>
        </p:nvSpPr>
        <p:spPr/>
        <p:txBody>
          <a:bodyPr rtlCol="0"/>
          <a:lstStyle/>
          <a:p>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1270000"/>
            <a:ext cx="9144000" cy="1188720"/>
          </a:xfrm>
        </p:spPr>
        <p:txBody>
          <a:bodyPr anchor="ctr"/>
          <a:lstStyle>
            <a:lvl1pPr>
              <a:defRPr sz="44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7315200" y="680720"/>
            <a:ext cx="1063627" cy="508000"/>
          </a:xfrm>
        </p:spPr>
        <p:txBody>
          <a:bodyPr/>
          <a:lstStyle/>
          <a:p>
            <a:endParaRPr lang="en-US"/>
          </a:p>
        </p:txBody>
      </p:sp>
      <p:sp>
        <p:nvSpPr>
          <p:cNvPr id="4" name="Footer Placeholder 3"/>
          <p:cNvSpPr>
            <a:spLocks noGrp="1"/>
          </p:cNvSpPr>
          <p:nvPr>
            <p:ph type="ftr" sz="quarter" idx="11"/>
          </p:nvPr>
        </p:nvSpPr>
        <p:spPr>
          <a:xfrm>
            <a:off x="5842000" y="680720"/>
            <a:ext cx="1473200" cy="508000"/>
          </a:xfrm>
        </p:spPr>
        <p:txBody>
          <a:bodyPr/>
          <a:lstStyle/>
          <a:p>
            <a:endParaRPr lang="en-US"/>
          </a:p>
        </p:txBody>
      </p:sp>
      <p:sp>
        <p:nvSpPr>
          <p:cNvPr id="5" name="Slide Number Placeholder 4"/>
          <p:cNvSpPr>
            <a:spLocks noGrp="1"/>
          </p:cNvSpPr>
          <p:nvPr>
            <p:ph type="sldNum" sz="quarter" idx="12"/>
          </p:nvPr>
        </p:nvSpPr>
        <p:spPr>
          <a:xfrm>
            <a:off x="9083040" y="2524"/>
            <a:ext cx="846667" cy="406400"/>
          </a:xfrm>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8329" y="1224411"/>
            <a:ext cx="3759200" cy="975360"/>
          </a:xfrm>
        </p:spPr>
        <p:txBody>
          <a:bodyPr anchor="b"/>
          <a:lstStyle>
            <a:lvl1pPr algn="l">
              <a:buNone/>
              <a:defRPr sz="20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948329" y="2234141"/>
            <a:ext cx="3759200" cy="5130800"/>
          </a:xfrm>
        </p:spPr>
        <p:txBody>
          <a:bodyPr/>
          <a:lstStyle>
            <a:lvl1pPr marL="10160" indent="0">
              <a:buNone/>
              <a:defRPr sz="1600"/>
            </a:lvl1pPr>
            <a:lvl2pPr>
              <a:buNone/>
              <a:defRPr sz="1300"/>
            </a:lvl2pPr>
            <a:lvl3pPr>
              <a:buNone/>
              <a:defRPr sz="1100"/>
            </a:lvl3pPr>
            <a:lvl4pPr>
              <a:buNone/>
              <a:defRPr sz="1000"/>
            </a:lvl4pPr>
            <a:lvl5pPr>
              <a:buNone/>
              <a:defRPr sz="10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69333" y="862541"/>
            <a:ext cx="5669280" cy="6502400"/>
          </a:xfrm>
        </p:spPr>
        <p:txBody>
          <a:bodyPr/>
          <a:lstStyle>
            <a:lvl1pPr>
              <a:defRPr sz="3600"/>
            </a:lvl1pPr>
            <a:lvl2pPr>
              <a:defRPr sz="3100"/>
            </a:lvl2pPr>
            <a:lvl3pPr>
              <a:defRPr sz="2700"/>
            </a:lvl3pPr>
            <a:lvl4pPr>
              <a:defRPr sz="2200"/>
            </a:lvl4pPr>
            <a:lvl5pPr>
              <a:defRPr sz="2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44927" y="1232401"/>
            <a:ext cx="652003" cy="5201819"/>
          </a:xfrm>
        </p:spPr>
        <p:txBody>
          <a:bodyPr vert="vert270" lIns="50799" tIns="0" rIns="50799" anchor="t"/>
          <a:lstStyle>
            <a:lvl1pPr algn="ctr">
              <a:buNone/>
              <a:defRPr sz="22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48523" y="1270000"/>
            <a:ext cx="5080000" cy="5080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6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764937" y="3638121"/>
            <a:ext cx="2878667" cy="2796099"/>
          </a:xfrm>
        </p:spPr>
        <p:txBody>
          <a:bodyPr lIns="0" tIns="0" rIns="50799" anchor="t"/>
          <a:lstStyle>
            <a:lvl1pPr marL="0" indent="0">
              <a:lnSpc>
                <a:spcPct val="100000"/>
              </a:lnSpc>
              <a:spcBef>
                <a:spcPts val="0"/>
              </a:spcBef>
              <a:buFontTx/>
              <a:buNone/>
              <a:defRPr sz="1400"/>
            </a:lvl1pPr>
            <a:lvl2pPr>
              <a:buFontTx/>
              <a:buNone/>
              <a:defRPr sz="1300"/>
            </a:lvl2pPr>
            <a:lvl3pPr>
              <a:buFontTx/>
              <a:buNone/>
              <a:defRPr sz="1100"/>
            </a:lvl3pPr>
            <a:lvl4pPr>
              <a:buFontTx/>
              <a:buNone/>
              <a:defRPr sz="1000"/>
            </a:lvl4pPr>
            <a:lvl5pPr>
              <a:buFontTx/>
              <a:buNone/>
              <a:defRPr sz="10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407576"/>
            <a:ext cx="10160000" cy="93786"/>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p:nvSpPr>
          <p:cNvPr id="29" name="Rectangle 28"/>
          <p:cNvSpPr/>
          <p:nvPr/>
        </p:nvSpPr>
        <p:spPr>
          <a:xfrm>
            <a:off x="0" y="-1"/>
            <a:ext cx="10160000" cy="345181"/>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p:nvSpPr>
          <p:cNvPr id="30" name="Rectangle 29"/>
          <p:cNvSpPr/>
          <p:nvPr/>
        </p:nvSpPr>
        <p:spPr>
          <a:xfrm>
            <a:off x="1" y="342530"/>
            <a:ext cx="10160001" cy="10160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p:nvSpPr>
          <p:cNvPr id="31" name="Rectangle 30"/>
          <p:cNvSpPr/>
          <p:nvPr/>
        </p:nvSpPr>
        <p:spPr>
          <a:xfrm flipV="1">
            <a:off x="6011314" y="400274"/>
            <a:ext cx="4148688" cy="10120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p:nvSpPr>
          <p:cNvPr id="32" name="Rectangle 31"/>
          <p:cNvSpPr/>
          <p:nvPr/>
        </p:nvSpPr>
        <p:spPr>
          <a:xfrm flipV="1">
            <a:off x="6011334" y="489014"/>
            <a:ext cx="4148668" cy="200039"/>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useBgFill="1">
        <p:nvSpPr>
          <p:cNvPr id="33" name="Rounded Rectangle 32"/>
          <p:cNvSpPr/>
          <p:nvPr/>
        </p:nvSpPr>
        <p:spPr bwMode="white">
          <a:xfrm>
            <a:off x="6008154" y="552782"/>
            <a:ext cx="3403600" cy="30480"/>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useBgFill="1">
        <p:nvSpPr>
          <p:cNvPr id="34" name="Rounded Rectangle 33"/>
          <p:cNvSpPr/>
          <p:nvPr/>
        </p:nvSpPr>
        <p:spPr bwMode="white">
          <a:xfrm>
            <a:off x="8192940" y="654381"/>
            <a:ext cx="1778000" cy="40640"/>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p:nvSpPr>
          <p:cNvPr id="35" name="Rectangle 34"/>
          <p:cNvSpPr/>
          <p:nvPr/>
        </p:nvSpPr>
        <p:spPr bwMode="invGray">
          <a:xfrm>
            <a:off x="10094407" y="-2223"/>
            <a:ext cx="64029" cy="690880"/>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dirty="0"/>
          </a:p>
        </p:txBody>
      </p:sp>
      <p:sp>
        <p:nvSpPr>
          <p:cNvPr id="36" name="Rectangle 35"/>
          <p:cNvSpPr/>
          <p:nvPr/>
        </p:nvSpPr>
        <p:spPr bwMode="invGray">
          <a:xfrm>
            <a:off x="10049423" y="-2223"/>
            <a:ext cx="30480" cy="690880"/>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dirty="0"/>
          </a:p>
        </p:txBody>
      </p:sp>
      <p:sp>
        <p:nvSpPr>
          <p:cNvPr id="37" name="Rectangle 36"/>
          <p:cNvSpPr/>
          <p:nvPr/>
        </p:nvSpPr>
        <p:spPr bwMode="invGray">
          <a:xfrm>
            <a:off x="10028253" y="-2223"/>
            <a:ext cx="10160" cy="690880"/>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p:nvSpPr>
          <p:cNvPr id="38" name="Rectangle 37"/>
          <p:cNvSpPr/>
          <p:nvPr/>
        </p:nvSpPr>
        <p:spPr bwMode="invGray">
          <a:xfrm>
            <a:off x="9972692" y="-2223"/>
            <a:ext cx="30480" cy="690880"/>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p:nvSpPr>
          <p:cNvPr id="39" name="Rectangle 38"/>
          <p:cNvSpPr/>
          <p:nvPr/>
        </p:nvSpPr>
        <p:spPr bwMode="invGray">
          <a:xfrm>
            <a:off x="9906308" y="422"/>
            <a:ext cx="60960" cy="650240"/>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a:p>
        </p:txBody>
      </p:sp>
      <p:sp>
        <p:nvSpPr>
          <p:cNvPr id="40" name="Rectangle 39"/>
          <p:cNvSpPr/>
          <p:nvPr/>
        </p:nvSpPr>
        <p:spPr bwMode="invGray">
          <a:xfrm>
            <a:off x="9859417" y="422"/>
            <a:ext cx="10160" cy="650240"/>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1599" tIns="50799" rIns="101599" bIns="50799" anchor="ctr"/>
          <a:lstStyle/>
          <a:p>
            <a:pPr algn="ctr" eaLnBrk="1" latinLnBrk="0" hangingPunct="1"/>
            <a:endParaRPr kumimoji="0" lang="en-US" dirty="0"/>
          </a:p>
        </p:txBody>
      </p:sp>
      <p:sp>
        <p:nvSpPr>
          <p:cNvPr id="22" name="Title Placeholder 21"/>
          <p:cNvSpPr>
            <a:spLocks noGrp="1"/>
          </p:cNvSpPr>
          <p:nvPr>
            <p:ph type="title"/>
          </p:nvPr>
        </p:nvSpPr>
        <p:spPr>
          <a:xfrm>
            <a:off x="508000" y="1270000"/>
            <a:ext cx="9144000" cy="1185333"/>
          </a:xfrm>
          <a:prstGeom prst="rect">
            <a:avLst/>
          </a:prstGeom>
        </p:spPr>
        <p:txBody>
          <a:bodyPr vert="horz" lIns="101599" tIns="50799" rIns="101599" bIns="50799"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508000" y="2499360"/>
            <a:ext cx="9144000" cy="4805680"/>
          </a:xfrm>
          <a:prstGeom prst="rect">
            <a:avLst/>
          </a:prstGeom>
        </p:spPr>
        <p:txBody>
          <a:bodyPr vert="horz" lIns="101599" tIns="50799" rIns="101599" bIns="50799">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7318373" y="680720"/>
            <a:ext cx="1063627" cy="508000"/>
          </a:xfrm>
          <a:prstGeom prst="rect">
            <a:avLst/>
          </a:prstGeom>
        </p:spPr>
        <p:txBody>
          <a:bodyPr vert="horz" lIns="101599" tIns="50799" rIns="101599" bIns="50799"/>
          <a:lstStyle>
            <a:lvl1pPr algn="l" eaLnBrk="1" latinLnBrk="0" hangingPunct="1">
              <a:defRPr kumimoji="0" sz="900">
                <a:solidFill>
                  <a:schemeClr val="accent2"/>
                </a:solidFill>
              </a:defRPr>
            </a:lvl1pPr>
          </a:lstStyle>
          <a:p>
            <a:endParaRPr lang="en-US"/>
          </a:p>
        </p:txBody>
      </p:sp>
      <p:sp>
        <p:nvSpPr>
          <p:cNvPr id="3" name="Footer Placeholder 2"/>
          <p:cNvSpPr>
            <a:spLocks noGrp="1"/>
          </p:cNvSpPr>
          <p:nvPr>
            <p:ph type="ftr" sz="quarter" idx="3"/>
          </p:nvPr>
        </p:nvSpPr>
        <p:spPr>
          <a:xfrm>
            <a:off x="5842000" y="680720"/>
            <a:ext cx="1473200" cy="508000"/>
          </a:xfrm>
          <a:prstGeom prst="rect">
            <a:avLst/>
          </a:prstGeom>
        </p:spPr>
        <p:txBody>
          <a:bodyPr vert="horz" lIns="101599" tIns="50799" rIns="101599" bIns="50799"/>
          <a:lstStyle>
            <a:lvl1pPr algn="r" eaLnBrk="1" latinLnBrk="0" hangingPunct="1">
              <a:defRPr kumimoji="0" sz="900">
                <a:solidFill>
                  <a:schemeClr val="accent2"/>
                </a:solidFill>
              </a:defRPr>
            </a:lvl1pPr>
          </a:lstStyle>
          <a:p>
            <a:endParaRPr lang="en-US"/>
          </a:p>
        </p:txBody>
      </p:sp>
      <p:sp>
        <p:nvSpPr>
          <p:cNvPr id="23" name="Slide Number Placeholder 22"/>
          <p:cNvSpPr>
            <a:spLocks noGrp="1"/>
          </p:cNvSpPr>
          <p:nvPr>
            <p:ph type="sldNum" sz="quarter" idx="4"/>
          </p:nvPr>
        </p:nvSpPr>
        <p:spPr>
          <a:xfrm>
            <a:off x="9083040" y="2524"/>
            <a:ext cx="846667" cy="406400"/>
          </a:xfrm>
          <a:prstGeom prst="rect">
            <a:avLst/>
          </a:prstGeom>
        </p:spPr>
        <p:txBody>
          <a:bodyPr vert="horz" lIns="101599" tIns="50799" rIns="101599" bIns="50799" anchor="b"/>
          <a:lstStyle>
            <a:lvl1pPr algn="r" eaLnBrk="1" latinLnBrk="0" hangingPunct="1">
              <a:defRPr kumimoji="0" sz="2000">
                <a:solidFill>
                  <a:srgbClr val="FFFFFF"/>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406396" indent="-284477" algn="l" rtl="0" eaLnBrk="1" latinLnBrk="0" hangingPunct="1">
        <a:spcBef>
          <a:spcPts val="333"/>
        </a:spcBef>
        <a:buClr>
          <a:schemeClr val="accent3"/>
        </a:buClr>
        <a:buFont typeface="Georgia"/>
        <a:buChar char="•"/>
        <a:defRPr kumimoji="0" sz="3100" kern="1200">
          <a:solidFill>
            <a:schemeClr val="tx1"/>
          </a:solidFill>
          <a:latin typeface="+mn-lt"/>
          <a:ea typeface="+mn-ea"/>
          <a:cs typeface="+mn-cs"/>
        </a:defRPr>
      </a:lvl1pPr>
      <a:lvl2pPr marL="731513" indent="-274317" algn="l" rtl="0" eaLnBrk="1" latinLnBrk="0" hangingPunct="1">
        <a:spcBef>
          <a:spcPts val="333"/>
        </a:spcBef>
        <a:buClr>
          <a:schemeClr val="accent2"/>
        </a:buClr>
        <a:buFont typeface="Georgia"/>
        <a:buChar char="▫"/>
        <a:defRPr kumimoji="0" sz="2900" kern="1200">
          <a:solidFill>
            <a:schemeClr val="accent2"/>
          </a:solidFill>
          <a:latin typeface="+mn-lt"/>
          <a:ea typeface="+mn-ea"/>
          <a:cs typeface="+mn-cs"/>
        </a:defRPr>
      </a:lvl2pPr>
      <a:lvl3pPr marL="1026150" indent="-243838" algn="l" rtl="0" eaLnBrk="1" latinLnBrk="0" hangingPunct="1">
        <a:spcBef>
          <a:spcPts val="333"/>
        </a:spcBef>
        <a:buClr>
          <a:schemeClr val="accent1"/>
        </a:buClr>
        <a:buFont typeface="Wingdings 2"/>
        <a:buChar char=""/>
        <a:defRPr kumimoji="0" sz="2700" kern="1200">
          <a:solidFill>
            <a:schemeClr val="accent1"/>
          </a:solidFill>
          <a:latin typeface="+mn-lt"/>
          <a:ea typeface="+mn-ea"/>
          <a:cs typeface="+mn-cs"/>
        </a:defRPr>
      </a:lvl3pPr>
      <a:lvl4pPr marL="1310627" indent="-223518" algn="l" rtl="0" eaLnBrk="1" latinLnBrk="0" hangingPunct="1">
        <a:spcBef>
          <a:spcPts val="333"/>
        </a:spcBef>
        <a:buClr>
          <a:schemeClr val="accent1"/>
        </a:buClr>
        <a:buFont typeface="Wingdings 2"/>
        <a:buChar char=""/>
        <a:defRPr kumimoji="0" sz="2400" kern="1200">
          <a:solidFill>
            <a:schemeClr val="accent1"/>
          </a:solidFill>
          <a:latin typeface="+mn-lt"/>
          <a:ea typeface="+mn-ea"/>
          <a:cs typeface="+mn-cs"/>
        </a:defRPr>
      </a:lvl4pPr>
      <a:lvl5pPr marL="1544305" indent="-203198" algn="l" rtl="0" eaLnBrk="1" latinLnBrk="0" hangingPunct="1">
        <a:spcBef>
          <a:spcPts val="333"/>
        </a:spcBef>
        <a:buClr>
          <a:schemeClr val="accent3"/>
        </a:buClr>
        <a:buFont typeface="Georgia"/>
        <a:buChar char="▫"/>
        <a:defRPr kumimoji="0" sz="2200" kern="1200">
          <a:solidFill>
            <a:schemeClr val="accent3"/>
          </a:solidFill>
          <a:latin typeface="+mn-lt"/>
          <a:ea typeface="+mn-ea"/>
          <a:cs typeface="+mn-cs"/>
        </a:defRPr>
      </a:lvl5pPr>
      <a:lvl6pPr marL="1788142" indent="-203198" algn="l" rtl="0" eaLnBrk="1" latinLnBrk="0" hangingPunct="1">
        <a:spcBef>
          <a:spcPts val="333"/>
        </a:spcBef>
        <a:buClr>
          <a:schemeClr val="accent3"/>
        </a:buClr>
        <a:buFont typeface="Georgia"/>
        <a:buChar char="▫"/>
        <a:defRPr kumimoji="0" sz="2000" kern="1200">
          <a:solidFill>
            <a:schemeClr val="accent3"/>
          </a:solidFill>
          <a:latin typeface="+mn-lt"/>
          <a:ea typeface="+mn-ea"/>
          <a:cs typeface="+mn-cs"/>
        </a:defRPr>
      </a:lvl6pPr>
      <a:lvl7pPr marL="2031980" indent="-203198" algn="l" rtl="0" eaLnBrk="1" latinLnBrk="0" hangingPunct="1">
        <a:spcBef>
          <a:spcPts val="333"/>
        </a:spcBef>
        <a:buClr>
          <a:schemeClr val="accent3"/>
        </a:buClr>
        <a:buFont typeface="Georgia"/>
        <a:buChar char="▫"/>
        <a:defRPr kumimoji="0" sz="1800" kern="1200">
          <a:solidFill>
            <a:schemeClr val="accent3"/>
          </a:solidFill>
          <a:latin typeface="+mn-lt"/>
          <a:ea typeface="+mn-ea"/>
          <a:cs typeface="+mn-cs"/>
        </a:defRPr>
      </a:lvl7pPr>
      <a:lvl8pPr marL="2255497" indent="-203198" algn="l" rtl="0" eaLnBrk="1" latinLnBrk="0" hangingPunct="1">
        <a:spcBef>
          <a:spcPts val="333"/>
        </a:spcBef>
        <a:buClr>
          <a:schemeClr val="accent3"/>
        </a:buClr>
        <a:buFont typeface="Georgia"/>
        <a:buChar char="◦"/>
        <a:defRPr kumimoji="0" sz="1700" kern="1200">
          <a:solidFill>
            <a:schemeClr val="accent3"/>
          </a:solidFill>
          <a:latin typeface="+mn-lt"/>
          <a:ea typeface="+mn-ea"/>
          <a:cs typeface="+mn-cs"/>
        </a:defRPr>
      </a:lvl8pPr>
      <a:lvl9pPr marL="2489175" indent="-203198" algn="l" rtl="0" eaLnBrk="1" latinLnBrk="0" hangingPunct="1">
        <a:spcBef>
          <a:spcPts val="333"/>
        </a:spcBef>
        <a:buClr>
          <a:schemeClr val="accent3"/>
        </a:buClr>
        <a:buFont typeface="Georgia"/>
        <a:buChar char="◦"/>
        <a:defRPr kumimoji="0" sz="16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7995" algn="l" rtl="0" eaLnBrk="1" latinLnBrk="0" hangingPunct="1">
        <a:defRPr kumimoji="0" kern="1200">
          <a:solidFill>
            <a:schemeClr val="tx1"/>
          </a:solidFill>
          <a:latin typeface="+mn-lt"/>
          <a:ea typeface="+mn-ea"/>
          <a:cs typeface="+mn-cs"/>
        </a:defRPr>
      </a:lvl2pPr>
      <a:lvl3pPr marL="1015990" algn="l" rtl="0" eaLnBrk="1" latinLnBrk="0" hangingPunct="1">
        <a:defRPr kumimoji="0" kern="1200">
          <a:solidFill>
            <a:schemeClr val="tx1"/>
          </a:solidFill>
          <a:latin typeface="+mn-lt"/>
          <a:ea typeface="+mn-ea"/>
          <a:cs typeface="+mn-cs"/>
        </a:defRPr>
      </a:lvl3pPr>
      <a:lvl4pPr marL="1523985" algn="l" rtl="0" eaLnBrk="1" latinLnBrk="0" hangingPunct="1">
        <a:defRPr kumimoji="0" kern="1200">
          <a:solidFill>
            <a:schemeClr val="tx1"/>
          </a:solidFill>
          <a:latin typeface="+mn-lt"/>
          <a:ea typeface="+mn-ea"/>
          <a:cs typeface="+mn-cs"/>
        </a:defRPr>
      </a:lvl4pPr>
      <a:lvl5pPr marL="2031980" algn="l" rtl="0" eaLnBrk="1" latinLnBrk="0" hangingPunct="1">
        <a:defRPr kumimoji="0" kern="1200">
          <a:solidFill>
            <a:schemeClr val="tx1"/>
          </a:solidFill>
          <a:latin typeface="+mn-lt"/>
          <a:ea typeface="+mn-ea"/>
          <a:cs typeface="+mn-cs"/>
        </a:defRPr>
      </a:lvl5pPr>
      <a:lvl6pPr marL="2539975" algn="l" rtl="0" eaLnBrk="1" latinLnBrk="0" hangingPunct="1">
        <a:defRPr kumimoji="0" kern="1200">
          <a:solidFill>
            <a:schemeClr val="tx1"/>
          </a:solidFill>
          <a:latin typeface="+mn-lt"/>
          <a:ea typeface="+mn-ea"/>
          <a:cs typeface="+mn-cs"/>
        </a:defRPr>
      </a:lvl6pPr>
      <a:lvl7pPr marL="3047970" algn="l" rtl="0" eaLnBrk="1" latinLnBrk="0" hangingPunct="1">
        <a:defRPr kumimoji="0" kern="1200">
          <a:solidFill>
            <a:schemeClr val="tx1"/>
          </a:solidFill>
          <a:latin typeface="+mn-lt"/>
          <a:ea typeface="+mn-ea"/>
          <a:cs typeface="+mn-cs"/>
        </a:defRPr>
      </a:lvl7pPr>
      <a:lvl8pPr marL="3555964" algn="l" rtl="0" eaLnBrk="1" latinLnBrk="0" hangingPunct="1">
        <a:defRPr kumimoji="0" kern="1200">
          <a:solidFill>
            <a:schemeClr val="tx1"/>
          </a:solidFill>
          <a:latin typeface="+mn-lt"/>
          <a:ea typeface="+mn-ea"/>
          <a:cs typeface="+mn-cs"/>
        </a:defRPr>
      </a:lvl8pPr>
      <a:lvl9pPr marL="4063959"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System Administration </a:t>
            </a:r>
            <a:r>
              <a:rPr lang="en-US" dirty="0" err="1" smtClean="0"/>
              <a:t>Ib</a:t>
            </a:r>
            <a:endParaRPr lang="en-US" dirty="0"/>
          </a:p>
        </p:txBody>
      </p:sp>
      <p:sp>
        <p:nvSpPr>
          <p:cNvPr id="7" name="Subtitle 6"/>
          <p:cNvSpPr>
            <a:spLocks noGrp="1"/>
          </p:cNvSpPr>
          <p:nvPr>
            <p:ph type="subTitle" idx="1"/>
          </p:nvPr>
        </p:nvSpPr>
        <p:spPr/>
        <p:txBody>
          <a:bodyPr/>
          <a:lstStyle/>
          <a:p>
            <a:r>
              <a:rPr lang="en-US" dirty="0" smtClean="0"/>
              <a:t>File Systems </a:t>
            </a:r>
          </a:p>
          <a:p>
            <a:r>
              <a:rPr lang="en-US" dirty="0" smtClean="0"/>
              <a:t>File Maintenance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mounting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latin typeface="Georgia" panose="02040502050405020303" pitchFamily="18" charset="0"/>
                <a:cs typeface="Courier New" pitchFamily="49" charset="0"/>
              </a:rPr>
              <a:t>Connects a device to a file name</a:t>
            </a:r>
          </a:p>
          <a:p>
            <a:r>
              <a:rPr lang="en-US" dirty="0" smtClean="0">
                <a:latin typeface="Courier New" pitchFamily="49" charset="0"/>
                <a:cs typeface="Courier New" pitchFamily="49" charset="0"/>
              </a:rPr>
              <a:t>mount [opts] </a:t>
            </a:r>
            <a:r>
              <a:rPr lang="en-US" dirty="0" err="1" smtClean="0">
                <a:latin typeface="Courier New" pitchFamily="49" charset="0"/>
                <a:cs typeface="Courier New" pitchFamily="49" charset="0"/>
              </a:rPr>
              <a:t>devname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dirname</a:t>
            </a:r>
            <a:endParaRPr lang="en-US" dirty="0" smtClean="0">
              <a:latin typeface="Courier New" pitchFamily="49" charset="0"/>
              <a:cs typeface="Courier New" pitchFamily="49" charset="0"/>
            </a:endParaRPr>
          </a:p>
          <a:p>
            <a:pPr lvl="1"/>
            <a:r>
              <a:rPr lang="en-US" dirty="0" smtClean="0"/>
              <a:t>must know device name</a:t>
            </a:r>
          </a:p>
          <a:p>
            <a:pPr lvl="1"/>
            <a:r>
              <a:rPr lang="en-US" i="1" dirty="0" err="1" smtClean="0"/>
              <a:t>dirname</a:t>
            </a:r>
            <a:r>
              <a:rPr lang="en-US" dirty="0" smtClean="0"/>
              <a:t> must exist</a:t>
            </a:r>
          </a:p>
          <a:p>
            <a:pPr lvl="2"/>
            <a:r>
              <a:rPr lang="en-US" dirty="0" smtClean="0"/>
              <a:t>it should be empty</a:t>
            </a:r>
          </a:p>
          <a:p>
            <a:pPr lvl="2"/>
            <a:r>
              <a:rPr lang="en-US" dirty="0" smtClean="0"/>
              <a:t>permissions set to at least 755 </a:t>
            </a:r>
          </a:p>
          <a:p>
            <a:pPr lvl="3"/>
            <a:r>
              <a:rPr lang="en-US" dirty="0" smtClean="0"/>
              <a:t>777 works but is less secure</a:t>
            </a:r>
          </a:p>
          <a:p>
            <a:pPr lvl="2"/>
            <a:r>
              <a:rPr lang="en-US" dirty="0" smtClean="0"/>
              <a:t>some may be predefined</a:t>
            </a:r>
          </a:p>
          <a:p>
            <a:r>
              <a:rPr lang="en-US" dirty="0" smtClean="0"/>
              <a:t>Notes:</a:t>
            </a:r>
          </a:p>
          <a:p>
            <a:pPr lvl="1"/>
            <a:r>
              <a:rPr lang="en-US" dirty="0" smtClean="0">
                <a:latin typeface="Courier New" pitchFamily="49" charset="0"/>
                <a:cs typeface="Courier New" pitchFamily="49" charset="0"/>
              </a:rPr>
              <a:t>mount</a:t>
            </a:r>
          </a:p>
          <a:p>
            <a:pPr lvl="2"/>
            <a:r>
              <a:rPr lang="en-US" dirty="0" smtClean="0"/>
              <a:t>If no options it lists all current mounts</a:t>
            </a:r>
          </a:p>
          <a:p>
            <a:pPr lvl="1"/>
            <a:r>
              <a:rPr lang="en-US" dirty="0" err="1" smtClean="0">
                <a:latin typeface="Courier New" pitchFamily="49" charset="0"/>
                <a:cs typeface="Courier New" pitchFamily="49" charset="0"/>
              </a:rPr>
              <a:t>fdisk</a:t>
            </a:r>
            <a:r>
              <a:rPr lang="en-US" dirty="0" smtClean="0">
                <a:latin typeface="Courier New" pitchFamily="49" charset="0"/>
                <a:cs typeface="Courier New" pitchFamily="49" charset="0"/>
              </a:rPr>
              <a:t> –l</a:t>
            </a:r>
          </a:p>
          <a:p>
            <a:pPr lvl="2"/>
            <a:r>
              <a:rPr lang="en-US" dirty="0" smtClean="0"/>
              <a:t>will list available hard drives</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mount example</a:t>
            </a:r>
            <a:endParaRPr lang="en-US" dirty="0"/>
          </a:p>
        </p:txBody>
      </p:sp>
      <p:sp>
        <p:nvSpPr>
          <p:cNvPr id="5" name="TextBox 4"/>
          <p:cNvSpPr txBox="1"/>
          <p:nvPr/>
        </p:nvSpPr>
        <p:spPr>
          <a:xfrm>
            <a:off x="0" y="2667000"/>
            <a:ext cx="10280378" cy="3108543"/>
          </a:xfrm>
          <a:prstGeom prst="rect">
            <a:avLst/>
          </a:prstGeom>
          <a:noFill/>
        </p:spPr>
        <p:txBody>
          <a:bodyPr wrap="none" rtlCol="0">
            <a:spAutoFit/>
          </a:bodyPr>
          <a:lstStyle/>
          <a:p>
            <a:r>
              <a:rPr lang="en-US" dirty="0">
                <a:solidFill>
                  <a:srgbClr val="FF0000"/>
                </a:solidFill>
                <a:latin typeface="Courier New" pitchFamily="49" charset="0"/>
                <a:cs typeface="Courier New" pitchFamily="49" charset="0"/>
              </a:rPr>
              <a:t>&gt;</a:t>
            </a:r>
            <a:r>
              <a:rPr lang="en-US" dirty="0" smtClean="0">
                <a:latin typeface="Courier New" pitchFamily="49" charset="0"/>
                <a:cs typeface="Courier New" pitchFamily="49" charset="0"/>
              </a:rPr>
              <a:t> mount</a:t>
            </a:r>
          </a:p>
          <a:p>
            <a:r>
              <a:rPr lang="en-US" dirty="0" smtClean="0">
                <a:solidFill>
                  <a:srgbClr val="FF0000"/>
                </a:solidFill>
                <a:latin typeface="Courier New" pitchFamily="49" charset="0"/>
                <a:cs typeface="Courier New" pitchFamily="49" charset="0"/>
              </a:rPr>
              <a:t>/dev/hda1 on / type ext3 (</a:t>
            </a:r>
            <a:r>
              <a:rPr lang="en-US" dirty="0" err="1" smtClean="0">
                <a:solidFill>
                  <a:srgbClr val="FF0000"/>
                </a:solidFill>
                <a:latin typeface="Courier New" pitchFamily="49" charset="0"/>
                <a:cs typeface="Courier New" pitchFamily="49" charset="0"/>
              </a:rPr>
              <a:t>rw,errors</a:t>
            </a:r>
            <a:r>
              <a:rPr lang="en-US" dirty="0" smtClean="0">
                <a:solidFill>
                  <a:srgbClr val="FF0000"/>
                </a:solidFill>
                <a:latin typeface="Courier New" pitchFamily="49" charset="0"/>
                <a:cs typeface="Courier New" pitchFamily="49" charset="0"/>
              </a:rPr>
              <a:t>=remount-</a:t>
            </a:r>
            <a:r>
              <a:rPr lang="en-US" dirty="0" err="1" smtClean="0">
                <a:solidFill>
                  <a:srgbClr val="FF0000"/>
                </a:solidFill>
                <a:latin typeface="Courier New" pitchFamily="49" charset="0"/>
                <a:cs typeface="Courier New" pitchFamily="49" charset="0"/>
              </a:rPr>
              <a:t>ro</a:t>
            </a:r>
            <a:r>
              <a:rPr lang="en-US" dirty="0" smtClean="0">
                <a:solidFill>
                  <a:srgbClr val="FF0000"/>
                </a:solidFill>
                <a:latin typeface="Courier New" pitchFamily="49" charset="0"/>
                <a:cs typeface="Courier New" pitchFamily="49" charset="0"/>
              </a:rPr>
              <a:t>)</a:t>
            </a:r>
          </a:p>
          <a:p>
            <a:r>
              <a:rPr lang="en-US" dirty="0" err="1" smtClean="0">
                <a:solidFill>
                  <a:srgbClr val="FF0000"/>
                </a:solidFill>
                <a:latin typeface="Courier New" pitchFamily="49" charset="0"/>
                <a:cs typeface="Courier New" pitchFamily="49" charset="0"/>
              </a:rPr>
              <a:t>tmpfs</a:t>
            </a:r>
            <a:r>
              <a:rPr lang="en-US" dirty="0" smtClean="0">
                <a:solidFill>
                  <a:srgbClr val="FF0000"/>
                </a:solidFill>
                <a:latin typeface="Courier New" pitchFamily="49" charset="0"/>
                <a:cs typeface="Courier New" pitchFamily="49" charset="0"/>
              </a:rPr>
              <a:t> on /lib/init/</a:t>
            </a:r>
            <a:r>
              <a:rPr lang="en-US" dirty="0" err="1" smtClean="0">
                <a:solidFill>
                  <a:srgbClr val="FF0000"/>
                </a:solidFill>
                <a:latin typeface="Courier New" pitchFamily="49" charset="0"/>
                <a:cs typeface="Courier New" pitchFamily="49" charset="0"/>
              </a:rPr>
              <a:t>rw</a:t>
            </a:r>
            <a:r>
              <a:rPr lang="en-US" dirty="0" smtClean="0">
                <a:solidFill>
                  <a:srgbClr val="FF0000"/>
                </a:solidFill>
                <a:latin typeface="Courier New" pitchFamily="49" charset="0"/>
                <a:cs typeface="Courier New" pitchFamily="49" charset="0"/>
              </a:rPr>
              <a:t> type </a:t>
            </a:r>
            <a:r>
              <a:rPr lang="en-US" dirty="0" err="1" smtClean="0">
                <a:solidFill>
                  <a:srgbClr val="FF0000"/>
                </a:solidFill>
                <a:latin typeface="Courier New" pitchFamily="49" charset="0"/>
                <a:cs typeface="Courier New" pitchFamily="49" charset="0"/>
              </a:rPr>
              <a:t>tmpfs</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rw,nosuid,mode</a:t>
            </a:r>
            <a:r>
              <a:rPr lang="en-US" dirty="0" smtClean="0">
                <a:solidFill>
                  <a:srgbClr val="FF0000"/>
                </a:solidFill>
                <a:latin typeface="Courier New" pitchFamily="49" charset="0"/>
                <a:cs typeface="Courier New" pitchFamily="49" charset="0"/>
              </a:rPr>
              <a:t>=0755)</a:t>
            </a:r>
          </a:p>
          <a:p>
            <a:r>
              <a:rPr lang="en-US" dirty="0" smtClean="0">
                <a:solidFill>
                  <a:srgbClr val="FF0000"/>
                </a:solidFill>
                <a:latin typeface="Courier New" pitchFamily="49" charset="0"/>
                <a:cs typeface="Courier New" pitchFamily="49" charset="0"/>
              </a:rPr>
              <a:t>proc on /proc type proc (</a:t>
            </a:r>
            <a:r>
              <a:rPr lang="en-US" dirty="0" err="1" smtClean="0">
                <a:solidFill>
                  <a:srgbClr val="FF0000"/>
                </a:solidFill>
                <a:latin typeface="Courier New" pitchFamily="49" charset="0"/>
                <a:cs typeface="Courier New" pitchFamily="49" charset="0"/>
              </a:rPr>
              <a:t>rw,noexec,nosuid,nodev</a:t>
            </a:r>
            <a:r>
              <a:rPr lang="en-US" dirty="0" smtClean="0">
                <a:solidFill>
                  <a:srgbClr val="FF0000"/>
                </a:solidFill>
                <a:latin typeface="Courier New" pitchFamily="49" charset="0"/>
                <a:cs typeface="Courier New" pitchFamily="49" charset="0"/>
              </a:rPr>
              <a:t>)</a:t>
            </a:r>
          </a:p>
          <a:p>
            <a:r>
              <a:rPr lang="en-US" dirty="0" err="1" smtClean="0">
                <a:solidFill>
                  <a:srgbClr val="FF0000"/>
                </a:solidFill>
                <a:latin typeface="Courier New" pitchFamily="49" charset="0"/>
                <a:cs typeface="Courier New" pitchFamily="49" charset="0"/>
              </a:rPr>
              <a:t>sysfs</a:t>
            </a:r>
            <a:r>
              <a:rPr lang="en-US" dirty="0" smtClean="0">
                <a:solidFill>
                  <a:srgbClr val="FF0000"/>
                </a:solidFill>
                <a:latin typeface="Courier New" pitchFamily="49" charset="0"/>
                <a:cs typeface="Courier New" pitchFamily="49" charset="0"/>
              </a:rPr>
              <a:t> on /sys type </a:t>
            </a:r>
            <a:r>
              <a:rPr lang="en-US" dirty="0" err="1" smtClean="0">
                <a:solidFill>
                  <a:srgbClr val="FF0000"/>
                </a:solidFill>
                <a:latin typeface="Courier New" pitchFamily="49" charset="0"/>
                <a:cs typeface="Courier New" pitchFamily="49" charset="0"/>
              </a:rPr>
              <a:t>sysfs</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rw,noexec,nosuid,nodev</a:t>
            </a:r>
            <a:r>
              <a:rPr lang="en-US" dirty="0" smtClean="0">
                <a:solidFill>
                  <a:srgbClr val="FF0000"/>
                </a:solidFill>
                <a:latin typeface="Courier New" pitchFamily="49" charset="0"/>
                <a:cs typeface="Courier New" pitchFamily="49" charset="0"/>
              </a:rPr>
              <a:t>)</a:t>
            </a:r>
          </a:p>
          <a:p>
            <a:r>
              <a:rPr lang="en-US" dirty="0" err="1" smtClean="0">
                <a:solidFill>
                  <a:srgbClr val="FF0000"/>
                </a:solidFill>
                <a:latin typeface="Courier New" pitchFamily="49" charset="0"/>
                <a:cs typeface="Courier New" pitchFamily="49" charset="0"/>
              </a:rPr>
              <a:t>procbususb</a:t>
            </a:r>
            <a:r>
              <a:rPr lang="en-US" dirty="0" smtClean="0">
                <a:solidFill>
                  <a:srgbClr val="FF0000"/>
                </a:solidFill>
                <a:latin typeface="Courier New" pitchFamily="49" charset="0"/>
                <a:cs typeface="Courier New" pitchFamily="49" charset="0"/>
              </a:rPr>
              <a:t> on /proc/bus/</a:t>
            </a:r>
            <a:r>
              <a:rPr lang="en-US" dirty="0" err="1" smtClean="0">
                <a:solidFill>
                  <a:srgbClr val="FF0000"/>
                </a:solidFill>
                <a:latin typeface="Courier New" pitchFamily="49" charset="0"/>
                <a:cs typeface="Courier New" pitchFamily="49" charset="0"/>
              </a:rPr>
              <a:t>usb</a:t>
            </a:r>
            <a:r>
              <a:rPr lang="en-US" dirty="0" smtClean="0">
                <a:solidFill>
                  <a:srgbClr val="FF0000"/>
                </a:solidFill>
                <a:latin typeface="Courier New" pitchFamily="49" charset="0"/>
                <a:cs typeface="Courier New" pitchFamily="49" charset="0"/>
              </a:rPr>
              <a:t> type </a:t>
            </a:r>
            <a:r>
              <a:rPr lang="en-US" dirty="0" err="1" smtClean="0">
                <a:solidFill>
                  <a:srgbClr val="FF0000"/>
                </a:solidFill>
                <a:latin typeface="Courier New" pitchFamily="49" charset="0"/>
                <a:cs typeface="Courier New" pitchFamily="49" charset="0"/>
              </a:rPr>
              <a:t>usbfs</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rw</a:t>
            </a:r>
            <a:r>
              <a:rPr lang="en-US" dirty="0" smtClean="0">
                <a:solidFill>
                  <a:srgbClr val="FF0000"/>
                </a:solidFill>
                <a:latin typeface="Courier New" pitchFamily="49" charset="0"/>
                <a:cs typeface="Courier New" pitchFamily="49" charset="0"/>
              </a:rPr>
              <a:t>)</a:t>
            </a:r>
          </a:p>
          <a:p>
            <a:r>
              <a:rPr lang="en-US" dirty="0" err="1" smtClean="0">
                <a:solidFill>
                  <a:srgbClr val="FF0000"/>
                </a:solidFill>
                <a:latin typeface="Courier New" pitchFamily="49" charset="0"/>
                <a:cs typeface="Courier New" pitchFamily="49" charset="0"/>
              </a:rPr>
              <a:t>udev</a:t>
            </a:r>
            <a:r>
              <a:rPr lang="en-US" dirty="0" smtClean="0">
                <a:solidFill>
                  <a:srgbClr val="FF0000"/>
                </a:solidFill>
                <a:latin typeface="Courier New" pitchFamily="49" charset="0"/>
                <a:cs typeface="Courier New" pitchFamily="49" charset="0"/>
              </a:rPr>
              <a:t> on /dev type </a:t>
            </a:r>
            <a:r>
              <a:rPr lang="en-US" dirty="0" err="1" smtClean="0">
                <a:solidFill>
                  <a:srgbClr val="FF0000"/>
                </a:solidFill>
                <a:latin typeface="Courier New" pitchFamily="49" charset="0"/>
                <a:cs typeface="Courier New" pitchFamily="49" charset="0"/>
              </a:rPr>
              <a:t>tmpfs</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rw,mode</a:t>
            </a:r>
            <a:r>
              <a:rPr lang="en-US" dirty="0" smtClean="0">
                <a:solidFill>
                  <a:srgbClr val="FF0000"/>
                </a:solidFill>
                <a:latin typeface="Courier New" pitchFamily="49" charset="0"/>
                <a:cs typeface="Courier New" pitchFamily="49" charset="0"/>
              </a:rPr>
              <a:t>=0755)</a:t>
            </a:r>
          </a:p>
          <a:p>
            <a:r>
              <a:rPr lang="en-US" dirty="0" err="1" smtClean="0">
                <a:solidFill>
                  <a:srgbClr val="FF0000"/>
                </a:solidFill>
                <a:latin typeface="Courier New" pitchFamily="49" charset="0"/>
                <a:cs typeface="Courier New" pitchFamily="49" charset="0"/>
              </a:rPr>
              <a:t>tmpfs</a:t>
            </a:r>
            <a:r>
              <a:rPr lang="en-US" dirty="0" smtClean="0">
                <a:solidFill>
                  <a:srgbClr val="FF0000"/>
                </a:solidFill>
                <a:latin typeface="Courier New" pitchFamily="49" charset="0"/>
                <a:cs typeface="Courier New" pitchFamily="49" charset="0"/>
              </a:rPr>
              <a:t> on /dev/</a:t>
            </a:r>
            <a:r>
              <a:rPr lang="en-US" dirty="0" err="1" smtClean="0">
                <a:solidFill>
                  <a:srgbClr val="FF0000"/>
                </a:solidFill>
                <a:latin typeface="Courier New" pitchFamily="49" charset="0"/>
                <a:cs typeface="Courier New" pitchFamily="49" charset="0"/>
              </a:rPr>
              <a:t>shm</a:t>
            </a:r>
            <a:r>
              <a:rPr lang="en-US" dirty="0" smtClean="0">
                <a:solidFill>
                  <a:srgbClr val="FF0000"/>
                </a:solidFill>
                <a:latin typeface="Courier New" pitchFamily="49" charset="0"/>
                <a:cs typeface="Courier New" pitchFamily="49" charset="0"/>
              </a:rPr>
              <a:t> type </a:t>
            </a:r>
            <a:r>
              <a:rPr lang="en-US" dirty="0" err="1" smtClean="0">
                <a:solidFill>
                  <a:srgbClr val="FF0000"/>
                </a:solidFill>
                <a:latin typeface="Courier New" pitchFamily="49" charset="0"/>
                <a:cs typeface="Courier New" pitchFamily="49" charset="0"/>
              </a:rPr>
              <a:t>tmpfs</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rw,nosuid,nodev</a:t>
            </a:r>
            <a:r>
              <a:rPr lang="en-US" dirty="0" smtClean="0">
                <a:solidFill>
                  <a:srgbClr val="FF0000"/>
                </a:solidFill>
                <a:latin typeface="Courier New" pitchFamily="49" charset="0"/>
                <a:cs typeface="Courier New" pitchFamily="49" charset="0"/>
              </a:rPr>
              <a:t>)</a:t>
            </a:r>
          </a:p>
          <a:p>
            <a:r>
              <a:rPr lang="en-US" dirty="0" err="1" smtClean="0">
                <a:solidFill>
                  <a:srgbClr val="FF0000"/>
                </a:solidFill>
                <a:latin typeface="Courier New" pitchFamily="49" charset="0"/>
                <a:cs typeface="Courier New" pitchFamily="49" charset="0"/>
              </a:rPr>
              <a:t>devpts</a:t>
            </a:r>
            <a:r>
              <a:rPr lang="en-US" dirty="0" smtClean="0">
                <a:solidFill>
                  <a:srgbClr val="FF0000"/>
                </a:solidFill>
                <a:latin typeface="Courier New" pitchFamily="49" charset="0"/>
                <a:cs typeface="Courier New" pitchFamily="49" charset="0"/>
              </a:rPr>
              <a:t> on /dev/pts type </a:t>
            </a:r>
            <a:r>
              <a:rPr lang="en-US" dirty="0" err="1" smtClean="0">
                <a:solidFill>
                  <a:srgbClr val="FF0000"/>
                </a:solidFill>
                <a:latin typeface="Courier New" pitchFamily="49" charset="0"/>
                <a:cs typeface="Courier New" pitchFamily="49" charset="0"/>
              </a:rPr>
              <a:t>devpts</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rw,noexec,nosuid,gid</a:t>
            </a:r>
            <a:r>
              <a:rPr lang="en-US" dirty="0" smtClean="0">
                <a:solidFill>
                  <a:srgbClr val="FF0000"/>
                </a:solidFill>
                <a:latin typeface="Courier New" pitchFamily="49" charset="0"/>
                <a:cs typeface="Courier New" pitchFamily="49" charset="0"/>
              </a:rPr>
              <a:t>=5,mode=620)</a:t>
            </a:r>
          </a:p>
          <a:p>
            <a:r>
              <a:rPr lang="en-US" dirty="0" err="1" smtClean="0">
                <a:solidFill>
                  <a:srgbClr val="FF0000"/>
                </a:solidFill>
                <a:latin typeface="Courier New" pitchFamily="49" charset="0"/>
                <a:cs typeface="Courier New" pitchFamily="49" charset="0"/>
              </a:rPr>
              <a:t>rpc_pipefs</a:t>
            </a:r>
            <a:r>
              <a:rPr lang="en-US" dirty="0" smtClean="0">
                <a:solidFill>
                  <a:srgbClr val="FF0000"/>
                </a:solidFill>
                <a:latin typeface="Courier New" pitchFamily="49" charset="0"/>
                <a:cs typeface="Courier New" pitchFamily="49" charset="0"/>
              </a:rPr>
              <a:t> on /var/lib/</a:t>
            </a:r>
            <a:r>
              <a:rPr lang="en-US" dirty="0" err="1" smtClean="0">
                <a:solidFill>
                  <a:srgbClr val="FF0000"/>
                </a:solidFill>
                <a:latin typeface="Courier New" pitchFamily="49" charset="0"/>
                <a:cs typeface="Courier New" pitchFamily="49" charset="0"/>
              </a:rPr>
              <a:t>nfs</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rpc_pipefs</a:t>
            </a:r>
            <a:r>
              <a:rPr lang="en-US" dirty="0" smtClean="0">
                <a:solidFill>
                  <a:srgbClr val="FF0000"/>
                </a:solidFill>
                <a:latin typeface="Courier New" pitchFamily="49" charset="0"/>
                <a:cs typeface="Courier New" pitchFamily="49" charset="0"/>
              </a:rPr>
              <a:t> type </a:t>
            </a:r>
            <a:r>
              <a:rPr lang="en-US" dirty="0" err="1" smtClean="0">
                <a:solidFill>
                  <a:srgbClr val="FF0000"/>
                </a:solidFill>
                <a:latin typeface="Courier New" pitchFamily="49" charset="0"/>
                <a:cs typeface="Courier New" pitchFamily="49" charset="0"/>
              </a:rPr>
              <a:t>rpc_pipefs</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rw</a:t>
            </a:r>
            <a:r>
              <a:rPr lang="en-US" dirty="0" smtClean="0">
                <a:solidFill>
                  <a:srgbClr val="FF0000"/>
                </a:solidFill>
                <a:latin typeface="Courier New" pitchFamily="49" charset="0"/>
                <a:cs typeface="Courier New" pitchFamily="49" charset="0"/>
              </a:rPr>
              <a:t>)</a:t>
            </a:r>
          </a:p>
          <a:p>
            <a:r>
              <a:rPr lang="en-US" dirty="0" err="1" smtClean="0">
                <a:solidFill>
                  <a:srgbClr val="FF0000"/>
                </a:solidFill>
                <a:latin typeface="Courier New" pitchFamily="49" charset="0"/>
                <a:cs typeface="Courier New" pitchFamily="49" charset="0"/>
              </a:rPr>
              <a:t>nfsd</a:t>
            </a:r>
            <a:r>
              <a:rPr lang="en-US" dirty="0" smtClean="0">
                <a:solidFill>
                  <a:srgbClr val="FF0000"/>
                </a:solidFill>
                <a:latin typeface="Courier New" pitchFamily="49" charset="0"/>
                <a:cs typeface="Courier New" pitchFamily="49" charset="0"/>
              </a:rPr>
              <a:t> on /proc/</a:t>
            </a:r>
            <a:r>
              <a:rPr lang="en-US" dirty="0" err="1" smtClean="0">
                <a:solidFill>
                  <a:srgbClr val="FF0000"/>
                </a:solidFill>
                <a:latin typeface="Courier New" pitchFamily="49" charset="0"/>
                <a:cs typeface="Courier New" pitchFamily="49" charset="0"/>
              </a:rPr>
              <a:t>fs</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nfsd</a:t>
            </a:r>
            <a:r>
              <a:rPr lang="en-US" dirty="0" smtClean="0">
                <a:solidFill>
                  <a:srgbClr val="FF0000"/>
                </a:solidFill>
                <a:latin typeface="Courier New" pitchFamily="49" charset="0"/>
                <a:cs typeface="Courier New" pitchFamily="49" charset="0"/>
              </a:rPr>
              <a:t> type </a:t>
            </a:r>
            <a:r>
              <a:rPr lang="en-US" dirty="0" err="1" smtClean="0">
                <a:solidFill>
                  <a:srgbClr val="FF0000"/>
                </a:solidFill>
                <a:latin typeface="Courier New" pitchFamily="49" charset="0"/>
                <a:cs typeface="Courier New" pitchFamily="49" charset="0"/>
              </a:rPr>
              <a:t>nfsd</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rw</a:t>
            </a:r>
            <a:r>
              <a:rPr lang="en-US" dirty="0" smtClean="0">
                <a:solidFill>
                  <a:srgbClr val="FF0000"/>
                </a:solidFill>
                <a:latin typeface="Courier New" pitchFamily="49" charset="0"/>
                <a:cs typeface="Courier New" pitchFamily="49" charset="0"/>
              </a:rPr>
              <a:t>)</a:t>
            </a:r>
          </a:p>
          <a:p>
            <a:r>
              <a:rPr lang="en-US" dirty="0" smtClean="0">
                <a:solidFill>
                  <a:srgbClr val="FF0000"/>
                </a:solidFill>
                <a:latin typeface="Courier New" pitchFamily="49" charset="0"/>
                <a:cs typeface="Courier New" pitchFamily="49" charset="0"/>
              </a:rPr>
              <a:t>/dev/sda1 on /media/EGMONITOR type </a:t>
            </a:r>
            <a:r>
              <a:rPr lang="en-US" dirty="0" err="1" smtClean="0">
                <a:solidFill>
                  <a:srgbClr val="FF0000"/>
                </a:solidFill>
                <a:latin typeface="Courier New" pitchFamily="49" charset="0"/>
                <a:cs typeface="Courier New" pitchFamily="49" charset="0"/>
              </a:rPr>
              <a:t>vfat</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rw,nosuid,nodev,uhelper</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hal,shortname</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lower,uid</a:t>
            </a:r>
            <a:r>
              <a:rPr lang="en-US" dirty="0" smtClean="0">
                <a:solidFill>
                  <a:srgbClr val="FF0000"/>
                </a:solidFill>
                <a:latin typeface="Courier New" pitchFamily="49" charset="0"/>
                <a:cs typeface="Courier New" pitchFamily="49" charset="0"/>
              </a:rPr>
              <a:t>=1000)</a:t>
            </a:r>
          </a:p>
          <a:p>
            <a:endParaRPr lang="en-US" dirty="0" smtClean="0">
              <a:latin typeface="Courier New" pitchFamily="49" charset="0"/>
              <a:cs typeface="Courier New" pitchFamily="49" charset="0"/>
            </a:endParaRPr>
          </a:p>
          <a:p>
            <a:endParaRPr lang="en-US"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08000" y="762000"/>
            <a:ext cx="9144000" cy="1185333"/>
          </a:xfrm>
        </p:spPr>
        <p:txBody>
          <a:bodyPr/>
          <a:lstStyle/>
          <a:p>
            <a:r>
              <a:rPr lang="en-US" dirty="0" err="1" smtClean="0"/>
              <a:t>fdisk</a:t>
            </a:r>
            <a:r>
              <a:rPr lang="en-US" dirty="0" smtClean="0"/>
              <a:t> –l example</a:t>
            </a:r>
            <a:endParaRPr lang="en-US" dirty="0"/>
          </a:p>
        </p:txBody>
      </p:sp>
      <p:sp>
        <p:nvSpPr>
          <p:cNvPr id="6" name="Content Placeholder 5"/>
          <p:cNvSpPr>
            <a:spLocks noGrp="1"/>
          </p:cNvSpPr>
          <p:nvPr>
            <p:ph idx="1"/>
          </p:nvPr>
        </p:nvSpPr>
        <p:spPr>
          <a:xfrm>
            <a:off x="508000" y="6324600"/>
            <a:ext cx="9144000" cy="980440"/>
          </a:xfrm>
        </p:spPr>
        <p:txBody>
          <a:bodyPr>
            <a:normAutofit fontScale="70000" lnSpcReduction="20000"/>
          </a:bodyPr>
          <a:lstStyle/>
          <a:p>
            <a:r>
              <a:rPr lang="en-US" dirty="0" smtClean="0"/>
              <a:t>Notes:</a:t>
            </a:r>
          </a:p>
          <a:p>
            <a:pPr lvl="1"/>
            <a:r>
              <a:rPr lang="en-US" dirty="0" err="1" smtClean="0"/>
              <a:t>hda</a:t>
            </a:r>
            <a:r>
              <a:rPr lang="en-US" dirty="0" smtClean="0"/>
              <a:t> is an </a:t>
            </a:r>
            <a:r>
              <a:rPr lang="en-US" dirty="0" err="1" smtClean="0"/>
              <a:t>ide</a:t>
            </a:r>
            <a:r>
              <a:rPr lang="en-US" dirty="0" smtClean="0"/>
              <a:t> drive with 3 partitions</a:t>
            </a:r>
          </a:p>
          <a:p>
            <a:pPr lvl="1"/>
            <a:r>
              <a:rPr lang="en-US" dirty="0" err="1" smtClean="0"/>
              <a:t>sda</a:t>
            </a:r>
            <a:r>
              <a:rPr lang="en-US" dirty="0" smtClean="0"/>
              <a:t> is a USB drive currently plugged in</a:t>
            </a:r>
            <a:endParaRPr lang="en-US" dirty="0"/>
          </a:p>
        </p:txBody>
      </p:sp>
      <p:sp>
        <p:nvSpPr>
          <p:cNvPr id="5" name="TextBox 4"/>
          <p:cNvSpPr txBox="1"/>
          <p:nvPr/>
        </p:nvSpPr>
        <p:spPr>
          <a:xfrm>
            <a:off x="508000" y="1752600"/>
            <a:ext cx="8347157" cy="4401205"/>
          </a:xfrm>
          <a:prstGeom prst="rect">
            <a:avLst/>
          </a:prstGeom>
          <a:noFill/>
        </p:spPr>
        <p:txBody>
          <a:bodyPr wrap="none" rtlCol="0">
            <a:spAutoFit/>
          </a:bodyPr>
          <a:lstStyle/>
          <a:p>
            <a:r>
              <a:rPr lang="en-US" dirty="0">
                <a:solidFill>
                  <a:srgbClr val="FF0000"/>
                </a:solidFill>
                <a:latin typeface="Courier New" pitchFamily="49" charset="0"/>
                <a:cs typeface="Courier New" pitchFamily="49" charset="0"/>
              </a:rPr>
              <a:t>&gt;</a:t>
            </a:r>
            <a:r>
              <a:rPr lang="en-US" dirty="0" smtClean="0">
                <a:latin typeface="Courier New" pitchFamily="49" charset="0"/>
                <a:cs typeface="Courier New" pitchFamily="49" charset="0"/>
              </a:rPr>
              <a:t> sudo fdisk -l</a:t>
            </a:r>
          </a:p>
          <a:p>
            <a:endParaRPr lang="en-US" dirty="0" smtClean="0">
              <a:latin typeface="Courier New" pitchFamily="49" charset="0"/>
              <a:cs typeface="Courier New" pitchFamily="49" charset="0"/>
            </a:endParaRPr>
          </a:p>
          <a:p>
            <a:r>
              <a:rPr lang="en-US" dirty="0" smtClean="0">
                <a:solidFill>
                  <a:srgbClr val="FF0000"/>
                </a:solidFill>
                <a:latin typeface="Courier New" pitchFamily="49" charset="0"/>
                <a:cs typeface="Courier New" pitchFamily="49" charset="0"/>
              </a:rPr>
              <a:t>Disk /dev/</a:t>
            </a:r>
            <a:r>
              <a:rPr lang="en-US" dirty="0" err="1" smtClean="0">
                <a:solidFill>
                  <a:srgbClr val="FF0000"/>
                </a:solidFill>
                <a:latin typeface="Courier New" pitchFamily="49" charset="0"/>
                <a:cs typeface="Courier New" pitchFamily="49" charset="0"/>
              </a:rPr>
              <a:t>hda</a:t>
            </a:r>
            <a:r>
              <a:rPr lang="en-US" dirty="0" smtClean="0">
                <a:solidFill>
                  <a:srgbClr val="FF0000"/>
                </a:solidFill>
                <a:latin typeface="Courier New" pitchFamily="49" charset="0"/>
                <a:cs typeface="Courier New" pitchFamily="49" charset="0"/>
              </a:rPr>
              <a:t>: 40.0 GB, 40020664320 bytes</a:t>
            </a:r>
          </a:p>
          <a:p>
            <a:r>
              <a:rPr lang="en-US" dirty="0" smtClean="0">
                <a:solidFill>
                  <a:srgbClr val="FF0000"/>
                </a:solidFill>
                <a:latin typeface="Courier New" pitchFamily="49" charset="0"/>
                <a:cs typeface="Courier New" pitchFamily="49" charset="0"/>
              </a:rPr>
              <a:t>255 heads, 63 sectors/track, 4865 cylinders</a:t>
            </a:r>
          </a:p>
          <a:p>
            <a:r>
              <a:rPr lang="en-US" dirty="0" smtClean="0">
                <a:solidFill>
                  <a:srgbClr val="FF0000"/>
                </a:solidFill>
                <a:latin typeface="Courier New" pitchFamily="49" charset="0"/>
                <a:cs typeface="Courier New" pitchFamily="49" charset="0"/>
              </a:rPr>
              <a:t>Units = cylinders of 16065 * 512 = 8225280 bytes</a:t>
            </a:r>
          </a:p>
          <a:p>
            <a:r>
              <a:rPr lang="en-US" dirty="0" smtClean="0">
                <a:solidFill>
                  <a:srgbClr val="FF0000"/>
                </a:solidFill>
                <a:latin typeface="Courier New" pitchFamily="49" charset="0"/>
                <a:cs typeface="Courier New" pitchFamily="49" charset="0"/>
              </a:rPr>
              <a:t>Disk identifier: 0x93dd93dd</a:t>
            </a:r>
          </a:p>
          <a:p>
            <a:endParaRPr lang="en-US" dirty="0" smtClean="0">
              <a:solidFill>
                <a:srgbClr val="FF0000"/>
              </a:solidFill>
              <a:latin typeface="Courier New" pitchFamily="49" charset="0"/>
              <a:cs typeface="Courier New" pitchFamily="49" charset="0"/>
            </a:endParaRPr>
          </a:p>
          <a:p>
            <a:r>
              <a:rPr lang="en-US" dirty="0" smtClean="0">
                <a:solidFill>
                  <a:srgbClr val="FF0000"/>
                </a:solidFill>
                <a:latin typeface="Courier New" pitchFamily="49" charset="0"/>
                <a:cs typeface="Courier New" pitchFamily="49" charset="0"/>
              </a:rPr>
              <a:t>   Device Boot      Start         End      Blocks   Id  System</a:t>
            </a:r>
          </a:p>
          <a:p>
            <a:r>
              <a:rPr lang="en-US" dirty="0" smtClean="0">
                <a:solidFill>
                  <a:srgbClr val="FF0000"/>
                </a:solidFill>
                <a:latin typeface="Courier New" pitchFamily="49" charset="0"/>
                <a:cs typeface="Courier New" pitchFamily="49" charset="0"/>
              </a:rPr>
              <a:t>/dev/hda1   *           1        4660    37431418+  83  Linux</a:t>
            </a:r>
          </a:p>
          <a:p>
            <a:r>
              <a:rPr lang="en-US" dirty="0" smtClean="0">
                <a:solidFill>
                  <a:srgbClr val="FF0000"/>
                </a:solidFill>
                <a:latin typeface="Courier New" pitchFamily="49" charset="0"/>
                <a:cs typeface="Courier New" pitchFamily="49" charset="0"/>
              </a:rPr>
              <a:t>/dev/hda2            4661        4865     1646662+   5  Extended</a:t>
            </a:r>
          </a:p>
          <a:p>
            <a:r>
              <a:rPr lang="en-US" dirty="0" smtClean="0">
                <a:solidFill>
                  <a:srgbClr val="FF0000"/>
                </a:solidFill>
                <a:latin typeface="Courier New" pitchFamily="49" charset="0"/>
                <a:cs typeface="Courier New" pitchFamily="49" charset="0"/>
              </a:rPr>
              <a:t>/dev/hda5            4661        4865     1646631   82  Linux swap / Solaris</a:t>
            </a:r>
          </a:p>
          <a:p>
            <a:endParaRPr lang="en-US" dirty="0" smtClean="0">
              <a:solidFill>
                <a:srgbClr val="FF0000"/>
              </a:solidFill>
              <a:latin typeface="Courier New" pitchFamily="49" charset="0"/>
              <a:cs typeface="Courier New" pitchFamily="49" charset="0"/>
            </a:endParaRPr>
          </a:p>
          <a:p>
            <a:r>
              <a:rPr lang="en-US" dirty="0" smtClean="0">
                <a:solidFill>
                  <a:srgbClr val="FF0000"/>
                </a:solidFill>
                <a:latin typeface="Courier New" pitchFamily="49" charset="0"/>
                <a:cs typeface="Courier New" pitchFamily="49" charset="0"/>
              </a:rPr>
              <a:t>Disk /dev/</a:t>
            </a:r>
            <a:r>
              <a:rPr lang="en-US" dirty="0" err="1" smtClean="0">
                <a:solidFill>
                  <a:srgbClr val="FF0000"/>
                </a:solidFill>
                <a:latin typeface="Courier New" pitchFamily="49" charset="0"/>
                <a:cs typeface="Courier New" pitchFamily="49" charset="0"/>
              </a:rPr>
              <a:t>sda</a:t>
            </a:r>
            <a:r>
              <a:rPr lang="en-US" dirty="0" smtClean="0">
                <a:solidFill>
                  <a:srgbClr val="FF0000"/>
                </a:solidFill>
                <a:latin typeface="Courier New" pitchFamily="49" charset="0"/>
                <a:cs typeface="Courier New" pitchFamily="49" charset="0"/>
              </a:rPr>
              <a:t>: 1018 MB, 1018167296 bytes</a:t>
            </a:r>
          </a:p>
          <a:p>
            <a:r>
              <a:rPr lang="en-US" dirty="0" smtClean="0">
                <a:solidFill>
                  <a:srgbClr val="FF0000"/>
                </a:solidFill>
                <a:latin typeface="Courier New" pitchFamily="49" charset="0"/>
                <a:cs typeface="Courier New" pitchFamily="49" charset="0"/>
              </a:rPr>
              <a:t>2 heads, 63 sectors/track, 15782 cylinders</a:t>
            </a:r>
          </a:p>
          <a:p>
            <a:r>
              <a:rPr lang="en-US" dirty="0" smtClean="0">
                <a:solidFill>
                  <a:srgbClr val="FF0000"/>
                </a:solidFill>
                <a:latin typeface="Courier New" pitchFamily="49" charset="0"/>
                <a:cs typeface="Courier New" pitchFamily="49" charset="0"/>
              </a:rPr>
              <a:t>Units = cylinders of 126 * 512 = 64512 bytes</a:t>
            </a:r>
          </a:p>
          <a:p>
            <a:r>
              <a:rPr lang="en-US" dirty="0" smtClean="0">
                <a:solidFill>
                  <a:srgbClr val="FF0000"/>
                </a:solidFill>
                <a:latin typeface="Courier New" pitchFamily="49" charset="0"/>
                <a:cs typeface="Courier New" pitchFamily="49" charset="0"/>
              </a:rPr>
              <a:t>Disk identifier: 0x017c9ef7</a:t>
            </a:r>
          </a:p>
          <a:p>
            <a:endParaRPr lang="en-US" dirty="0" smtClean="0">
              <a:solidFill>
                <a:srgbClr val="FF0000"/>
              </a:solidFill>
              <a:latin typeface="Courier New" pitchFamily="49" charset="0"/>
              <a:cs typeface="Courier New" pitchFamily="49" charset="0"/>
            </a:endParaRPr>
          </a:p>
          <a:p>
            <a:r>
              <a:rPr lang="en-US" dirty="0" smtClean="0">
                <a:solidFill>
                  <a:srgbClr val="FF0000"/>
                </a:solidFill>
                <a:latin typeface="Courier New" pitchFamily="49" charset="0"/>
                <a:cs typeface="Courier New" pitchFamily="49" charset="0"/>
              </a:rPr>
              <a:t>   Device Boot      Start         End      Blocks   Id  System</a:t>
            </a:r>
          </a:p>
          <a:p>
            <a:r>
              <a:rPr lang="en-US" dirty="0" smtClean="0">
                <a:solidFill>
                  <a:srgbClr val="FF0000"/>
                </a:solidFill>
                <a:latin typeface="Courier New" pitchFamily="49" charset="0"/>
                <a:cs typeface="Courier New" pitchFamily="49" charset="0"/>
              </a:rPr>
              <a:t>/dev/sda1   *           1       15783      994288    6  FAT16</a:t>
            </a:r>
          </a:p>
          <a:p>
            <a:r>
              <a:rPr lang="en-US" dirty="0">
                <a:solidFill>
                  <a:srgbClr val="FF0000"/>
                </a:solidFill>
                <a:latin typeface="Courier New" pitchFamily="49" charset="0"/>
                <a:cs typeface="Courier New" pitchFamily="49" charset="0"/>
              </a:rPr>
              <a:t>&gt;</a:t>
            </a:r>
            <a:endParaRPr lang="en-US" dirty="0" smtClean="0">
              <a:solidFill>
                <a:srgbClr val="FF0000"/>
              </a:solidFill>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unmounting</a:t>
            </a:r>
            <a:endParaRPr lang="en-US" dirty="0"/>
          </a:p>
        </p:txBody>
      </p:sp>
      <p:sp>
        <p:nvSpPr>
          <p:cNvPr id="3" name="Content Placeholder 2"/>
          <p:cNvSpPr>
            <a:spLocks noGrp="1"/>
          </p:cNvSpPr>
          <p:nvPr>
            <p:ph idx="1"/>
          </p:nvPr>
        </p:nvSpPr>
        <p:spPr/>
        <p:txBody>
          <a:bodyPr/>
          <a:lstStyle/>
          <a:p>
            <a:r>
              <a:rPr lang="en-US" dirty="0" err="1" smtClean="0">
                <a:latin typeface="Courier New" pitchFamily="49" charset="0"/>
                <a:cs typeface="Courier New" pitchFamily="49" charset="0"/>
              </a:rPr>
              <a:t>umount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dirname</a:t>
            </a:r>
            <a:endParaRPr lang="en-US" dirty="0" smtClean="0">
              <a:latin typeface="Courier New" pitchFamily="49" charset="0"/>
              <a:cs typeface="Courier New" pitchFamily="49" charset="0"/>
            </a:endParaRPr>
          </a:p>
          <a:p>
            <a:pPr lvl="1"/>
            <a:r>
              <a:rPr lang="en-US" dirty="0" smtClean="0"/>
              <a:t>can also use </a:t>
            </a:r>
            <a:r>
              <a:rPr lang="en-US" i="1" dirty="0" err="1" smtClean="0"/>
              <a:t>devname</a:t>
            </a:r>
            <a:endParaRPr lang="en-US" i="1" dirty="0" smtClean="0"/>
          </a:p>
          <a:p>
            <a:pPr lvl="1"/>
            <a:r>
              <a:rPr lang="en-US" dirty="0" err="1" smtClean="0"/>
              <a:t>unmount</a:t>
            </a:r>
            <a:r>
              <a:rPr lang="en-US" dirty="0" smtClean="0"/>
              <a:t> before removing device</a:t>
            </a:r>
          </a:p>
          <a:p>
            <a:pPr lvl="2"/>
            <a:r>
              <a:rPr lang="en-US" dirty="0" smtClean="0"/>
              <a:t>prevents loss or corruption of data</a:t>
            </a:r>
          </a:p>
          <a:p>
            <a:pPr lvl="2"/>
            <a:r>
              <a:rPr lang="en-US" dirty="0"/>
              <a:t>f</a:t>
            </a:r>
            <a:r>
              <a:rPr lang="en-US" dirty="0" smtClean="0"/>
              <a:t>orces a sync</a:t>
            </a:r>
          </a:p>
          <a:p>
            <a:pPr lvl="1"/>
            <a:r>
              <a:rPr lang="en-US" dirty="0" smtClean="0"/>
              <a:t>note the name is </a:t>
            </a:r>
            <a:r>
              <a:rPr lang="en-US" dirty="0" err="1" smtClean="0">
                <a:latin typeface="Courier New" pitchFamily="49" charset="0"/>
                <a:cs typeface="Courier New" pitchFamily="49" charset="0"/>
              </a:rPr>
              <a:t>umount</a:t>
            </a:r>
            <a:r>
              <a:rPr lang="en-US" dirty="0" smtClean="0"/>
              <a:t>, </a:t>
            </a:r>
            <a:r>
              <a:rPr lang="en-US" b="1" dirty="0" smtClean="0"/>
              <a:t>not </a:t>
            </a:r>
            <a:r>
              <a:rPr lang="en-US" dirty="0" err="1" smtClean="0">
                <a:solidFill>
                  <a:srgbClr val="FF0000"/>
                </a:solidFill>
                <a:latin typeface="Courier New" pitchFamily="49" charset="0"/>
                <a:cs typeface="Courier New" pitchFamily="49" charset="0"/>
              </a:rPr>
              <a:t>unmount</a:t>
            </a:r>
            <a:r>
              <a:rPr lang="en-US" dirty="0" smtClean="0"/>
              <a:t> </a:t>
            </a:r>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fstab</a:t>
            </a:r>
            <a:endParaRPr lang="en-US" dirty="0"/>
          </a:p>
        </p:txBody>
      </p:sp>
      <p:sp>
        <p:nvSpPr>
          <p:cNvPr id="3" name="Content Placeholder 2"/>
          <p:cNvSpPr>
            <a:spLocks noGrp="1"/>
          </p:cNvSpPr>
          <p:nvPr>
            <p:ph idx="1"/>
          </p:nvPr>
        </p:nvSpPr>
        <p:spPr/>
        <p:txBody>
          <a:bodyPr>
            <a:normAutofit lnSpcReduction="10000"/>
          </a:bodyPr>
          <a:lstStyle/>
          <a:p>
            <a:r>
              <a:rPr lang="en-US" dirty="0" smtClean="0"/>
              <a:t>File of default mount points</a:t>
            </a:r>
          </a:p>
          <a:p>
            <a:r>
              <a:rPr lang="en-US" dirty="0" smtClean="0"/>
              <a:t>Gets mounted during the booting process</a:t>
            </a:r>
          </a:p>
          <a:p>
            <a:pPr lvl="1"/>
            <a:r>
              <a:rPr lang="en-US" dirty="0" smtClean="0"/>
              <a:t>Notes:</a:t>
            </a:r>
          </a:p>
          <a:p>
            <a:pPr lvl="2"/>
            <a:r>
              <a:rPr lang="en-US" dirty="0" smtClean="0">
                <a:latin typeface="Courier New" pitchFamily="49" charset="0"/>
                <a:cs typeface="Courier New" pitchFamily="49" charset="0"/>
              </a:rPr>
              <a:t>mount –a</a:t>
            </a:r>
            <a:r>
              <a:rPr lang="en-US" dirty="0" smtClean="0"/>
              <a:t> </a:t>
            </a:r>
          </a:p>
          <a:p>
            <a:pPr lvl="3"/>
            <a:r>
              <a:rPr lang="en-US" dirty="0" smtClean="0"/>
              <a:t>will mount the </a:t>
            </a:r>
            <a:r>
              <a:rPr lang="en-US" dirty="0" err="1" smtClean="0"/>
              <a:t>fstab</a:t>
            </a:r>
            <a:r>
              <a:rPr lang="en-US" dirty="0" smtClean="0"/>
              <a:t> entries</a:t>
            </a:r>
          </a:p>
          <a:p>
            <a:pPr lvl="2"/>
            <a:r>
              <a:rPr lang="en-US" dirty="0" smtClean="0">
                <a:latin typeface="Courier New" pitchFamily="49" charset="0"/>
                <a:cs typeface="Courier New" pitchFamily="49" charset="0"/>
              </a:rPr>
              <a:t>mount /</a:t>
            </a:r>
            <a:r>
              <a:rPr lang="en-US" dirty="0" err="1" smtClean="0">
                <a:latin typeface="Courier New" pitchFamily="49" charset="0"/>
                <a:cs typeface="Courier New" pitchFamily="49" charset="0"/>
              </a:rPr>
              <a:t>dirname</a:t>
            </a:r>
            <a:r>
              <a:rPr lang="en-US" dirty="0" smtClean="0">
                <a:latin typeface="Courier New" pitchFamily="49" charset="0"/>
                <a:cs typeface="Courier New" pitchFamily="49" charset="0"/>
              </a:rPr>
              <a:t> </a:t>
            </a:r>
          </a:p>
          <a:p>
            <a:pPr lvl="3"/>
            <a:r>
              <a:rPr lang="en-US" dirty="0" smtClean="0"/>
              <a:t>will mount to the device listed in </a:t>
            </a:r>
            <a:r>
              <a:rPr lang="en-US" dirty="0" err="1" smtClean="0"/>
              <a:t>fstab</a:t>
            </a:r>
            <a:endParaRPr lang="en-US" dirty="0" smtClean="0"/>
          </a:p>
          <a:p>
            <a:pPr lvl="2"/>
            <a:r>
              <a:rPr lang="en-US" dirty="0" err="1" smtClean="0">
                <a:latin typeface="Courier New" pitchFamily="49" charset="0"/>
                <a:cs typeface="Courier New" pitchFamily="49" charset="0"/>
              </a:rPr>
              <a:t>umount</a:t>
            </a:r>
            <a:r>
              <a:rPr lang="en-US" dirty="0" smtClean="0">
                <a:latin typeface="Courier New" pitchFamily="49" charset="0"/>
                <a:cs typeface="Courier New" pitchFamily="49" charset="0"/>
              </a:rPr>
              <a:t> –a</a:t>
            </a:r>
            <a:r>
              <a:rPr lang="en-US" dirty="0" smtClean="0"/>
              <a:t> </a:t>
            </a:r>
          </a:p>
          <a:p>
            <a:pPr lvl="3"/>
            <a:r>
              <a:rPr lang="en-US" dirty="0" smtClean="0"/>
              <a:t>will try to </a:t>
            </a:r>
            <a:r>
              <a:rPr lang="en-US" dirty="0" err="1" smtClean="0"/>
              <a:t>unmount</a:t>
            </a:r>
            <a:r>
              <a:rPr lang="en-US" dirty="0" smtClean="0"/>
              <a:t> the entries in </a:t>
            </a:r>
            <a:r>
              <a:rPr lang="en-US" dirty="0" err="1" smtClean="0"/>
              <a:t>fstab</a:t>
            </a:r>
            <a:endParaRPr lang="en-US" dirty="0" smtClean="0"/>
          </a:p>
          <a:p>
            <a:pPr lvl="3"/>
            <a:r>
              <a:rPr lang="en-US" dirty="0" smtClean="0"/>
              <a:t>if device is busy will get an error</a:t>
            </a:r>
          </a:p>
          <a:p>
            <a:pPr lvl="3"/>
            <a:r>
              <a:rPr lang="en-US" dirty="0" smtClean="0"/>
              <a:t>cannot </a:t>
            </a:r>
            <a:r>
              <a:rPr lang="en-US" dirty="0" err="1" smtClean="0"/>
              <a:t>unmount</a:t>
            </a:r>
            <a:r>
              <a:rPr lang="en-US" dirty="0" smtClean="0"/>
              <a:t> a directory you are in</a:t>
            </a:r>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838200"/>
            <a:ext cx="9144000" cy="1185333"/>
          </a:xfrm>
        </p:spPr>
        <p:txBody>
          <a:bodyPr/>
          <a:lstStyle/>
          <a:p>
            <a:r>
              <a:rPr lang="en-US" dirty="0" err="1" smtClean="0"/>
              <a:t>fstab</a:t>
            </a:r>
            <a:endParaRPr lang="en-US" dirty="0"/>
          </a:p>
        </p:txBody>
      </p:sp>
      <p:sp>
        <p:nvSpPr>
          <p:cNvPr id="3" name="Content Placeholder 2"/>
          <p:cNvSpPr>
            <a:spLocks noGrp="1"/>
          </p:cNvSpPr>
          <p:nvPr>
            <p:ph sz="half" idx="1"/>
          </p:nvPr>
        </p:nvSpPr>
        <p:spPr>
          <a:xfrm>
            <a:off x="508000" y="1752600"/>
            <a:ext cx="4487333" cy="701040"/>
          </a:xfrm>
        </p:spPr>
        <p:txBody>
          <a:bodyPr>
            <a:normAutofit lnSpcReduction="10000"/>
          </a:bodyPr>
          <a:lstStyle/>
          <a:p>
            <a:r>
              <a:rPr lang="en-US" dirty="0" smtClean="0"/>
              <a:t>Sample </a:t>
            </a:r>
            <a:r>
              <a:rPr lang="en-US" dirty="0" err="1" smtClean="0"/>
              <a:t>fstab</a:t>
            </a:r>
            <a:r>
              <a:rPr lang="en-US" dirty="0" smtClean="0"/>
              <a:t>:</a:t>
            </a:r>
            <a:endParaRPr lang="en-US" dirty="0"/>
          </a:p>
        </p:txBody>
      </p:sp>
      <p:sp>
        <p:nvSpPr>
          <p:cNvPr id="6" name="Content Placeholder 5"/>
          <p:cNvSpPr>
            <a:spLocks noGrp="1"/>
          </p:cNvSpPr>
          <p:nvPr>
            <p:ph sz="half" idx="2"/>
          </p:nvPr>
        </p:nvSpPr>
        <p:spPr>
          <a:xfrm>
            <a:off x="508001" y="4953000"/>
            <a:ext cx="9144000" cy="2575208"/>
          </a:xfrm>
        </p:spPr>
        <p:txBody>
          <a:bodyPr>
            <a:normAutofit lnSpcReduction="10000"/>
          </a:bodyPr>
          <a:lstStyle/>
          <a:p>
            <a:r>
              <a:rPr lang="en-US" dirty="0" smtClean="0"/>
              <a:t>Columns:</a:t>
            </a:r>
          </a:p>
          <a:p>
            <a:pPr lvl="1"/>
            <a:r>
              <a:rPr lang="en-US" dirty="0" smtClean="0"/>
              <a:t>1: device name</a:t>
            </a:r>
          </a:p>
          <a:p>
            <a:pPr lvl="1"/>
            <a:r>
              <a:rPr lang="en-US" dirty="0" smtClean="0"/>
              <a:t>2: mount point</a:t>
            </a:r>
          </a:p>
          <a:p>
            <a:pPr lvl="1"/>
            <a:r>
              <a:rPr lang="en-US" dirty="0" smtClean="0"/>
              <a:t>3: file system  type</a:t>
            </a:r>
          </a:p>
          <a:p>
            <a:pPr lvl="1"/>
            <a:r>
              <a:rPr lang="en-US" dirty="0" smtClean="0"/>
              <a:t>4: mount options</a:t>
            </a:r>
          </a:p>
          <a:p>
            <a:pPr lvl="1"/>
            <a:r>
              <a:rPr lang="en-US" dirty="0" smtClean="0"/>
              <a:t>5: enable backing up (dump)</a:t>
            </a:r>
          </a:p>
          <a:p>
            <a:pPr lvl="1"/>
            <a:r>
              <a:rPr lang="en-US" dirty="0" smtClean="0"/>
              <a:t>6: </a:t>
            </a:r>
            <a:r>
              <a:rPr lang="en-US" dirty="0" err="1" smtClean="0"/>
              <a:t>fsck</a:t>
            </a:r>
            <a:r>
              <a:rPr lang="en-US" dirty="0" smtClean="0"/>
              <a:t> order</a:t>
            </a:r>
            <a:endParaRPr lang="en-US" dirty="0"/>
          </a:p>
        </p:txBody>
      </p:sp>
      <p:sp>
        <p:nvSpPr>
          <p:cNvPr id="4" name="TextBox 3"/>
          <p:cNvSpPr txBox="1"/>
          <p:nvPr/>
        </p:nvSpPr>
        <p:spPr>
          <a:xfrm>
            <a:off x="736600" y="2286000"/>
            <a:ext cx="8795998" cy="2462213"/>
          </a:xfrm>
          <a:prstGeom prst="rect">
            <a:avLst/>
          </a:prstGeom>
          <a:noFill/>
          <a:ln>
            <a:solidFill>
              <a:schemeClr val="accent1"/>
            </a:solidFill>
          </a:ln>
        </p:spPr>
        <p:txBody>
          <a:bodyPr wrap="none" rtlCol="0">
            <a:spAutoFit/>
          </a:bodyPr>
          <a:lstStyle/>
          <a:p>
            <a:r>
              <a:rPr lang="en-US" dirty="0">
                <a:solidFill>
                  <a:srgbClr val="FF0000"/>
                </a:solidFill>
                <a:latin typeface="Courier New" panose="02070309020205020404" pitchFamily="49" charset="0"/>
                <a:cs typeface="Courier New" pitchFamily="49" charset="0"/>
              </a:rPr>
              <a:t>&gt;</a:t>
            </a:r>
            <a:r>
              <a:rPr lang="en-US" dirty="0" smtClean="0">
                <a:latin typeface="Courier New" pitchFamily="49" charset="0"/>
                <a:cs typeface="Courier New" pitchFamily="49" charset="0"/>
              </a:rPr>
              <a:t> cat /etc/</a:t>
            </a:r>
            <a:r>
              <a:rPr lang="en-US" dirty="0" err="1" smtClean="0">
                <a:latin typeface="Courier New" pitchFamily="49" charset="0"/>
                <a:cs typeface="Courier New" pitchFamily="49" charset="0"/>
              </a:rPr>
              <a:t>fstab</a:t>
            </a:r>
            <a:endParaRPr lang="en-US" dirty="0" smtClean="0">
              <a:latin typeface="Courier New" pitchFamily="49" charset="0"/>
              <a:cs typeface="Courier New" pitchFamily="49" charset="0"/>
            </a:endParaRPr>
          </a:p>
          <a:p>
            <a:r>
              <a:rPr lang="en-US" dirty="0" smtClean="0">
                <a:solidFill>
                  <a:srgbClr val="FF0000"/>
                </a:solidFill>
                <a:latin typeface="Courier New" pitchFamily="49" charset="0"/>
                <a:cs typeface="Courier New" pitchFamily="49" charset="0"/>
              </a:rPr>
              <a:t># /etc/</a:t>
            </a:r>
            <a:r>
              <a:rPr lang="en-US" dirty="0" err="1" smtClean="0">
                <a:solidFill>
                  <a:srgbClr val="FF0000"/>
                </a:solidFill>
                <a:latin typeface="Courier New" pitchFamily="49" charset="0"/>
                <a:cs typeface="Courier New" pitchFamily="49" charset="0"/>
              </a:rPr>
              <a:t>fstab</a:t>
            </a:r>
            <a:r>
              <a:rPr lang="en-US" dirty="0" smtClean="0">
                <a:solidFill>
                  <a:srgbClr val="FF0000"/>
                </a:solidFill>
                <a:latin typeface="Courier New" pitchFamily="49" charset="0"/>
                <a:cs typeface="Courier New" pitchFamily="49" charset="0"/>
              </a:rPr>
              <a:t>: static file system information.</a:t>
            </a:r>
          </a:p>
          <a:p>
            <a:r>
              <a:rPr lang="en-US" dirty="0" smtClean="0">
                <a:solidFill>
                  <a:srgbClr val="FF0000"/>
                </a:solidFill>
                <a:latin typeface="Courier New" pitchFamily="49" charset="0"/>
                <a:cs typeface="Courier New" pitchFamily="49" charset="0"/>
              </a:rPr>
              <a:t>#</a:t>
            </a:r>
          </a:p>
          <a:p>
            <a:r>
              <a:rPr lang="en-US" dirty="0" smtClean="0">
                <a:solidFill>
                  <a:srgbClr val="FF0000"/>
                </a:solidFill>
                <a:latin typeface="Courier New" pitchFamily="49" charset="0"/>
                <a:cs typeface="Courier New" pitchFamily="49" charset="0"/>
              </a:rPr>
              <a:t>#&lt;</a:t>
            </a:r>
            <a:r>
              <a:rPr lang="en-US" dirty="0" err="1" smtClean="0">
                <a:solidFill>
                  <a:srgbClr val="FF0000"/>
                </a:solidFill>
                <a:latin typeface="Courier New" pitchFamily="49" charset="0"/>
                <a:cs typeface="Courier New" pitchFamily="49" charset="0"/>
              </a:rPr>
              <a:t>filesys</a:t>
            </a:r>
            <a:r>
              <a:rPr lang="en-US" dirty="0" smtClean="0">
                <a:solidFill>
                  <a:srgbClr val="FF0000"/>
                </a:solidFill>
                <a:latin typeface="Courier New" pitchFamily="49" charset="0"/>
                <a:cs typeface="Courier New" pitchFamily="49" charset="0"/>
              </a:rPr>
              <a:t>&gt;  </a:t>
            </a:r>
            <a:r>
              <a:rPr lang="en-US" dirty="0" smtClean="0">
                <a:solidFill>
                  <a:srgbClr val="7030A0"/>
                </a:solidFill>
                <a:latin typeface="Courier New" pitchFamily="49" charset="0"/>
                <a:cs typeface="Courier New" pitchFamily="49" charset="0"/>
              </a:rPr>
              <a:t>&lt;mount point&gt;  </a:t>
            </a:r>
            <a:r>
              <a:rPr lang="en-US" dirty="0" smtClean="0">
                <a:solidFill>
                  <a:srgbClr val="FF0000"/>
                </a:solidFill>
                <a:latin typeface="Courier New" pitchFamily="49" charset="0"/>
                <a:cs typeface="Courier New" pitchFamily="49" charset="0"/>
              </a:rPr>
              <a:t>&lt;type&gt;      </a:t>
            </a:r>
            <a:r>
              <a:rPr lang="en-US" dirty="0" smtClean="0">
                <a:solidFill>
                  <a:srgbClr val="00B0F0"/>
                </a:solidFill>
                <a:latin typeface="Courier New" pitchFamily="49" charset="0"/>
                <a:cs typeface="Courier New" pitchFamily="49" charset="0"/>
              </a:rPr>
              <a:t>&lt;options&gt;       </a:t>
            </a:r>
            <a:r>
              <a:rPr lang="en-US" dirty="0" smtClean="0">
                <a:solidFill>
                  <a:srgbClr val="FF0000"/>
                </a:solidFill>
                <a:latin typeface="Courier New" pitchFamily="49" charset="0"/>
                <a:cs typeface="Courier New" pitchFamily="49" charset="0"/>
              </a:rPr>
              <a:t>	      &lt;dump&gt;  &lt;pass&gt;</a:t>
            </a:r>
          </a:p>
          <a:p>
            <a:r>
              <a:rPr lang="en-US" dirty="0" smtClean="0">
                <a:solidFill>
                  <a:srgbClr val="FF0000"/>
                </a:solidFill>
                <a:latin typeface="Courier New" pitchFamily="49" charset="0"/>
                <a:cs typeface="Courier New" pitchFamily="49" charset="0"/>
              </a:rPr>
              <a:t>proc        </a:t>
            </a:r>
            <a:r>
              <a:rPr lang="en-US" dirty="0" smtClean="0">
                <a:solidFill>
                  <a:srgbClr val="7030A0"/>
                </a:solidFill>
                <a:latin typeface="Courier New" pitchFamily="49" charset="0"/>
                <a:cs typeface="Courier New" pitchFamily="49" charset="0"/>
              </a:rPr>
              <a:t>/proc          </a:t>
            </a:r>
            <a:r>
              <a:rPr lang="en-US" dirty="0" err="1" smtClean="0">
                <a:solidFill>
                  <a:srgbClr val="FF0000"/>
                </a:solidFill>
                <a:latin typeface="Courier New" pitchFamily="49" charset="0"/>
                <a:cs typeface="Courier New" pitchFamily="49" charset="0"/>
              </a:rPr>
              <a:t>proc</a:t>
            </a:r>
            <a:r>
              <a:rPr lang="en-US" dirty="0" smtClean="0">
                <a:solidFill>
                  <a:srgbClr val="FF0000"/>
                </a:solidFill>
                <a:latin typeface="Courier New" pitchFamily="49" charset="0"/>
                <a:cs typeface="Courier New" pitchFamily="49" charset="0"/>
              </a:rPr>
              <a:t>        </a:t>
            </a:r>
            <a:r>
              <a:rPr lang="en-US" dirty="0" smtClean="0">
                <a:solidFill>
                  <a:srgbClr val="00B0F0"/>
                </a:solidFill>
                <a:latin typeface="Courier New" pitchFamily="49" charset="0"/>
                <a:cs typeface="Courier New" pitchFamily="49" charset="0"/>
              </a:rPr>
              <a:t>defaults </a:t>
            </a:r>
            <a:r>
              <a:rPr lang="en-US" dirty="0" smtClean="0">
                <a:solidFill>
                  <a:srgbClr val="FF0000"/>
                </a:solidFill>
                <a:latin typeface="Courier New" pitchFamily="49" charset="0"/>
                <a:cs typeface="Courier New" pitchFamily="49" charset="0"/>
              </a:rPr>
              <a:t>       	      0       0</a:t>
            </a:r>
          </a:p>
          <a:p>
            <a:r>
              <a:rPr lang="en-US" dirty="0" smtClean="0">
                <a:solidFill>
                  <a:srgbClr val="FF0000"/>
                </a:solidFill>
                <a:latin typeface="Courier New" pitchFamily="49" charset="0"/>
                <a:cs typeface="Courier New" pitchFamily="49" charset="0"/>
              </a:rPr>
              <a:t>/dev/hda1   </a:t>
            </a:r>
            <a:r>
              <a:rPr lang="en-US" dirty="0" smtClean="0">
                <a:solidFill>
                  <a:srgbClr val="7030A0"/>
                </a:solidFill>
                <a:latin typeface="Courier New" pitchFamily="49" charset="0"/>
                <a:cs typeface="Courier New" pitchFamily="49" charset="0"/>
              </a:rPr>
              <a:t>/</a:t>
            </a:r>
            <a:r>
              <a:rPr lang="en-US" dirty="0" smtClean="0">
                <a:solidFill>
                  <a:srgbClr val="FF0000"/>
                </a:solidFill>
                <a:latin typeface="Courier New" pitchFamily="49" charset="0"/>
                <a:cs typeface="Courier New" pitchFamily="49" charset="0"/>
              </a:rPr>
              <a:t>              ext3        </a:t>
            </a:r>
            <a:r>
              <a:rPr lang="en-US" dirty="0" err="1" smtClean="0">
                <a:solidFill>
                  <a:srgbClr val="00B0F0"/>
                </a:solidFill>
                <a:latin typeface="Courier New" pitchFamily="49" charset="0"/>
                <a:cs typeface="Courier New" pitchFamily="49" charset="0"/>
              </a:rPr>
              <a:t>defaults,errors</a:t>
            </a:r>
            <a:r>
              <a:rPr lang="en-US" dirty="0" smtClean="0">
                <a:solidFill>
                  <a:srgbClr val="00B0F0"/>
                </a:solidFill>
                <a:latin typeface="Courier New" pitchFamily="49" charset="0"/>
                <a:cs typeface="Courier New" pitchFamily="49" charset="0"/>
              </a:rPr>
              <a:t>=remount-</a:t>
            </a:r>
            <a:r>
              <a:rPr lang="en-US" dirty="0" err="1" smtClean="0">
                <a:solidFill>
                  <a:srgbClr val="00B0F0"/>
                </a:solidFill>
                <a:latin typeface="Courier New" pitchFamily="49" charset="0"/>
                <a:cs typeface="Courier New" pitchFamily="49" charset="0"/>
              </a:rPr>
              <a:t>ro</a:t>
            </a:r>
            <a:r>
              <a:rPr lang="en-US" dirty="0" smtClean="0">
                <a:solidFill>
                  <a:srgbClr val="FF0000"/>
                </a:solidFill>
                <a:latin typeface="Courier New" pitchFamily="49" charset="0"/>
                <a:cs typeface="Courier New" pitchFamily="49" charset="0"/>
              </a:rPr>
              <a:t> 0       1</a:t>
            </a:r>
          </a:p>
          <a:p>
            <a:r>
              <a:rPr lang="en-US" dirty="0" smtClean="0">
                <a:solidFill>
                  <a:srgbClr val="FF0000"/>
                </a:solidFill>
                <a:latin typeface="Courier New" pitchFamily="49" charset="0"/>
                <a:cs typeface="Courier New" pitchFamily="49" charset="0"/>
              </a:rPr>
              <a:t>/dev/hda5   </a:t>
            </a:r>
            <a:r>
              <a:rPr lang="en-US" dirty="0" smtClean="0">
                <a:solidFill>
                  <a:srgbClr val="7030A0"/>
                </a:solidFill>
                <a:latin typeface="Courier New" pitchFamily="49" charset="0"/>
                <a:cs typeface="Courier New" pitchFamily="49" charset="0"/>
              </a:rPr>
              <a:t>none</a:t>
            </a:r>
            <a:r>
              <a:rPr lang="en-US" dirty="0" smtClean="0">
                <a:solidFill>
                  <a:srgbClr val="FF0000"/>
                </a:solidFill>
                <a:latin typeface="Courier New" pitchFamily="49" charset="0"/>
                <a:cs typeface="Courier New" pitchFamily="49" charset="0"/>
              </a:rPr>
              <a:t>           swap        </a:t>
            </a:r>
            <a:r>
              <a:rPr lang="en-US" dirty="0" err="1" smtClean="0">
                <a:solidFill>
                  <a:srgbClr val="00B0F0"/>
                </a:solidFill>
                <a:latin typeface="Courier New" pitchFamily="49" charset="0"/>
                <a:cs typeface="Courier New" pitchFamily="49" charset="0"/>
              </a:rPr>
              <a:t>sw</a:t>
            </a:r>
            <a:r>
              <a:rPr lang="en-US" dirty="0" smtClean="0">
                <a:solidFill>
                  <a:srgbClr val="FF0000"/>
                </a:solidFill>
                <a:latin typeface="Courier New" pitchFamily="49" charset="0"/>
                <a:cs typeface="Courier New" pitchFamily="49" charset="0"/>
              </a:rPr>
              <a:t>              	      0       0</a:t>
            </a:r>
          </a:p>
          <a:p>
            <a:r>
              <a:rPr lang="en-US" dirty="0" smtClean="0">
                <a:solidFill>
                  <a:srgbClr val="FF0000"/>
                </a:solidFill>
                <a:latin typeface="Courier New" pitchFamily="49" charset="0"/>
                <a:cs typeface="Courier New" pitchFamily="49" charset="0"/>
              </a:rPr>
              <a:t>/dev/</a:t>
            </a:r>
            <a:r>
              <a:rPr lang="en-US" dirty="0" err="1" smtClean="0">
                <a:solidFill>
                  <a:srgbClr val="FF0000"/>
                </a:solidFill>
                <a:latin typeface="Courier New" pitchFamily="49" charset="0"/>
                <a:cs typeface="Courier New" pitchFamily="49" charset="0"/>
              </a:rPr>
              <a:t>hdc</a:t>
            </a:r>
            <a:r>
              <a:rPr lang="en-US" dirty="0" smtClean="0">
                <a:solidFill>
                  <a:srgbClr val="FF0000"/>
                </a:solidFill>
                <a:latin typeface="Courier New" pitchFamily="49" charset="0"/>
                <a:cs typeface="Courier New" pitchFamily="49" charset="0"/>
              </a:rPr>
              <a:t>    </a:t>
            </a:r>
            <a:r>
              <a:rPr lang="en-US" dirty="0" smtClean="0">
                <a:solidFill>
                  <a:srgbClr val="7030A0"/>
                </a:solidFill>
                <a:latin typeface="Courier New" pitchFamily="49" charset="0"/>
                <a:cs typeface="Courier New" pitchFamily="49" charset="0"/>
              </a:rPr>
              <a:t>/media/cdrom0  </a:t>
            </a:r>
            <a:r>
              <a:rPr lang="en-US" dirty="0" smtClean="0">
                <a:solidFill>
                  <a:srgbClr val="FF0000"/>
                </a:solidFill>
                <a:latin typeface="Courier New" pitchFamily="49" charset="0"/>
                <a:cs typeface="Courier New" pitchFamily="49" charset="0"/>
              </a:rPr>
              <a:t>udf,iso9660 </a:t>
            </a:r>
            <a:r>
              <a:rPr lang="en-US" dirty="0" err="1" smtClean="0">
                <a:solidFill>
                  <a:srgbClr val="00B0F0"/>
                </a:solidFill>
                <a:latin typeface="Courier New" pitchFamily="49" charset="0"/>
                <a:cs typeface="Courier New" pitchFamily="49" charset="0"/>
              </a:rPr>
              <a:t>user,noauto</a:t>
            </a:r>
            <a:r>
              <a:rPr lang="en-US" dirty="0" smtClean="0">
                <a:solidFill>
                  <a:srgbClr val="FF0000"/>
                </a:solidFill>
                <a:latin typeface="Courier New" pitchFamily="49" charset="0"/>
                <a:cs typeface="Courier New" pitchFamily="49" charset="0"/>
              </a:rPr>
              <a:t>                0       0</a:t>
            </a:r>
          </a:p>
          <a:p>
            <a:r>
              <a:rPr lang="en-US" dirty="0" smtClean="0">
                <a:solidFill>
                  <a:srgbClr val="FF0000"/>
                </a:solidFill>
                <a:latin typeface="Courier New" pitchFamily="49" charset="0"/>
                <a:cs typeface="Courier New" pitchFamily="49" charset="0"/>
              </a:rPr>
              <a:t>/dev/</a:t>
            </a:r>
            <a:r>
              <a:rPr lang="en-US" dirty="0" err="1" smtClean="0">
                <a:solidFill>
                  <a:srgbClr val="FF0000"/>
                </a:solidFill>
                <a:latin typeface="Courier New" pitchFamily="49" charset="0"/>
                <a:cs typeface="Courier New" pitchFamily="49" charset="0"/>
              </a:rPr>
              <a:t>hdd</a:t>
            </a:r>
            <a:r>
              <a:rPr lang="en-US" dirty="0" smtClean="0">
                <a:solidFill>
                  <a:srgbClr val="FF0000"/>
                </a:solidFill>
                <a:latin typeface="Courier New" pitchFamily="49" charset="0"/>
                <a:cs typeface="Courier New" pitchFamily="49" charset="0"/>
              </a:rPr>
              <a:t>    </a:t>
            </a:r>
            <a:r>
              <a:rPr lang="en-US" dirty="0" smtClean="0">
                <a:solidFill>
                  <a:srgbClr val="7030A0"/>
                </a:solidFill>
                <a:latin typeface="Courier New" pitchFamily="49" charset="0"/>
                <a:cs typeface="Courier New" pitchFamily="49" charset="0"/>
              </a:rPr>
              <a:t>/media/cdrom1  </a:t>
            </a:r>
            <a:r>
              <a:rPr lang="en-US" dirty="0" smtClean="0">
                <a:solidFill>
                  <a:srgbClr val="FF0000"/>
                </a:solidFill>
                <a:latin typeface="Courier New" pitchFamily="49" charset="0"/>
                <a:cs typeface="Courier New" pitchFamily="49" charset="0"/>
              </a:rPr>
              <a:t>udf,iso9660 </a:t>
            </a:r>
            <a:r>
              <a:rPr lang="en-US" dirty="0" err="1" smtClean="0">
                <a:solidFill>
                  <a:srgbClr val="00B0F0"/>
                </a:solidFill>
                <a:latin typeface="Courier New" pitchFamily="49" charset="0"/>
                <a:cs typeface="Courier New" pitchFamily="49" charset="0"/>
              </a:rPr>
              <a:t>user,noauto</a:t>
            </a:r>
            <a:r>
              <a:rPr lang="en-US" dirty="0" smtClean="0">
                <a:solidFill>
                  <a:srgbClr val="FF0000"/>
                </a:solidFill>
                <a:latin typeface="Courier New" pitchFamily="49" charset="0"/>
                <a:cs typeface="Courier New" pitchFamily="49" charset="0"/>
              </a:rPr>
              <a:t>                0       0</a:t>
            </a:r>
          </a:p>
          <a:p>
            <a:r>
              <a:rPr lang="en-US" dirty="0" smtClean="0">
                <a:solidFill>
                  <a:srgbClr val="FF0000"/>
                </a:solidFill>
                <a:latin typeface="Courier New" pitchFamily="49" charset="0"/>
                <a:cs typeface="Courier New" pitchFamily="49" charset="0"/>
              </a:rPr>
              <a:t>/dev/fd0    </a:t>
            </a:r>
            <a:r>
              <a:rPr lang="en-US" dirty="0" smtClean="0">
                <a:solidFill>
                  <a:srgbClr val="7030A0"/>
                </a:solidFill>
                <a:latin typeface="Courier New" pitchFamily="49" charset="0"/>
                <a:cs typeface="Courier New" pitchFamily="49" charset="0"/>
              </a:rPr>
              <a:t>/media/floppy0 </a:t>
            </a:r>
            <a:r>
              <a:rPr lang="en-US" dirty="0" smtClean="0">
                <a:solidFill>
                  <a:srgbClr val="FF0000"/>
                </a:solidFill>
                <a:latin typeface="Courier New" pitchFamily="49" charset="0"/>
                <a:cs typeface="Courier New" pitchFamily="49" charset="0"/>
              </a:rPr>
              <a:t>auto        </a:t>
            </a:r>
            <a:r>
              <a:rPr lang="en-US" dirty="0" err="1" smtClean="0">
                <a:solidFill>
                  <a:srgbClr val="00B0F0"/>
                </a:solidFill>
                <a:latin typeface="Courier New" pitchFamily="49" charset="0"/>
                <a:cs typeface="Courier New" pitchFamily="49" charset="0"/>
              </a:rPr>
              <a:t>rw,user,noauto</a:t>
            </a:r>
            <a:r>
              <a:rPr lang="en-US" dirty="0" smtClean="0">
                <a:solidFill>
                  <a:srgbClr val="FF0000"/>
                </a:solidFill>
                <a:latin typeface="Courier New" pitchFamily="49" charset="0"/>
                <a:cs typeface="Courier New" pitchFamily="49" charset="0"/>
              </a:rPr>
              <a:t>  	      0       0</a:t>
            </a:r>
          </a:p>
          <a:p>
            <a:r>
              <a:rPr lang="en-US" dirty="0">
                <a:solidFill>
                  <a:srgbClr val="FF0000"/>
                </a:solidFill>
                <a:latin typeface="Courier New" pitchFamily="49" charset="0"/>
                <a:cs typeface="Courier New" pitchFamily="49" charset="0"/>
              </a:rPr>
              <a:t>&gt;</a:t>
            </a:r>
            <a:endParaRPr lang="en-US" dirty="0" smtClean="0">
              <a:solidFill>
                <a:srgbClr val="FF0000"/>
              </a:solidFill>
              <a:latin typeface="Courier New" pitchFamily="49" charset="0"/>
              <a:cs typeface="Courier New" pitchFamily="49" charset="0"/>
            </a:endParaRP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System Checking</a:t>
            </a:r>
            <a:endParaRPr lang="en-US" dirty="0"/>
          </a:p>
        </p:txBody>
      </p:sp>
      <p:sp>
        <p:nvSpPr>
          <p:cNvPr id="3" name="Content Placeholder 2"/>
          <p:cNvSpPr>
            <a:spLocks noGrp="1"/>
          </p:cNvSpPr>
          <p:nvPr>
            <p:ph idx="1"/>
          </p:nvPr>
        </p:nvSpPr>
        <p:spPr>
          <a:xfrm>
            <a:off x="203200" y="2499360"/>
            <a:ext cx="9448800" cy="4805680"/>
          </a:xfrm>
        </p:spPr>
        <p:txBody>
          <a:bodyPr>
            <a:normAutofit fontScale="92500" lnSpcReduction="10000"/>
          </a:bodyPr>
          <a:lstStyle/>
          <a:p>
            <a:r>
              <a:rPr lang="en-US" dirty="0" smtClean="0"/>
              <a:t>superblock must be kept in sync between the version on the disk and the one in memory</a:t>
            </a:r>
          </a:p>
          <a:p>
            <a:pPr lvl="1"/>
            <a:r>
              <a:rPr lang="en-US" dirty="0" smtClean="0">
                <a:latin typeface="Courier New" pitchFamily="49" charset="0"/>
                <a:cs typeface="Courier New" pitchFamily="49" charset="0"/>
              </a:rPr>
              <a:t>update</a:t>
            </a:r>
            <a:r>
              <a:rPr lang="en-US" dirty="0" smtClean="0"/>
              <a:t> does a </a:t>
            </a:r>
            <a:r>
              <a:rPr lang="en-US" dirty="0" smtClean="0">
                <a:latin typeface="Courier New" pitchFamily="49" charset="0"/>
                <a:cs typeface="Courier New" pitchFamily="49" charset="0"/>
              </a:rPr>
              <a:t>sync</a:t>
            </a:r>
            <a:r>
              <a:rPr lang="en-US" dirty="0" smtClean="0"/>
              <a:t> every 30 seconds</a:t>
            </a:r>
          </a:p>
          <a:p>
            <a:pPr lvl="1"/>
            <a:r>
              <a:rPr lang="en-US" dirty="0" smtClean="0"/>
              <a:t>if there is a powerfailure before a change can be synced there can be discrepancies</a:t>
            </a:r>
          </a:p>
          <a:p>
            <a:pPr lvl="2"/>
            <a:r>
              <a:rPr lang="en-US" dirty="0" smtClean="0"/>
              <a:t>Examples:</a:t>
            </a:r>
          </a:p>
          <a:p>
            <a:pPr lvl="3"/>
            <a:r>
              <a:rPr lang="en-US" dirty="0" smtClean="0"/>
              <a:t>two or more inodes claiming same disk block</a:t>
            </a:r>
          </a:p>
          <a:p>
            <a:pPr lvl="3"/>
            <a:r>
              <a:rPr lang="en-US" dirty="0" smtClean="0"/>
              <a:t>block marked free, but not listed in superblock</a:t>
            </a:r>
          </a:p>
          <a:p>
            <a:pPr lvl="3"/>
            <a:r>
              <a:rPr lang="en-US" dirty="0" smtClean="0"/>
              <a:t>used block marked free</a:t>
            </a:r>
          </a:p>
          <a:p>
            <a:pPr lvl="3"/>
            <a:r>
              <a:rPr lang="en-US" dirty="0" smtClean="0"/>
              <a:t>mismatch in sizes</a:t>
            </a:r>
          </a:p>
          <a:p>
            <a:pPr lvl="3"/>
            <a:r>
              <a:rPr lang="en-US" dirty="0" smtClean="0"/>
              <a:t>file not having a directory entry</a:t>
            </a:r>
          </a:p>
          <a:p>
            <a:r>
              <a:rPr lang="en-US" dirty="0" smtClean="0">
                <a:latin typeface="Courier New" pitchFamily="49" charset="0"/>
                <a:cs typeface="Courier New" pitchFamily="49" charset="0"/>
              </a:rPr>
              <a:t>fsck</a:t>
            </a:r>
            <a:r>
              <a:rPr lang="en-US" dirty="0" smtClean="0"/>
              <a:t> can check for and fix these problems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system checking</a:t>
            </a:r>
            <a:endParaRPr lang="en-US" dirty="0"/>
          </a:p>
        </p:txBody>
      </p:sp>
      <p:sp>
        <p:nvSpPr>
          <p:cNvPr id="3" name="Content Placeholder 2"/>
          <p:cNvSpPr>
            <a:spLocks noGrp="1"/>
          </p:cNvSpPr>
          <p:nvPr>
            <p:ph idx="1"/>
          </p:nvPr>
        </p:nvSpPr>
        <p:spPr/>
        <p:txBody>
          <a:bodyPr/>
          <a:lstStyle/>
          <a:p>
            <a:r>
              <a:rPr lang="en-US" dirty="0" smtClean="0">
                <a:latin typeface="Courier New" pitchFamily="49" charset="0"/>
                <a:cs typeface="Courier New" pitchFamily="49" charset="0"/>
              </a:rPr>
              <a:t>fsck</a:t>
            </a:r>
          </a:p>
          <a:p>
            <a:pPr lvl="1"/>
            <a:r>
              <a:rPr lang="en-US" dirty="0" smtClean="0"/>
              <a:t>five sequential phases</a:t>
            </a:r>
          </a:p>
          <a:p>
            <a:pPr lvl="2"/>
            <a:r>
              <a:rPr lang="en-US" dirty="0" smtClean="0"/>
              <a:t>each feeding the next phase</a:t>
            </a:r>
          </a:p>
          <a:p>
            <a:pPr lvl="1"/>
            <a:r>
              <a:rPr lang="en-US" dirty="0" smtClean="0"/>
              <a:t>if there is an error</a:t>
            </a:r>
          </a:p>
          <a:p>
            <a:pPr lvl="2"/>
            <a:r>
              <a:rPr lang="en-US" dirty="0" err="1" smtClean="0"/>
              <a:t>fsck</a:t>
            </a:r>
            <a:r>
              <a:rPr lang="en-US" dirty="0" smtClean="0"/>
              <a:t> becomes interactive</a:t>
            </a:r>
          </a:p>
          <a:p>
            <a:pPr lvl="3"/>
            <a:r>
              <a:rPr lang="en-US" dirty="0" smtClean="0"/>
              <a:t>user answers questions to fix</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Manageing Disk Space</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Disk space</a:t>
            </a:r>
            <a:endParaRPr lang="en-US" dirty="0"/>
          </a:p>
        </p:txBody>
      </p:sp>
      <p:sp>
        <p:nvSpPr>
          <p:cNvPr id="3" name="Content Placeholder 2"/>
          <p:cNvSpPr>
            <a:spLocks noGrp="1"/>
          </p:cNvSpPr>
          <p:nvPr>
            <p:ph idx="1"/>
          </p:nvPr>
        </p:nvSpPr>
        <p:spPr/>
        <p:txBody>
          <a:bodyPr/>
          <a:lstStyle/>
          <a:p>
            <a:r>
              <a:rPr lang="en-US" dirty="0" smtClean="0"/>
              <a:t>Fact: disks fill up!</a:t>
            </a:r>
          </a:p>
          <a:p>
            <a:pPr lvl="1"/>
            <a:r>
              <a:rPr lang="en-US" dirty="0" smtClean="0"/>
              <a:t>Need to monitor and maintain usage</a:t>
            </a:r>
          </a:p>
          <a:p>
            <a:r>
              <a:rPr lang="en-US" dirty="0" smtClean="0"/>
              <a:t>Two good basic tools:</a:t>
            </a:r>
          </a:p>
          <a:p>
            <a:pPr lvl="1"/>
            <a:r>
              <a:rPr lang="en-US" dirty="0" smtClean="0">
                <a:latin typeface="Courier New" pitchFamily="49" charset="0"/>
                <a:cs typeface="Courier New" pitchFamily="49" charset="0"/>
              </a:rPr>
              <a:t>df</a:t>
            </a:r>
          </a:p>
          <a:p>
            <a:pPr lvl="1"/>
            <a:r>
              <a:rPr lang="en-US" dirty="0" smtClean="0">
                <a:latin typeface="Courier New" pitchFamily="49" charset="0"/>
                <a:cs typeface="Courier New" pitchFamily="49" charset="0"/>
              </a:rPr>
              <a:t>du</a:t>
            </a:r>
            <a:endParaRPr lang="en-US"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File Systems</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Disk space: </a:t>
            </a:r>
            <a:r>
              <a:rPr lang="en-US" dirty="0" err="1" smtClean="0"/>
              <a:t>df</a:t>
            </a:r>
            <a:endParaRPr lang="en-US" dirty="0"/>
          </a:p>
        </p:txBody>
      </p:sp>
      <p:sp>
        <p:nvSpPr>
          <p:cNvPr id="3" name="Content Placeholder 2"/>
          <p:cNvSpPr>
            <a:spLocks noGrp="1"/>
          </p:cNvSpPr>
          <p:nvPr>
            <p:ph idx="1"/>
          </p:nvPr>
        </p:nvSpPr>
        <p:spPr>
          <a:xfrm>
            <a:off x="508000" y="2347972"/>
            <a:ext cx="9144000" cy="2225040"/>
          </a:xfrm>
        </p:spPr>
        <p:txBody>
          <a:bodyPr/>
          <a:lstStyle/>
          <a:p>
            <a:r>
              <a:rPr lang="en-US" dirty="0" smtClean="0">
                <a:latin typeface="Courier New" pitchFamily="49" charset="0"/>
                <a:cs typeface="Courier New" pitchFamily="49" charset="0"/>
              </a:rPr>
              <a:t>df</a:t>
            </a:r>
          </a:p>
          <a:p>
            <a:pPr lvl="1"/>
            <a:r>
              <a:rPr lang="en-US" dirty="0" smtClean="0"/>
              <a:t>reports free space on disk</a:t>
            </a:r>
          </a:p>
          <a:p>
            <a:pPr lvl="2"/>
            <a:r>
              <a:rPr lang="en-US" dirty="0"/>
              <a:t>b</a:t>
            </a:r>
            <a:r>
              <a:rPr lang="en-US" dirty="0" smtClean="0"/>
              <a:t>y file system</a:t>
            </a:r>
          </a:p>
          <a:p>
            <a:pPr lvl="1"/>
            <a:r>
              <a:rPr lang="en-US" dirty="0" smtClean="0">
                <a:latin typeface="Courier New" pitchFamily="49" charset="0"/>
                <a:cs typeface="Courier New" pitchFamily="49" charset="0"/>
              </a:rPr>
              <a:t>-h</a:t>
            </a:r>
            <a:r>
              <a:rPr lang="en-US" dirty="0" smtClean="0"/>
              <a:t> option makes it human readable</a:t>
            </a:r>
            <a:endParaRPr lang="en-US" dirty="0"/>
          </a:p>
        </p:txBody>
      </p:sp>
      <p:sp>
        <p:nvSpPr>
          <p:cNvPr id="4" name="TextBox 3"/>
          <p:cNvSpPr txBox="1"/>
          <p:nvPr/>
        </p:nvSpPr>
        <p:spPr>
          <a:xfrm>
            <a:off x="1117600" y="4573012"/>
            <a:ext cx="7467109" cy="3046988"/>
          </a:xfrm>
          <a:prstGeom prst="rect">
            <a:avLst/>
          </a:prstGeom>
          <a:noFill/>
        </p:spPr>
        <p:txBody>
          <a:bodyPr wrap="none" rtlCol="0">
            <a:spAutoFit/>
          </a:bodyPr>
          <a:lstStyle/>
          <a:p>
            <a:r>
              <a:rPr lang="en-US" sz="1600" dirty="0">
                <a:solidFill>
                  <a:srgbClr val="FF0000"/>
                </a:solidFill>
                <a:latin typeface="Courier New" pitchFamily="49" charset="0"/>
                <a:cs typeface="Courier New" pitchFamily="49" charset="0"/>
              </a:rPr>
              <a:t>&gt;</a:t>
            </a:r>
            <a:r>
              <a:rPr lang="en-US" sz="1600" dirty="0" smtClean="0">
                <a:latin typeface="Courier New" pitchFamily="49" charset="0"/>
                <a:cs typeface="Courier New" pitchFamily="49" charset="0"/>
              </a:rPr>
              <a:t> df -h</a:t>
            </a:r>
          </a:p>
          <a:p>
            <a:r>
              <a:rPr lang="en-US" sz="1600" dirty="0" smtClean="0">
                <a:solidFill>
                  <a:srgbClr val="FF0000"/>
                </a:solidFill>
                <a:latin typeface="Courier New" pitchFamily="49" charset="0"/>
                <a:cs typeface="Courier New" pitchFamily="49" charset="0"/>
              </a:rPr>
              <a:t>Filesystem            Size  Used Avail Use% Mounted on</a:t>
            </a:r>
          </a:p>
          <a:p>
            <a:r>
              <a:rPr lang="en-US" sz="1600" dirty="0" smtClean="0">
                <a:solidFill>
                  <a:srgbClr val="FF0000"/>
                </a:solidFill>
                <a:latin typeface="Courier New" pitchFamily="49" charset="0"/>
                <a:cs typeface="Courier New" pitchFamily="49" charset="0"/>
              </a:rPr>
              <a:t>/dev/sda1             323M  160M  147M  53% /</a:t>
            </a:r>
          </a:p>
          <a:p>
            <a:r>
              <a:rPr lang="en-US" sz="1600" dirty="0" smtClean="0">
                <a:solidFill>
                  <a:srgbClr val="FF0000"/>
                </a:solidFill>
                <a:latin typeface="Courier New" pitchFamily="49" charset="0"/>
                <a:cs typeface="Courier New" pitchFamily="49" charset="0"/>
              </a:rPr>
              <a:t>tmpfs                 2.0G     0  2.0G   0% /lib/init/rw</a:t>
            </a:r>
          </a:p>
          <a:p>
            <a:r>
              <a:rPr lang="en-US" sz="1600" dirty="0" smtClean="0">
                <a:solidFill>
                  <a:srgbClr val="FF0000"/>
                </a:solidFill>
                <a:latin typeface="Courier New" pitchFamily="49" charset="0"/>
                <a:cs typeface="Courier New" pitchFamily="49" charset="0"/>
              </a:rPr>
              <a:t>udev                  2.0G  236K  2.0G   1% /dev</a:t>
            </a:r>
          </a:p>
          <a:p>
            <a:r>
              <a:rPr lang="en-US" sz="1600" dirty="0" smtClean="0">
                <a:solidFill>
                  <a:srgbClr val="FF0000"/>
                </a:solidFill>
                <a:latin typeface="Courier New" pitchFamily="49" charset="0"/>
                <a:cs typeface="Courier New" pitchFamily="49" charset="0"/>
              </a:rPr>
              <a:t>tmpfs                 2.0G     0  2.0G   0% /dev/shm</a:t>
            </a:r>
          </a:p>
          <a:p>
            <a:r>
              <a:rPr lang="en-US" sz="1600" dirty="0" smtClean="0">
                <a:solidFill>
                  <a:srgbClr val="FF0000"/>
                </a:solidFill>
                <a:latin typeface="Courier New" pitchFamily="49" charset="0"/>
                <a:cs typeface="Courier New" pitchFamily="49" charset="0"/>
              </a:rPr>
              <a:t>/dev/sda9             440G  2.9G  415G   1% /home</a:t>
            </a:r>
          </a:p>
          <a:p>
            <a:r>
              <a:rPr lang="en-US" sz="1600" dirty="0" smtClean="0">
                <a:solidFill>
                  <a:srgbClr val="FF0000"/>
                </a:solidFill>
                <a:latin typeface="Courier New" pitchFamily="49" charset="0"/>
                <a:cs typeface="Courier New" pitchFamily="49" charset="0"/>
              </a:rPr>
              <a:t>/dev/sda8             368M   11M  339M   4% /tmp</a:t>
            </a:r>
          </a:p>
          <a:p>
            <a:r>
              <a:rPr lang="en-US" sz="1600" dirty="0" smtClean="0">
                <a:solidFill>
                  <a:srgbClr val="FF0000"/>
                </a:solidFill>
                <a:latin typeface="Courier New" pitchFamily="49" charset="0"/>
                <a:cs typeface="Courier New" pitchFamily="49" charset="0"/>
              </a:rPr>
              <a:t>/dev/sda5             8.3G  4.2G  3.7G  54% /usr</a:t>
            </a:r>
          </a:p>
          <a:p>
            <a:r>
              <a:rPr lang="en-US" sz="1600" dirty="0" smtClean="0">
                <a:solidFill>
                  <a:srgbClr val="FF0000"/>
                </a:solidFill>
                <a:latin typeface="Courier New" pitchFamily="49" charset="0"/>
                <a:cs typeface="Courier New" pitchFamily="49" charset="0"/>
              </a:rPr>
              <a:t>/dev/sda6             2.8G  1.1G  1.6G  41% /var</a:t>
            </a:r>
          </a:p>
          <a:p>
            <a:r>
              <a:rPr lang="en-US" sz="1600" dirty="0" smtClean="0">
                <a:solidFill>
                  <a:srgbClr val="7030A0"/>
                </a:solidFill>
                <a:latin typeface="Courier New" pitchFamily="49" charset="0"/>
                <a:cs typeface="Courier New" pitchFamily="49" charset="0"/>
              </a:rPr>
              <a:t>/dev/sdb1             114G  1.9G  106G   2% /opt</a:t>
            </a:r>
          </a:p>
          <a:p>
            <a:r>
              <a:rPr lang="en-US" sz="1600" dirty="0" smtClean="0">
                <a:solidFill>
                  <a:srgbClr val="E07F00"/>
                </a:solidFill>
                <a:latin typeface="Courier New" pitchFamily="49" charset="0"/>
                <a:cs typeface="Courier New" pitchFamily="49" charset="0"/>
              </a:rPr>
              <a:t>/dev/sde1              16G  7.2G  8.1G  48% /media/PENDRIVE</a:t>
            </a:r>
            <a:endParaRPr lang="en-US" sz="1600" dirty="0">
              <a:solidFill>
                <a:srgbClr val="E07F00"/>
              </a:solidFill>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Disk space: du</a:t>
            </a:r>
            <a:endParaRPr lang="en-US" dirty="0"/>
          </a:p>
        </p:txBody>
      </p:sp>
      <p:sp>
        <p:nvSpPr>
          <p:cNvPr id="3" name="Content Placeholder 2"/>
          <p:cNvSpPr>
            <a:spLocks noGrp="1"/>
          </p:cNvSpPr>
          <p:nvPr>
            <p:ph idx="1"/>
          </p:nvPr>
        </p:nvSpPr>
        <p:spPr/>
        <p:txBody>
          <a:bodyPr/>
          <a:lstStyle/>
          <a:p>
            <a:r>
              <a:rPr lang="en-US" dirty="0" smtClean="0">
                <a:latin typeface="Courier New" pitchFamily="49" charset="0"/>
                <a:cs typeface="Courier New" pitchFamily="49" charset="0"/>
              </a:rPr>
              <a:t>du</a:t>
            </a:r>
          </a:p>
          <a:p>
            <a:pPr lvl="1"/>
            <a:r>
              <a:rPr lang="en-US" dirty="0" smtClean="0"/>
              <a:t>reports disk usage</a:t>
            </a:r>
          </a:p>
          <a:p>
            <a:pPr lvl="2"/>
            <a:r>
              <a:rPr lang="en-US" dirty="0"/>
              <a:t>b</a:t>
            </a:r>
            <a:r>
              <a:rPr lang="en-US" dirty="0" smtClean="0"/>
              <a:t>y directory</a:t>
            </a:r>
          </a:p>
          <a:p>
            <a:pPr lvl="1"/>
            <a:r>
              <a:rPr lang="en-US" dirty="0" smtClean="0"/>
              <a:t>Useful options:</a:t>
            </a:r>
          </a:p>
          <a:p>
            <a:pPr lvl="2"/>
            <a:r>
              <a:rPr lang="en-US" dirty="0" smtClean="0">
                <a:latin typeface="Courier New" pitchFamily="49" charset="0"/>
                <a:cs typeface="Courier New" pitchFamily="49" charset="0"/>
              </a:rPr>
              <a:t>-s</a:t>
            </a:r>
            <a:r>
              <a:rPr lang="en-US" dirty="0" smtClean="0"/>
              <a:t>: summary</a:t>
            </a:r>
          </a:p>
          <a:p>
            <a:pPr lvl="2"/>
            <a:r>
              <a:rPr lang="en-US" dirty="0" smtClean="0">
                <a:latin typeface="Courier New" pitchFamily="49" charset="0"/>
                <a:cs typeface="Courier New" pitchFamily="49" charset="0"/>
              </a:rPr>
              <a:t>-h</a:t>
            </a:r>
            <a:r>
              <a:rPr lang="en-US" dirty="0" smtClean="0"/>
              <a:t>: human readable</a:t>
            </a:r>
            <a:endParaRPr lang="en-US" dirty="0"/>
          </a:p>
        </p:txBody>
      </p:sp>
      <p:sp>
        <p:nvSpPr>
          <p:cNvPr id="4" name="TextBox 3"/>
          <p:cNvSpPr txBox="1"/>
          <p:nvPr/>
        </p:nvSpPr>
        <p:spPr>
          <a:xfrm>
            <a:off x="1422400" y="5410200"/>
            <a:ext cx="4528692" cy="1169551"/>
          </a:xfrm>
          <a:prstGeom prst="rect">
            <a:avLst/>
          </a:prstGeom>
          <a:noFill/>
          <a:ln>
            <a:solidFill>
              <a:schemeClr val="accent1"/>
            </a:solidFill>
          </a:ln>
        </p:spPr>
        <p:txBody>
          <a:bodyPr wrap="square" rtlCol="0">
            <a:spAutoFit/>
          </a:bodyPr>
          <a:lstStyle/>
          <a:p>
            <a:r>
              <a:rPr lang="en-US" dirty="0">
                <a:solidFill>
                  <a:srgbClr val="FF0000"/>
                </a:solidFill>
                <a:latin typeface="Courier New" pitchFamily="49" charset="0"/>
                <a:cs typeface="Courier New" pitchFamily="49" charset="0"/>
              </a:rPr>
              <a:t>&gt;</a:t>
            </a:r>
            <a:r>
              <a:rPr lang="en-US" dirty="0" smtClean="0">
                <a:latin typeface="Courier New" pitchFamily="49" charset="0"/>
                <a:cs typeface="Courier New" pitchFamily="49" charset="0"/>
              </a:rPr>
              <a:t> sudo du -sh /home/*</a:t>
            </a:r>
          </a:p>
          <a:p>
            <a:r>
              <a:rPr lang="en-US" dirty="0" smtClean="0">
                <a:solidFill>
                  <a:srgbClr val="FF0000"/>
                </a:solidFill>
                <a:latin typeface="Courier New" pitchFamily="49" charset="0"/>
                <a:cs typeface="Courier New" pitchFamily="49" charset="0"/>
              </a:rPr>
              <a:t>2.7G    /home/ajkombol</a:t>
            </a:r>
          </a:p>
          <a:p>
            <a:r>
              <a:rPr lang="en-US" dirty="0" smtClean="0">
                <a:solidFill>
                  <a:srgbClr val="FF0000"/>
                </a:solidFill>
                <a:latin typeface="Courier New" pitchFamily="49" charset="0"/>
                <a:cs typeface="Courier New" pitchFamily="49" charset="0"/>
              </a:rPr>
              <a:t>8.0K    /home/ftp</a:t>
            </a:r>
          </a:p>
          <a:p>
            <a:r>
              <a:rPr lang="en-US" dirty="0" smtClean="0">
                <a:solidFill>
                  <a:srgbClr val="FF0000"/>
                </a:solidFill>
                <a:latin typeface="Courier New" pitchFamily="49" charset="0"/>
                <a:cs typeface="Courier New" pitchFamily="49" charset="0"/>
              </a:rPr>
              <a:t>16K     /home/lost+found</a:t>
            </a:r>
          </a:p>
          <a:p>
            <a:r>
              <a:rPr lang="en-US" dirty="0" smtClean="0">
                <a:solidFill>
                  <a:srgbClr val="FF0000"/>
                </a:solidFill>
                <a:latin typeface="Courier New" pitchFamily="49" charset="0"/>
                <a:cs typeface="Courier New" pitchFamily="49" charset="0"/>
              </a:rPr>
              <a:t>1.2M    /home/tkombol</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Managing Disk space: du</a:t>
            </a:r>
            <a:endParaRPr lang="en-US" dirty="0"/>
          </a:p>
        </p:txBody>
      </p:sp>
      <p:sp>
        <p:nvSpPr>
          <p:cNvPr id="6" name="Content Placeholder 5"/>
          <p:cNvSpPr>
            <a:spLocks noGrp="1"/>
          </p:cNvSpPr>
          <p:nvPr>
            <p:ph idx="1"/>
          </p:nvPr>
        </p:nvSpPr>
        <p:spPr>
          <a:xfrm>
            <a:off x="508000" y="2499360"/>
            <a:ext cx="6019800" cy="4805680"/>
          </a:xfrm>
        </p:spPr>
        <p:txBody>
          <a:bodyPr/>
          <a:lstStyle/>
          <a:p>
            <a:r>
              <a:rPr lang="en-US" dirty="0" smtClean="0">
                <a:latin typeface="Courier New" pitchFamily="49" charset="0"/>
                <a:cs typeface="Courier New" pitchFamily="49" charset="0"/>
              </a:rPr>
              <a:t>du</a:t>
            </a:r>
            <a:r>
              <a:rPr lang="en-US" dirty="0" smtClean="0"/>
              <a:t> with the </a:t>
            </a:r>
            <a:r>
              <a:rPr lang="en-US" dirty="0" smtClean="0">
                <a:latin typeface="Courier New" pitchFamily="49" charset="0"/>
                <a:cs typeface="Courier New" pitchFamily="49" charset="0"/>
              </a:rPr>
              <a:t>–sh </a:t>
            </a:r>
            <a:r>
              <a:rPr lang="en-US" dirty="0" smtClean="0"/>
              <a:t>option for the whole drive</a:t>
            </a:r>
          </a:p>
        </p:txBody>
      </p:sp>
      <p:sp>
        <p:nvSpPr>
          <p:cNvPr id="4" name="TextBox 3"/>
          <p:cNvSpPr txBox="1"/>
          <p:nvPr/>
        </p:nvSpPr>
        <p:spPr>
          <a:xfrm>
            <a:off x="6756400" y="1600200"/>
            <a:ext cx="2504212" cy="5693866"/>
          </a:xfrm>
          <a:prstGeom prst="rect">
            <a:avLst/>
          </a:prstGeom>
          <a:noFill/>
          <a:ln>
            <a:solidFill>
              <a:schemeClr val="accent1"/>
            </a:solidFill>
          </a:ln>
        </p:spPr>
        <p:txBody>
          <a:bodyPr wrap="none" rtlCol="0">
            <a:spAutoFit/>
          </a:bodyPr>
          <a:lstStyle/>
          <a:p>
            <a:r>
              <a:rPr lang="en-US" dirty="0" smtClean="0">
                <a:solidFill>
                  <a:srgbClr val="FF0000"/>
                </a:solidFill>
                <a:latin typeface="Courier New" pitchFamily="49" charset="0"/>
                <a:cs typeface="Courier New" pitchFamily="49" charset="0"/>
              </a:rPr>
              <a:t>#</a:t>
            </a:r>
            <a:r>
              <a:rPr lang="en-US" dirty="0" smtClean="0">
                <a:latin typeface="Courier New" pitchFamily="49" charset="0"/>
                <a:cs typeface="Courier New" pitchFamily="49" charset="0"/>
              </a:rPr>
              <a:t> sudo du -sh /*</a:t>
            </a:r>
          </a:p>
          <a:p>
            <a:r>
              <a:rPr lang="en-US" dirty="0" smtClean="0">
                <a:solidFill>
                  <a:srgbClr val="FF0000"/>
                </a:solidFill>
                <a:latin typeface="Courier New" pitchFamily="49" charset="0"/>
                <a:cs typeface="Courier New" pitchFamily="49" charset="0"/>
              </a:rPr>
              <a:t>1.0K    	/ajkubertooth</a:t>
            </a:r>
          </a:p>
          <a:p>
            <a:r>
              <a:rPr lang="en-US" dirty="0" smtClean="0">
                <a:solidFill>
                  <a:srgbClr val="FF0000"/>
                </a:solidFill>
                <a:latin typeface="Courier New" pitchFamily="49" charset="0"/>
                <a:cs typeface="Courier New" pitchFamily="49" charset="0"/>
              </a:rPr>
              <a:t>5.5M    	/bin</a:t>
            </a:r>
          </a:p>
          <a:p>
            <a:r>
              <a:rPr lang="en-US" dirty="0" smtClean="0">
                <a:solidFill>
                  <a:srgbClr val="FF0000"/>
                </a:solidFill>
                <a:latin typeface="Courier New" pitchFamily="49" charset="0"/>
                <a:cs typeface="Courier New" pitchFamily="49" charset="0"/>
              </a:rPr>
              <a:t>15M     	/boot</a:t>
            </a:r>
          </a:p>
          <a:p>
            <a:r>
              <a:rPr lang="en-US" dirty="0" smtClean="0">
                <a:solidFill>
                  <a:srgbClr val="FF0000"/>
                </a:solidFill>
                <a:latin typeface="Courier New" pitchFamily="49" charset="0"/>
                <a:cs typeface="Courier New" pitchFamily="49" charset="0"/>
              </a:rPr>
              <a:t>236K    	/dev</a:t>
            </a:r>
          </a:p>
          <a:p>
            <a:r>
              <a:rPr lang="en-US" dirty="0" smtClean="0">
                <a:solidFill>
                  <a:srgbClr val="FF0000"/>
                </a:solidFill>
                <a:latin typeface="Courier New" pitchFamily="49" charset="0"/>
                <a:cs typeface="Courier New" pitchFamily="49" charset="0"/>
              </a:rPr>
              <a:t>7.6M    	/etc</a:t>
            </a:r>
          </a:p>
          <a:p>
            <a:r>
              <a:rPr lang="en-US" dirty="0" smtClean="0">
                <a:solidFill>
                  <a:srgbClr val="FF0000"/>
                </a:solidFill>
                <a:latin typeface="Courier New" pitchFamily="49" charset="0"/>
                <a:cs typeface="Courier New" pitchFamily="49" charset="0"/>
              </a:rPr>
              <a:t>2.7G    	/home</a:t>
            </a:r>
          </a:p>
          <a:p>
            <a:r>
              <a:rPr lang="en-US" dirty="0" smtClean="0">
                <a:solidFill>
                  <a:srgbClr val="FF0000"/>
                </a:solidFill>
                <a:latin typeface="Courier New" pitchFamily="49" charset="0"/>
                <a:cs typeface="Courier New" pitchFamily="49" charset="0"/>
              </a:rPr>
              <a:t>0  	/initrd.img</a:t>
            </a:r>
          </a:p>
          <a:p>
            <a:r>
              <a:rPr lang="en-US" dirty="0" smtClean="0">
                <a:solidFill>
                  <a:srgbClr val="FF0000"/>
                </a:solidFill>
                <a:latin typeface="Courier New" pitchFamily="49" charset="0"/>
                <a:cs typeface="Courier New" pitchFamily="49" charset="0"/>
              </a:rPr>
              <a:t>111M    	/lib</a:t>
            </a:r>
          </a:p>
          <a:p>
            <a:r>
              <a:rPr lang="en-US" dirty="0" smtClean="0">
                <a:solidFill>
                  <a:srgbClr val="FF0000"/>
                </a:solidFill>
                <a:latin typeface="Courier New" pitchFamily="49" charset="0"/>
                <a:cs typeface="Courier New" pitchFamily="49" charset="0"/>
              </a:rPr>
              <a:t>2.4M    	/lib32</a:t>
            </a:r>
          </a:p>
          <a:p>
            <a:r>
              <a:rPr lang="en-US" dirty="0" smtClean="0">
                <a:solidFill>
                  <a:srgbClr val="FF0000"/>
                </a:solidFill>
                <a:latin typeface="Courier New" pitchFamily="49" charset="0"/>
                <a:cs typeface="Courier New" pitchFamily="49" charset="0"/>
              </a:rPr>
              <a:t>0  	/lib64</a:t>
            </a:r>
          </a:p>
          <a:p>
            <a:r>
              <a:rPr lang="en-US" dirty="0" smtClean="0">
                <a:solidFill>
                  <a:srgbClr val="FF0000"/>
                </a:solidFill>
                <a:latin typeface="Courier New" pitchFamily="49" charset="0"/>
                <a:cs typeface="Courier New" pitchFamily="49" charset="0"/>
              </a:rPr>
              <a:t>12K     	/lost+found</a:t>
            </a:r>
          </a:p>
          <a:p>
            <a:r>
              <a:rPr lang="en-US" dirty="0" smtClean="0">
                <a:solidFill>
                  <a:srgbClr val="FF0000"/>
                </a:solidFill>
                <a:latin typeface="Courier New" pitchFamily="49" charset="0"/>
                <a:cs typeface="Courier New" pitchFamily="49" charset="0"/>
              </a:rPr>
              <a:t>7.1G    	/media</a:t>
            </a:r>
          </a:p>
          <a:p>
            <a:r>
              <a:rPr lang="en-US" dirty="0" smtClean="0">
                <a:solidFill>
                  <a:srgbClr val="FF0000"/>
                </a:solidFill>
                <a:latin typeface="Courier New" pitchFamily="49" charset="0"/>
                <a:cs typeface="Courier New" pitchFamily="49" charset="0"/>
              </a:rPr>
              <a:t>2.0K    	/mnt</a:t>
            </a:r>
          </a:p>
          <a:p>
            <a:r>
              <a:rPr lang="en-US" dirty="0" smtClean="0">
                <a:solidFill>
                  <a:srgbClr val="FF0000"/>
                </a:solidFill>
                <a:latin typeface="Courier New" pitchFamily="49" charset="0"/>
                <a:cs typeface="Courier New" pitchFamily="49" charset="0"/>
              </a:rPr>
              <a:t>1.6G    	/opt</a:t>
            </a:r>
          </a:p>
          <a:p>
            <a:r>
              <a:rPr lang="en-US" dirty="0" smtClean="0">
                <a:solidFill>
                  <a:srgbClr val="FF0000"/>
                </a:solidFill>
                <a:latin typeface="Courier New" pitchFamily="49" charset="0"/>
                <a:cs typeface="Courier New" pitchFamily="49" charset="0"/>
              </a:rPr>
              <a:t>0  	/proc</a:t>
            </a:r>
          </a:p>
          <a:p>
            <a:r>
              <a:rPr lang="en-US" dirty="0" smtClean="0">
                <a:solidFill>
                  <a:srgbClr val="FF0000"/>
                </a:solidFill>
                <a:latin typeface="Courier New" pitchFamily="49" charset="0"/>
                <a:cs typeface="Courier New" pitchFamily="49" charset="0"/>
              </a:rPr>
              <a:t>2.5M    	/root</a:t>
            </a:r>
          </a:p>
          <a:p>
            <a:r>
              <a:rPr lang="en-US" dirty="0" smtClean="0">
                <a:solidFill>
                  <a:srgbClr val="FF0000"/>
                </a:solidFill>
                <a:latin typeface="Courier New" pitchFamily="49" charset="0"/>
                <a:cs typeface="Courier New" pitchFamily="49" charset="0"/>
              </a:rPr>
              <a:t>3.6M    	/sbin</a:t>
            </a:r>
          </a:p>
          <a:p>
            <a:r>
              <a:rPr lang="en-US" dirty="0" smtClean="0">
                <a:solidFill>
                  <a:srgbClr val="FF0000"/>
                </a:solidFill>
                <a:latin typeface="Courier New" pitchFamily="49" charset="0"/>
                <a:cs typeface="Courier New" pitchFamily="49" charset="0"/>
              </a:rPr>
              <a:t>1.0K    	/selinux</a:t>
            </a:r>
          </a:p>
          <a:p>
            <a:r>
              <a:rPr lang="en-US" dirty="0" smtClean="0">
                <a:solidFill>
                  <a:srgbClr val="FF0000"/>
                </a:solidFill>
                <a:latin typeface="Courier New" pitchFamily="49" charset="0"/>
                <a:cs typeface="Courier New" pitchFamily="49" charset="0"/>
              </a:rPr>
              <a:t>1.0K    	/srv</a:t>
            </a:r>
          </a:p>
          <a:p>
            <a:r>
              <a:rPr lang="en-US" dirty="0" smtClean="0">
                <a:solidFill>
                  <a:srgbClr val="FF0000"/>
                </a:solidFill>
                <a:latin typeface="Courier New" pitchFamily="49" charset="0"/>
                <a:cs typeface="Courier New" pitchFamily="49" charset="0"/>
              </a:rPr>
              <a:t>0  	/sys</a:t>
            </a:r>
          </a:p>
          <a:p>
            <a:r>
              <a:rPr lang="en-US" dirty="0" smtClean="0">
                <a:solidFill>
                  <a:srgbClr val="FF0000"/>
                </a:solidFill>
                <a:latin typeface="Courier New" pitchFamily="49" charset="0"/>
                <a:cs typeface="Courier New" pitchFamily="49" charset="0"/>
              </a:rPr>
              <a:t>755K    	/tmp</a:t>
            </a:r>
          </a:p>
          <a:p>
            <a:r>
              <a:rPr lang="en-US" dirty="0" smtClean="0">
                <a:solidFill>
                  <a:srgbClr val="FF0000"/>
                </a:solidFill>
                <a:latin typeface="Courier New" pitchFamily="49" charset="0"/>
                <a:cs typeface="Courier New" pitchFamily="49" charset="0"/>
              </a:rPr>
              <a:t>4.1G    	/usr</a:t>
            </a:r>
          </a:p>
          <a:p>
            <a:r>
              <a:rPr lang="en-US" dirty="0" smtClean="0">
                <a:solidFill>
                  <a:srgbClr val="FF0000"/>
                </a:solidFill>
                <a:latin typeface="Courier New" pitchFamily="49" charset="0"/>
                <a:cs typeface="Courier New" pitchFamily="49" charset="0"/>
              </a:rPr>
              <a:t>1004M   	/var</a:t>
            </a:r>
          </a:p>
          <a:p>
            <a:r>
              <a:rPr lang="en-US" dirty="0" smtClean="0">
                <a:solidFill>
                  <a:srgbClr val="FF0000"/>
                </a:solidFill>
                <a:latin typeface="Courier New" pitchFamily="49" charset="0"/>
                <a:cs typeface="Courier New" pitchFamily="49" charset="0"/>
              </a:rPr>
              <a:t>0  	/vmlinuz</a:t>
            </a:r>
          </a:p>
          <a:p>
            <a:endParaRPr lang="en-US"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Disk space: find</a:t>
            </a:r>
            <a:endParaRPr lang="en-US" dirty="0"/>
          </a:p>
        </p:txBody>
      </p:sp>
      <p:sp>
        <p:nvSpPr>
          <p:cNvPr id="3" name="Content Placeholder 2"/>
          <p:cNvSpPr>
            <a:spLocks noGrp="1"/>
          </p:cNvSpPr>
          <p:nvPr>
            <p:ph idx="1"/>
          </p:nvPr>
        </p:nvSpPr>
        <p:spPr>
          <a:xfrm>
            <a:off x="203200" y="2499360"/>
            <a:ext cx="9448800" cy="4805680"/>
          </a:xfrm>
        </p:spPr>
        <p:txBody>
          <a:bodyPr>
            <a:normAutofit/>
          </a:bodyPr>
          <a:lstStyle/>
          <a:p>
            <a:r>
              <a:rPr lang="en-US" dirty="0" smtClean="0">
                <a:latin typeface="Courier New" pitchFamily="49" charset="0"/>
                <a:cs typeface="Courier New" pitchFamily="49" charset="0"/>
              </a:rPr>
              <a:t>find</a:t>
            </a:r>
            <a:r>
              <a:rPr lang="en-US" dirty="0" smtClean="0"/>
              <a:t>: </a:t>
            </a:r>
          </a:p>
          <a:p>
            <a:pPr lvl="1"/>
            <a:r>
              <a:rPr lang="en-US" dirty="0" smtClean="0"/>
              <a:t>The adminstartor's friend</a:t>
            </a:r>
          </a:p>
          <a:p>
            <a:r>
              <a:rPr lang="en-US" dirty="0" smtClean="0"/>
              <a:t>Syntax:</a:t>
            </a:r>
          </a:p>
          <a:p>
            <a:pPr lvl="1"/>
            <a:r>
              <a:rPr lang="en-US" dirty="0" smtClean="0">
                <a:latin typeface="Courier New" panose="02070309020205020404" pitchFamily="49" charset="0"/>
                <a:cs typeface="Courier New" panose="02070309020205020404" pitchFamily="49" charset="0"/>
              </a:rPr>
              <a:t>find </a:t>
            </a:r>
            <a:r>
              <a:rPr lang="en-US" dirty="0" err="1" smtClean="0">
                <a:solidFill>
                  <a:srgbClr val="00B0F0"/>
                </a:solidFill>
                <a:latin typeface="Courier New" panose="02070309020205020404" pitchFamily="49" charset="0"/>
                <a:cs typeface="Courier New" panose="02070309020205020404" pitchFamily="49" charset="0"/>
              </a:rPr>
              <a:t>path_list</a:t>
            </a:r>
            <a:r>
              <a:rPr lang="en-US" dirty="0" smtClean="0">
                <a:latin typeface="Courier New" panose="02070309020205020404" pitchFamily="49" charset="0"/>
                <a:cs typeface="Courier New" panose="02070309020205020404" pitchFamily="49" charset="0"/>
              </a:rPr>
              <a:t> </a:t>
            </a:r>
            <a:r>
              <a:rPr lang="en-US" dirty="0" err="1" smtClean="0">
                <a:solidFill>
                  <a:srgbClr val="FF0000"/>
                </a:solidFill>
                <a:latin typeface="Courier New" panose="02070309020205020404" pitchFamily="49" charset="0"/>
                <a:cs typeface="Courier New" panose="02070309020205020404" pitchFamily="49" charset="0"/>
              </a:rPr>
              <a:t>select_criteria</a:t>
            </a:r>
            <a:r>
              <a:rPr lang="en-US" dirty="0" smtClean="0">
                <a:latin typeface="Courier New" panose="02070309020205020404" pitchFamily="49" charset="0"/>
                <a:cs typeface="Courier New" panose="02070309020205020404" pitchFamily="49" charset="0"/>
              </a:rPr>
              <a:t> </a:t>
            </a:r>
            <a:r>
              <a:rPr lang="en-US" dirty="0" smtClean="0">
                <a:solidFill>
                  <a:srgbClr val="00B050"/>
                </a:solidFill>
                <a:latin typeface="Courier New" panose="02070309020205020404" pitchFamily="49" charset="0"/>
                <a:cs typeface="Courier New" panose="02070309020205020404" pitchFamily="49" charset="0"/>
              </a:rPr>
              <a:t>action</a:t>
            </a:r>
          </a:p>
          <a:p>
            <a:pPr lvl="2"/>
            <a:r>
              <a:rPr lang="en-US" dirty="0" smtClean="0">
                <a:solidFill>
                  <a:schemeClr val="tx1"/>
                </a:solidFill>
                <a:latin typeface="Courier New" pitchFamily="49" charset="0"/>
                <a:cs typeface="Courier New" pitchFamily="49" charset="0"/>
              </a:rPr>
              <a:t>find /* –size 16M</a:t>
            </a:r>
          </a:p>
          <a:p>
            <a:pPr lvl="1"/>
            <a:r>
              <a:rPr lang="en-US" dirty="0" smtClean="0">
                <a:solidFill>
                  <a:schemeClr val="tx1"/>
                </a:solidFill>
                <a:cs typeface="Courier New" pitchFamily="49" charset="0"/>
              </a:rPr>
              <a:t>Note: default </a:t>
            </a:r>
            <a:r>
              <a:rPr lang="en-US" i="1" dirty="0" smtClean="0">
                <a:solidFill>
                  <a:srgbClr val="00B050"/>
                </a:solidFill>
                <a:cs typeface="Courier New" pitchFamily="49" charset="0"/>
              </a:rPr>
              <a:t>action</a:t>
            </a:r>
            <a:r>
              <a:rPr lang="en-US" dirty="0" smtClean="0">
                <a:solidFill>
                  <a:schemeClr val="tx1"/>
                </a:solidFill>
                <a:cs typeface="Courier New" pitchFamily="49" charset="0"/>
              </a:rPr>
              <a:t> for Linux is –print</a:t>
            </a:r>
          </a:p>
          <a:p>
            <a:pPr lvl="2"/>
            <a:r>
              <a:rPr lang="en-US" dirty="0" smtClean="0">
                <a:solidFill>
                  <a:schemeClr val="tx1"/>
                </a:solidFill>
                <a:cs typeface="Courier New" pitchFamily="49" charset="0"/>
              </a:rPr>
              <a:t>Most commonly used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Disk space: find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Some Popular Options: </a:t>
            </a:r>
          </a:p>
          <a:p>
            <a:pPr lvl="1"/>
            <a:r>
              <a:rPr lang="en-US" dirty="0" smtClean="0"/>
              <a:t>-name: find files by name</a:t>
            </a:r>
          </a:p>
          <a:p>
            <a:pPr lvl="2"/>
            <a:r>
              <a:rPr lang="en-US" dirty="0">
                <a:latin typeface="Courier New" panose="02070309020205020404" pitchFamily="49" charset="0"/>
                <a:cs typeface="Courier New" panose="02070309020205020404" pitchFamily="49" charset="0"/>
              </a:rPr>
              <a:t>f</a:t>
            </a:r>
            <a:r>
              <a:rPr lang="en-US" dirty="0" smtClean="0">
                <a:latin typeface="Courier New" panose="02070309020205020404" pitchFamily="49" charset="0"/>
                <a:cs typeface="Courier New" panose="02070309020205020404" pitchFamily="49" charset="0"/>
              </a:rPr>
              <a:t>ind </a:t>
            </a:r>
            <a:r>
              <a:rPr lang="en-US" dirty="0" err="1" smtClean="0">
                <a:latin typeface="Courier New" panose="02070309020205020404" pitchFamily="49" charset="0"/>
                <a:cs typeface="Courier New" panose="02070309020205020404" pitchFamily="49" charset="0"/>
              </a:rPr>
              <a:t>startdir</a:t>
            </a:r>
            <a:r>
              <a:rPr lang="en-US" dirty="0" smtClean="0">
                <a:latin typeface="Courier New" panose="02070309020205020404" pitchFamily="49" charset="0"/>
                <a:cs typeface="Courier New" panose="02070309020205020404" pitchFamily="49" charset="0"/>
              </a:rPr>
              <a:t> –name filename</a:t>
            </a:r>
          </a:p>
          <a:p>
            <a:pPr lvl="1"/>
            <a:r>
              <a:rPr lang="en-US" dirty="0" smtClean="0"/>
              <a:t>-perm: find by permissions</a:t>
            </a:r>
          </a:p>
          <a:p>
            <a:pPr lvl="2"/>
            <a:r>
              <a:rPr lang="en-US" dirty="0">
                <a:latin typeface="Courier New" panose="02070309020205020404" pitchFamily="49" charset="0"/>
                <a:cs typeface="Courier New" panose="02070309020205020404" pitchFamily="49" charset="0"/>
              </a:rPr>
              <a:t>f</a:t>
            </a:r>
            <a:r>
              <a:rPr lang="en-US" dirty="0" smtClean="0">
                <a:latin typeface="Courier New" panose="02070309020205020404" pitchFamily="49" charset="0"/>
                <a:cs typeface="Courier New" panose="02070309020205020404" pitchFamily="49" charset="0"/>
              </a:rPr>
              <a:t>ind </a:t>
            </a:r>
            <a:r>
              <a:rPr lang="en-US" dirty="0" err="1" smtClean="0">
                <a:latin typeface="Courier New" panose="02070309020205020404" pitchFamily="49" charset="0"/>
                <a:cs typeface="Courier New" panose="02070309020205020404" pitchFamily="49" charset="0"/>
              </a:rPr>
              <a:t>startdir</a:t>
            </a:r>
            <a:r>
              <a:rPr lang="en-US" dirty="0" smtClean="0">
                <a:latin typeface="Courier New" panose="02070309020205020404" pitchFamily="49" charset="0"/>
                <a:cs typeface="Courier New" panose="02070309020205020404" pitchFamily="49" charset="0"/>
              </a:rPr>
              <a:t> –perm 755</a:t>
            </a:r>
          </a:p>
          <a:p>
            <a:pPr lvl="1"/>
            <a:r>
              <a:rPr lang="en-US" dirty="0" smtClean="0"/>
              <a:t>-size: find files larger than a certain size</a:t>
            </a:r>
          </a:p>
          <a:p>
            <a:pPr lvl="2"/>
            <a:r>
              <a:rPr lang="en-US" dirty="0" smtClean="0">
                <a:latin typeface="Courier New" pitchFamily="49" charset="0"/>
                <a:cs typeface="Courier New" pitchFamily="49" charset="0"/>
              </a:rPr>
              <a:t>find </a:t>
            </a:r>
            <a:r>
              <a:rPr lang="en-US" dirty="0" err="1" smtClean="0">
                <a:solidFill>
                  <a:srgbClr val="00B0F0"/>
                </a:solidFill>
                <a:latin typeface="Courier New" pitchFamily="49" charset="0"/>
                <a:cs typeface="Courier New" pitchFamily="49" charset="0"/>
              </a:rPr>
              <a:t>startdir</a:t>
            </a:r>
            <a:r>
              <a:rPr lang="en-US" dirty="0" smtClean="0">
                <a:latin typeface="Courier New" pitchFamily="49" charset="0"/>
                <a:cs typeface="Courier New" pitchFamily="49" charset="0"/>
              </a:rPr>
              <a:t> </a:t>
            </a:r>
            <a:r>
              <a:rPr lang="en-US" dirty="0" smtClean="0">
                <a:solidFill>
                  <a:srgbClr val="FF0000"/>
                </a:solidFill>
                <a:latin typeface="Courier New" pitchFamily="49" charset="0"/>
                <a:cs typeface="Courier New" pitchFamily="49" charset="0"/>
              </a:rPr>
              <a:t>-size n[</a:t>
            </a:r>
            <a:r>
              <a:rPr lang="en-US" dirty="0" err="1" smtClean="0">
                <a:solidFill>
                  <a:srgbClr val="FF0000"/>
                </a:solidFill>
                <a:latin typeface="Courier New" pitchFamily="49" charset="0"/>
                <a:cs typeface="Courier New" pitchFamily="49" charset="0"/>
              </a:rPr>
              <a:t>cwbkMG</a:t>
            </a:r>
            <a:r>
              <a:rPr lang="en-US" dirty="0" smtClean="0">
                <a:solidFill>
                  <a:srgbClr val="FF0000"/>
                </a:solidFill>
                <a:latin typeface="Courier New" pitchFamily="49" charset="0"/>
                <a:cs typeface="Courier New" pitchFamily="49" charset="0"/>
              </a:rPr>
              <a:t>]</a:t>
            </a:r>
          </a:p>
          <a:p>
            <a:pPr lvl="3"/>
            <a:r>
              <a:rPr lang="en-US" dirty="0" smtClean="0">
                <a:solidFill>
                  <a:schemeClr val="tx1"/>
                </a:solidFill>
                <a:latin typeface="Courier New" pitchFamily="49" charset="0"/>
                <a:cs typeface="Courier New" pitchFamily="49" charset="0"/>
              </a:rPr>
              <a:t>find . –size 16M</a:t>
            </a:r>
          </a:p>
          <a:p>
            <a:pPr lvl="1"/>
            <a:r>
              <a:rPr lang="en-US" dirty="0" smtClean="0"/>
              <a:t>-</a:t>
            </a:r>
            <a:r>
              <a:rPr lang="en-US" dirty="0" err="1" smtClean="0"/>
              <a:t>atime</a:t>
            </a:r>
            <a:r>
              <a:rPr lang="en-US" dirty="0" smtClean="0"/>
              <a:t>: find since last accessed</a:t>
            </a:r>
          </a:p>
          <a:p>
            <a:pPr lvl="2"/>
            <a:r>
              <a:rPr lang="en-US" dirty="0">
                <a:latin typeface="Courier New" pitchFamily="49" charset="0"/>
                <a:cs typeface="Courier New" pitchFamily="49" charset="0"/>
              </a:rPr>
              <a:t>find </a:t>
            </a:r>
            <a:r>
              <a:rPr lang="en-US" dirty="0" err="1">
                <a:latin typeface="Courier New" pitchFamily="49" charset="0"/>
                <a:cs typeface="Courier New" pitchFamily="49" charset="0"/>
              </a:rPr>
              <a:t>startdir</a:t>
            </a:r>
            <a:r>
              <a:rPr lang="en-US" dirty="0">
                <a:latin typeface="Courier New" pitchFamily="49" charset="0"/>
                <a:cs typeface="Courier New" pitchFamily="49" charset="0"/>
              </a:rPr>
              <a:t> –</a:t>
            </a:r>
            <a:r>
              <a:rPr lang="en-US" dirty="0" err="1">
                <a:latin typeface="Courier New" pitchFamily="49" charset="0"/>
                <a:cs typeface="Courier New" pitchFamily="49" charset="0"/>
              </a:rPr>
              <a:t>atime</a:t>
            </a:r>
            <a:r>
              <a:rPr lang="en-US" dirty="0">
                <a:latin typeface="Courier New" pitchFamily="49" charset="0"/>
                <a:cs typeface="Courier New" pitchFamily="49" charset="0"/>
              </a:rPr>
              <a:t> n</a:t>
            </a:r>
          </a:p>
          <a:p>
            <a:pPr lvl="3"/>
            <a:r>
              <a:rPr lang="en-US" dirty="0" smtClean="0"/>
              <a:t>n </a:t>
            </a:r>
            <a:r>
              <a:rPr lang="en-US" dirty="0"/>
              <a:t>is the number of 24hr periods</a:t>
            </a:r>
          </a:p>
          <a:p>
            <a:pPr lvl="1"/>
            <a:r>
              <a:rPr lang="en-US" dirty="0" smtClean="0"/>
              <a:t>-</a:t>
            </a:r>
            <a:r>
              <a:rPr lang="en-US" dirty="0" err="1" smtClean="0"/>
              <a:t>mtime</a:t>
            </a:r>
            <a:r>
              <a:rPr lang="en-US" dirty="0"/>
              <a:t>: find </a:t>
            </a:r>
            <a:r>
              <a:rPr lang="en-US" dirty="0" smtClean="0"/>
              <a:t>since last modified f</a:t>
            </a:r>
            <a:endParaRPr lang="en-US" dirty="0"/>
          </a:p>
          <a:p>
            <a:pPr lvl="2"/>
            <a:r>
              <a:rPr lang="en-US" dirty="0">
                <a:latin typeface="Courier New" pitchFamily="49" charset="0"/>
                <a:cs typeface="Courier New" pitchFamily="49" charset="0"/>
              </a:rPr>
              <a:t>find </a:t>
            </a:r>
            <a:r>
              <a:rPr lang="en-US" dirty="0" err="1">
                <a:latin typeface="Courier New" pitchFamily="49" charset="0"/>
                <a:cs typeface="Courier New" pitchFamily="49" charset="0"/>
              </a:rPr>
              <a:t>startdir</a:t>
            </a:r>
            <a:r>
              <a:rPr lang="en-US" dirty="0">
                <a:latin typeface="Courier New" pitchFamily="49" charset="0"/>
                <a:cs typeface="Courier New" pitchFamily="49" charset="0"/>
              </a:rPr>
              <a:t> </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mtime</a:t>
            </a:r>
            <a:r>
              <a:rPr lang="en-US" dirty="0" smtClean="0">
                <a:latin typeface="Courier New" pitchFamily="49" charset="0"/>
                <a:cs typeface="Courier New" pitchFamily="49" charset="0"/>
              </a:rPr>
              <a:t> </a:t>
            </a:r>
            <a:r>
              <a:rPr lang="en-US" dirty="0">
                <a:latin typeface="Courier New" pitchFamily="49" charset="0"/>
                <a:cs typeface="Courier New" pitchFamily="49" charset="0"/>
              </a:rPr>
              <a:t>n</a:t>
            </a:r>
          </a:p>
          <a:p>
            <a:pPr marL="1087109" lvl="3" indent="0">
              <a:buNone/>
            </a:pPr>
            <a:endParaRPr lang="en-US" dirty="0" smtClean="0"/>
          </a:p>
        </p:txBody>
      </p:sp>
    </p:spTree>
    <p:extLst>
      <p:ext uri="{BB962C8B-B14F-4D97-AF65-F5344CB8AC3E}">
        <p14:creationId xmlns:p14="http://schemas.microsoft.com/office/powerpoint/2010/main" val="24193597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609600"/>
            <a:ext cx="9144000" cy="1185333"/>
          </a:xfrm>
        </p:spPr>
        <p:txBody>
          <a:bodyPr/>
          <a:lstStyle/>
          <a:p>
            <a:r>
              <a:rPr lang="en-US" dirty="0" smtClean="0"/>
              <a:t>Managing Disk space: examples</a:t>
            </a:r>
            <a:endParaRPr lang="en-US" dirty="0"/>
          </a:p>
        </p:txBody>
      </p:sp>
      <p:sp>
        <p:nvSpPr>
          <p:cNvPr id="3" name="Content Placeholder 2"/>
          <p:cNvSpPr>
            <a:spLocks noGrp="1"/>
          </p:cNvSpPr>
          <p:nvPr>
            <p:ph idx="1"/>
          </p:nvPr>
        </p:nvSpPr>
        <p:spPr>
          <a:xfrm>
            <a:off x="431800" y="1600200"/>
            <a:ext cx="9144000" cy="6019800"/>
          </a:xfrm>
        </p:spPr>
        <p:txBody>
          <a:bodyPr>
            <a:normAutofit fontScale="92500" lnSpcReduction="10000"/>
          </a:bodyPr>
          <a:lstStyle/>
          <a:p>
            <a:r>
              <a:rPr lang="en-US" dirty="0" smtClean="0"/>
              <a:t>Find all users on size example ( &gt;20Mb):</a:t>
            </a:r>
          </a:p>
          <a:p>
            <a:endParaRPr lang="en-US" dirty="0" smtClean="0"/>
          </a:p>
          <a:p>
            <a:endParaRPr lang="en-US" dirty="0" smtClean="0"/>
          </a:p>
          <a:p>
            <a:endParaRPr lang="en-US" dirty="0" smtClean="0"/>
          </a:p>
          <a:p>
            <a:endParaRPr lang="en-US" dirty="0" smtClean="0"/>
          </a:p>
          <a:p>
            <a:endParaRPr lang="en-US" dirty="0" smtClean="0"/>
          </a:p>
          <a:p>
            <a:r>
              <a:rPr lang="en-US" dirty="0" smtClean="0"/>
              <a:t>Find files on access time (500 days):</a:t>
            </a:r>
          </a:p>
          <a:p>
            <a:endParaRPr lang="en-US" dirty="0" smtClean="0"/>
          </a:p>
          <a:p>
            <a:pPr>
              <a:buNone/>
            </a:pPr>
            <a:endParaRPr lang="en-US" dirty="0" smtClean="0"/>
          </a:p>
          <a:p>
            <a:endParaRPr lang="en-US" dirty="0" smtClean="0"/>
          </a:p>
          <a:p>
            <a:endParaRPr lang="en-US" dirty="0" smtClean="0"/>
          </a:p>
          <a:p>
            <a:endParaRPr lang="en-US" dirty="0" smtClean="0"/>
          </a:p>
          <a:p>
            <a:r>
              <a:rPr lang="en-US" sz="2200" dirty="0" smtClean="0"/>
              <a:t>Note: for </a:t>
            </a:r>
            <a:r>
              <a:rPr lang="en-US" sz="2200" dirty="0" err="1" smtClean="0">
                <a:latin typeface="Courier New" pitchFamily="49" charset="0"/>
                <a:cs typeface="Courier New" pitchFamily="49" charset="0"/>
              </a:rPr>
              <a:t>ls</a:t>
            </a:r>
            <a:r>
              <a:rPr lang="en-US" sz="2200" dirty="0" smtClean="0">
                <a:latin typeface="Courier New" pitchFamily="49" charset="0"/>
                <a:cs typeface="Courier New" pitchFamily="49" charset="0"/>
              </a:rPr>
              <a:t> –lu</a:t>
            </a:r>
            <a:r>
              <a:rPr lang="en-US" sz="2200" dirty="0" smtClean="0"/>
              <a:t>, the</a:t>
            </a:r>
            <a:r>
              <a:rPr lang="en-US" sz="2200" dirty="0" smtClean="0">
                <a:latin typeface="Courier New" pitchFamily="49" charset="0"/>
                <a:cs typeface="Courier New" pitchFamily="49" charset="0"/>
              </a:rPr>
              <a:t> u </a:t>
            </a:r>
            <a:r>
              <a:rPr lang="en-US" sz="2200" dirty="0" smtClean="0"/>
              <a:t>returns last accessed date instead of modified date</a:t>
            </a:r>
          </a:p>
          <a:p>
            <a:endParaRPr lang="en-US" dirty="0" smtClean="0"/>
          </a:p>
        </p:txBody>
      </p:sp>
      <p:sp>
        <p:nvSpPr>
          <p:cNvPr id="4" name="TextBox 3"/>
          <p:cNvSpPr txBox="1"/>
          <p:nvPr/>
        </p:nvSpPr>
        <p:spPr>
          <a:xfrm>
            <a:off x="736600" y="2133600"/>
            <a:ext cx="9423400" cy="2031325"/>
          </a:xfrm>
          <a:prstGeom prst="rect">
            <a:avLst/>
          </a:prstGeom>
          <a:noFill/>
          <a:ln>
            <a:solidFill>
              <a:schemeClr val="accent1"/>
            </a:solidFill>
          </a:ln>
        </p:spPr>
        <p:txBody>
          <a:bodyPr wrap="square" rtlCol="0">
            <a:spAutoFit/>
          </a:bodyPr>
          <a:lstStyle/>
          <a:p>
            <a:r>
              <a:rPr lang="en-US" dirty="0" smtClean="0">
                <a:solidFill>
                  <a:srgbClr val="FF0000"/>
                </a:solidFill>
                <a:latin typeface="Courier New" pitchFamily="49" charset="0"/>
                <a:cs typeface="Courier New" pitchFamily="49" charset="0"/>
              </a:rPr>
              <a:t>#</a:t>
            </a:r>
            <a:r>
              <a:rPr lang="en-US" dirty="0" smtClean="0">
                <a:latin typeface="Courier New" pitchFamily="49" charset="0"/>
                <a:cs typeface="Courier New" pitchFamily="49" charset="0"/>
              </a:rPr>
              <a:t> find /home -size +20M –print</a:t>
            </a:r>
          </a:p>
          <a:p>
            <a:r>
              <a:rPr lang="en-US" dirty="0" smtClean="0">
                <a:solidFill>
                  <a:srgbClr val="FF0000"/>
                </a:solidFill>
                <a:latin typeface="Courier New" pitchFamily="49" charset="0"/>
                <a:cs typeface="Courier New" pitchFamily="49" charset="0"/>
              </a:rPr>
              <a:t>/home/ajkombol/Downloads/netbeans-7.1.2-ml-php-linux.sh</a:t>
            </a:r>
          </a:p>
          <a:p>
            <a:r>
              <a:rPr lang="en-US" dirty="0" smtClean="0">
                <a:solidFill>
                  <a:srgbClr val="FF0000"/>
                </a:solidFill>
                <a:latin typeface="Courier New" pitchFamily="49" charset="0"/>
                <a:cs typeface="Courier New" pitchFamily="49" charset="0"/>
              </a:rPr>
              <a:t>/home/ajkombol/Downloads/metasploit-latest-linux-x64-installer.run</a:t>
            </a:r>
          </a:p>
          <a:p>
            <a:r>
              <a:rPr lang="en-US" dirty="0" smtClean="0">
                <a:solidFill>
                  <a:srgbClr val="FF0000"/>
                </a:solidFill>
                <a:latin typeface="Courier New" pitchFamily="49" charset="0"/>
                <a:cs typeface="Courier New" pitchFamily="49" charset="0"/>
              </a:rPr>
              <a:t>/home/ajkombol/Downloads/netbeans-7.1.2-ml-linux.sh</a:t>
            </a:r>
          </a:p>
          <a:p>
            <a:r>
              <a:rPr lang="en-US" dirty="0" smtClean="0">
                <a:solidFill>
                  <a:srgbClr val="FF0000"/>
                </a:solidFill>
                <a:latin typeface="Courier New" pitchFamily="49" charset="0"/>
                <a:cs typeface="Courier New" pitchFamily="49" charset="0"/>
              </a:rPr>
              <a:t>/home/ajkombol/.cache/chromium/Cache/data_3</a:t>
            </a:r>
          </a:p>
          <a:p>
            <a:r>
              <a:rPr lang="en-US" dirty="0" smtClean="0">
                <a:solidFill>
                  <a:srgbClr val="FF0000"/>
                </a:solidFill>
                <a:latin typeface="Courier New" pitchFamily="49" charset="0"/>
                <a:cs typeface="Courier New" pitchFamily="49" charset="0"/>
              </a:rPr>
              <a:t>/home/ajkombol/EYC Movie/EYC Movie.iso</a:t>
            </a:r>
          </a:p>
          <a:p>
            <a:r>
              <a:rPr lang="en-US" dirty="0" smtClean="0">
                <a:solidFill>
                  <a:srgbClr val="FF0000"/>
                </a:solidFill>
                <a:latin typeface="Courier New" pitchFamily="49" charset="0"/>
                <a:cs typeface="Courier New" pitchFamily="49" charset="0"/>
              </a:rPr>
              <a:t>/home/ajkombol/eyc/eyc.iso</a:t>
            </a:r>
          </a:p>
          <a:p>
            <a:r>
              <a:rPr lang="en-US" dirty="0" smtClean="0">
                <a:solidFill>
                  <a:srgbClr val="FF0000"/>
                </a:solidFill>
                <a:latin typeface="Courier New" pitchFamily="49" charset="0"/>
                <a:cs typeface="Courier New" pitchFamily="49" charset="0"/>
              </a:rPr>
              <a:t>/home/ajkombol/Music/11 Epica/01 The Divine Conspiracy/13 The Divine Conspiracy.m4a</a:t>
            </a:r>
          </a:p>
          <a:p>
            <a:r>
              <a:rPr lang="en-US" dirty="0" smtClean="0">
                <a:solidFill>
                  <a:srgbClr val="FF0000"/>
                </a:solidFill>
                <a:latin typeface="Courier New" pitchFamily="49" charset="0"/>
                <a:cs typeface="Courier New" pitchFamily="49" charset="0"/>
              </a:rPr>
              <a:t>/home/ajkombol/.mozilla/firefox/r797acrr.default/urlclassifier3.sqlite</a:t>
            </a:r>
          </a:p>
        </p:txBody>
      </p:sp>
      <p:sp>
        <p:nvSpPr>
          <p:cNvPr id="5" name="TextBox 4"/>
          <p:cNvSpPr txBox="1"/>
          <p:nvPr/>
        </p:nvSpPr>
        <p:spPr>
          <a:xfrm>
            <a:off x="738831" y="4648200"/>
            <a:ext cx="9421169" cy="2031325"/>
          </a:xfrm>
          <a:prstGeom prst="rect">
            <a:avLst/>
          </a:prstGeom>
          <a:noFill/>
          <a:ln>
            <a:solidFill>
              <a:schemeClr val="accent1"/>
            </a:solidFill>
          </a:ln>
        </p:spPr>
        <p:txBody>
          <a:bodyPr wrap="none" rtlCol="0">
            <a:spAutoFit/>
          </a:bodyPr>
          <a:lstStyle/>
          <a:p>
            <a:r>
              <a:rPr lang="en-US" dirty="0" smtClean="0">
                <a:solidFill>
                  <a:srgbClr val="FF0000"/>
                </a:solidFill>
                <a:latin typeface="Courier New" pitchFamily="49" charset="0"/>
                <a:cs typeface="Courier New" pitchFamily="49" charset="0"/>
              </a:rPr>
              <a:t>#</a:t>
            </a:r>
            <a:r>
              <a:rPr lang="en-US" dirty="0" smtClean="0">
                <a:latin typeface="Courier New" pitchFamily="49" charset="0"/>
                <a:cs typeface="Courier New" pitchFamily="49" charset="0"/>
              </a:rPr>
              <a:t> sudo find ~ -atime +500</a:t>
            </a:r>
          </a:p>
          <a:p>
            <a:r>
              <a:rPr lang="en-US" dirty="0" smtClean="0">
                <a:solidFill>
                  <a:srgbClr val="FF0000"/>
                </a:solidFill>
                <a:latin typeface="Courier New" pitchFamily="49" charset="0"/>
                <a:cs typeface="Courier New" pitchFamily="49" charset="0"/>
              </a:rPr>
              <a:t>/home/ajkombol/.bzf/cache/t9de3f8cab7b93d8aabfd653089a2fbde.bwc</a:t>
            </a:r>
          </a:p>
          <a:p>
            <a:r>
              <a:rPr lang="en-US" dirty="0" smtClean="0">
                <a:solidFill>
                  <a:srgbClr val="FF0000"/>
                </a:solidFill>
                <a:latin typeface="Courier New" pitchFamily="49" charset="0"/>
                <a:cs typeface="Courier New" pitchFamily="49" charset="0"/>
              </a:rPr>
              <a:t>#</a:t>
            </a:r>
            <a:r>
              <a:rPr lang="en-US" dirty="0" smtClean="0">
                <a:latin typeface="Courier New" pitchFamily="49" charset="0"/>
                <a:cs typeface="Courier New" pitchFamily="49" charset="0"/>
              </a:rPr>
              <a:t> cd .bzf/cache/</a:t>
            </a:r>
          </a:p>
          <a:p>
            <a:r>
              <a:rPr lang="en-US" dirty="0" smtClean="0">
                <a:solidFill>
                  <a:srgbClr val="FF0000"/>
                </a:solidFill>
                <a:latin typeface="Courier New" pitchFamily="49" charset="0"/>
                <a:cs typeface="Courier New" pitchFamily="49" charset="0"/>
              </a:rPr>
              <a:t>#</a:t>
            </a:r>
            <a:r>
              <a:rPr lang="en-US" dirty="0" smtClean="0">
                <a:latin typeface="Courier New" pitchFamily="49" charset="0"/>
                <a:cs typeface="Courier New" pitchFamily="49" charset="0"/>
              </a:rPr>
              <a:t> ls </a:t>
            </a:r>
            <a:r>
              <a:rPr lang="en-US" dirty="0" smtClean="0">
                <a:solidFill>
                  <a:srgbClr val="00B0F0"/>
                </a:solidFill>
                <a:latin typeface="Courier New" pitchFamily="49" charset="0"/>
                <a:cs typeface="Courier New" pitchFamily="49" charset="0"/>
              </a:rPr>
              <a:t>-lu</a:t>
            </a:r>
          </a:p>
          <a:p>
            <a:r>
              <a:rPr lang="en-US" dirty="0" smtClean="0">
                <a:solidFill>
                  <a:srgbClr val="FF0000"/>
                </a:solidFill>
                <a:latin typeface="Courier New" pitchFamily="49" charset="0"/>
                <a:cs typeface="Courier New" pitchFamily="49" charset="0"/>
              </a:rPr>
              <a:t>total 20</a:t>
            </a:r>
          </a:p>
          <a:p>
            <a:r>
              <a:rPr lang="en-US" dirty="0" smtClean="0">
                <a:solidFill>
                  <a:srgbClr val="FF0000"/>
                </a:solidFill>
                <a:latin typeface="Courier New" pitchFamily="49" charset="0"/>
                <a:cs typeface="Courier New" pitchFamily="49" charset="0"/>
              </a:rPr>
              <a:t>-rw-r--r-- 1 ajkombol ajkombol 6012 </a:t>
            </a:r>
            <a:r>
              <a:rPr lang="en-US" dirty="0" smtClean="0">
                <a:solidFill>
                  <a:srgbClr val="00B0F0"/>
                </a:solidFill>
                <a:latin typeface="Courier New" pitchFamily="49" charset="0"/>
                <a:cs typeface="Courier New" pitchFamily="49" charset="0"/>
              </a:rPr>
              <a:t>Oct 12 18:04 </a:t>
            </a:r>
            <a:r>
              <a:rPr lang="en-US" dirty="0" smtClean="0">
                <a:solidFill>
                  <a:srgbClr val="FF0000"/>
                </a:solidFill>
                <a:latin typeface="Courier New" pitchFamily="49" charset="0"/>
                <a:cs typeface="Courier New" pitchFamily="49" charset="0"/>
              </a:rPr>
              <a:t>BZFS0026_1-Servers.bzs</a:t>
            </a:r>
          </a:p>
          <a:p>
            <a:r>
              <a:rPr lang="en-US" dirty="0" smtClean="0">
                <a:solidFill>
                  <a:srgbClr val="FF0000"/>
                </a:solidFill>
                <a:latin typeface="Courier New" pitchFamily="49" charset="0"/>
                <a:cs typeface="Courier New" pitchFamily="49" charset="0"/>
              </a:rPr>
              <a:t>-rw-r--r-- 1 ajkombol ajkombol  194 Oct 12 18:04 CACHEDIR.TAG</a:t>
            </a:r>
          </a:p>
          <a:p>
            <a:r>
              <a:rPr lang="en-US" dirty="0" smtClean="0">
                <a:solidFill>
                  <a:srgbClr val="FF0000"/>
                </a:solidFill>
                <a:latin typeface="Courier New" pitchFamily="49" charset="0"/>
                <a:cs typeface="Courier New" pitchFamily="49" charset="0"/>
              </a:rPr>
              <a:t>-rw-r--r-- 1 ajkombol ajkombol  102 Oct 12 18:05 CacheIndex.txt</a:t>
            </a:r>
          </a:p>
          <a:p>
            <a:r>
              <a:rPr lang="en-US" dirty="0" smtClean="0">
                <a:solidFill>
                  <a:srgbClr val="FF0000"/>
                </a:solidFill>
                <a:latin typeface="Courier New" pitchFamily="49" charset="0"/>
                <a:cs typeface="Courier New" pitchFamily="49" charset="0"/>
              </a:rPr>
              <a:t>-rw-r--r-- 1 ajkombol ajkombol 1876 Dec 31  1969 t9de3f8cab7b93d8aabfd653089a2fbde.bwc</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Tar, Compress, </a:t>
            </a:r>
            <a:r>
              <a:rPr lang="en-US" dirty="0" err="1" smtClean="0"/>
              <a:t>Gzip</a:t>
            </a:r>
            <a:r>
              <a:rPr lang="en-US" dirty="0" smtClean="0"/>
              <a:t>, Zip</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 compress, and </a:t>
            </a:r>
            <a:r>
              <a:rPr lang="en-US" dirty="0" err="1" smtClean="0"/>
              <a:t>gzip</a:t>
            </a:r>
            <a:endParaRPr lang="en-US" dirty="0"/>
          </a:p>
        </p:txBody>
      </p:sp>
      <p:sp>
        <p:nvSpPr>
          <p:cNvPr id="3" name="Content Placeholder 2"/>
          <p:cNvSpPr>
            <a:spLocks noGrp="1"/>
          </p:cNvSpPr>
          <p:nvPr>
            <p:ph idx="1"/>
          </p:nvPr>
        </p:nvSpPr>
        <p:spPr/>
        <p:txBody>
          <a:bodyPr/>
          <a:lstStyle/>
          <a:p>
            <a:r>
              <a:rPr lang="en-US" dirty="0" smtClean="0"/>
              <a:t>Historically </a:t>
            </a:r>
            <a:r>
              <a:rPr lang="en-US" dirty="0" smtClean="0">
                <a:latin typeface="Courier New" pitchFamily="49" charset="0"/>
                <a:cs typeface="Courier New" pitchFamily="49" charset="0"/>
              </a:rPr>
              <a:t>tar</a:t>
            </a:r>
            <a:r>
              <a:rPr lang="en-US" dirty="0" smtClean="0"/>
              <a:t> and </a:t>
            </a:r>
            <a:r>
              <a:rPr lang="en-US" dirty="0" smtClean="0">
                <a:latin typeface="Courier New" pitchFamily="49" charset="0"/>
                <a:cs typeface="Courier New" pitchFamily="49" charset="0"/>
              </a:rPr>
              <a:t>compress</a:t>
            </a:r>
            <a:r>
              <a:rPr lang="en-US" dirty="0" smtClean="0"/>
              <a:t> were used to package and compress a set of files</a:t>
            </a:r>
          </a:p>
          <a:p>
            <a:pPr lvl="1"/>
            <a:r>
              <a:rPr lang="en-US" dirty="0" smtClean="0"/>
              <a:t>Back when tape was a popular backup medium</a:t>
            </a:r>
          </a:p>
          <a:p>
            <a:r>
              <a:rPr lang="en-US" dirty="0" smtClean="0">
                <a:latin typeface="Courier New" pitchFamily="49" charset="0"/>
                <a:cs typeface="Courier New" pitchFamily="49" charset="0"/>
              </a:rPr>
              <a:t>gzip</a:t>
            </a:r>
            <a:r>
              <a:rPr lang="en-US" dirty="0" smtClean="0"/>
              <a:t> is the modern equivalent of </a:t>
            </a:r>
            <a:r>
              <a:rPr lang="en-US" dirty="0" smtClean="0">
                <a:latin typeface="Courier New" pitchFamily="49" charset="0"/>
                <a:cs typeface="Courier New" pitchFamily="49" charset="0"/>
              </a:rPr>
              <a:t>compress</a:t>
            </a:r>
            <a:endParaRPr lang="en-US"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762000"/>
            <a:ext cx="9144000" cy="1185333"/>
          </a:xfrm>
        </p:spPr>
        <p:txBody>
          <a:bodyPr/>
          <a:lstStyle/>
          <a:p>
            <a:r>
              <a:rPr lang="en-US" dirty="0" smtClean="0">
                <a:solidFill>
                  <a:srgbClr val="00B0F0"/>
                </a:solidFill>
              </a:rPr>
              <a:t>tar</a:t>
            </a:r>
            <a:r>
              <a:rPr lang="en-US" dirty="0" smtClean="0"/>
              <a:t>, compress, and gzip</a:t>
            </a:r>
            <a:endParaRPr lang="en-US" dirty="0"/>
          </a:p>
        </p:txBody>
      </p:sp>
      <p:sp>
        <p:nvSpPr>
          <p:cNvPr id="3" name="Content Placeholder 2"/>
          <p:cNvSpPr>
            <a:spLocks noGrp="1"/>
          </p:cNvSpPr>
          <p:nvPr>
            <p:ph idx="1"/>
          </p:nvPr>
        </p:nvSpPr>
        <p:spPr>
          <a:xfrm>
            <a:off x="127000" y="2057400"/>
            <a:ext cx="9448800" cy="4724400"/>
          </a:xfrm>
        </p:spPr>
        <p:txBody>
          <a:bodyPr>
            <a:noAutofit/>
          </a:bodyPr>
          <a:lstStyle/>
          <a:p>
            <a:r>
              <a:rPr lang="en-US" sz="3200" dirty="0" smtClean="0"/>
              <a:t>tar – </a:t>
            </a:r>
            <a:r>
              <a:rPr lang="en-US" sz="3200" dirty="0" smtClean="0">
                <a:solidFill>
                  <a:srgbClr val="FF0000"/>
                </a:solidFill>
              </a:rPr>
              <a:t>t</a:t>
            </a:r>
            <a:r>
              <a:rPr lang="en-US" sz="3200" dirty="0" smtClean="0"/>
              <a:t>ape, </a:t>
            </a:r>
            <a:r>
              <a:rPr lang="en-US" sz="3200" dirty="0" smtClean="0">
                <a:solidFill>
                  <a:srgbClr val="FF0000"/>
                </a:solidFill>
              </a:rPr>
              <a:t>a</a:t>
            </a:r>
            <a:r>
              <a:rPr lang="en-US" sz="3200" dirty="0" smtClean="0"/>
              <a:t>rchive, </a:t>
            </a:r>
            <a:r>
              <a:rPr lang="en-US" sz="3200" dirty="0" smtClean="0">
                <a:solidFill>
                  <a:srgbClr val="FF0000"/>
                </a:solidFill>
              </a:rPr>
              <a:t>r</a:t>
            </a:r>
            <a:r>
              <a:rPr lang="en-US" sz="3200" dirty="0" smtClean="0"/>
              <a:t>estore</a:t>
            </a:r>
          </a:p>
          <a:p>
            <a:pPr lvl="1"/>
            <a:r>
              <a:rPr lang="en-US" sz="3200" dirty="0" smtClean="0"/>
              <a:t>General form:</a:t>
            </a:r>
          </a:p>
          <a:p>
            <a:pPr lvl="2"/>
            <a:r>
              <a:rPr lang="en-US" sz="2800" dirty="0" smtClean="0">
                <a:latin typeface="Courier New" panose="02070309020205020404" pitchFamily="49" charset="0"/>
                <a:cs typeface="Courier New" panose="02070309020205020404" pitchFamily="49" charset="0"/>
              </a:rPr>
              <a:t>tar </a:t>
            </a:r>
            <a:r>
              <a:rPr lang="en-US" sz="2800" i="1" dirty="0" err="1" smtClean="0">
                <a:latin typeface="Courier New" panose="02070309020205020404" pitchFamily="49" charset="0"/>
                <a:cs typeface="Courier New" panose="02070309020205020404" pitchFamily="49" charset="0"/>
              </a:rPr>
              <a:t>mainOption</a:t>
            </a:r>
            <a:r>
              <a:rPr lang="en-US" sz="2800" i="1" dirty="0" smtClean="0">
                <a:latin typeface="Courier New" panose="02070309020205020404" pitchFamily="49" charset="0"/>
                <a:cs typeface="Courier New" panose="02070309020205020404" pitchFamily="49" charset="0"/>
              </a:rPr>
              <a:t> </a:t>
            </a:r>
            <a:r>
              <a:rPr lang="en-US" sz="2800" i="1" dirty="0" err="1" smtClean="0">
                <a:latin typeface="Courier New" panose="02070309020205020404" pitchFamily="49" charset="0"/>
                <a:cs typeface="Courier New" panose="02070309020205020404" pitchFamily="49" charset="0"/>
              </a:rPr>
              <a:t>otherOptions</a:t>
            </a:r>
            <a:endParaRPr lang="en-US" sz="2800" i="1" dirty="0" smtClean="0">
              <a:latin typeface="Courier New" panose="02070309020205020404" pitchFamily="49" charset="0"/>
              <a:cs typeface="Courier New" panose="02070309020205020404" pitchFamily="49" charset="0"/>
            </a:endParaRPr>
          </a:p>
          <a:p>
            <a:pPr lvl="2"/>
            <a:r>
              <a:rPr lang="en-US" sz="2800" i="1" dirty="0" err="1"/>
              <a:t>otherOptions</a:t>
            </a:r>
            <a:r>
              <a:rPr lang="en-US" sz="2800" dirty="0"/>
              <a:t> vary by </a:t>
            </a:r>
            <a:r>
              <a:rPr lang="en-US" sz="2800" i="1" dirty="0" err="1"/>
              <a:t>mainOption</a:t>
            </a:r>
            <a:endParaRPr lang="en-US" sz="2800" i="1" dirty="0"/>
          </a:p>
          <a:p>
            <a:pPr lvl="2"/>
            <a:r>
              <a:rPr lang="en-US" i="1" dirty="0" err="1" smtClean="0"/>
              <a:t>mainOptions</a:t>
            </a:r>
            <a:r>
              <a:rPr lang="en-US" dirty="0" smtClean="0"/>
              <a:t>: </a:t>
            </a:r>
          </a:p>
          <a:p>
            <a:pPr lvl="3"/>
            <a:r>
              <a:rPr lang="en-US" dirty="0" smtClean="0"/>
              <a:t>c – Create </a:t>
            </a:r>
          </a:p>
          <a:p>
            <a:pPr lvl="3"/>
            <a:r>
              <a:rPr lang="en-US" dirty="0"/>
              <a:t>r</a:t>
            </a:r>
            <a:r>
              <a:rPr lang="en-US" dirty="0" smtClean="0"/>
              <a:t> – Replace </a:t>
            </a:r>
          </a:p>
          <a:p>
            <a:pPr lvl="3"/>
            <a:r>
              <a:rPr lang="en-US" dirty="0"/>
              <a:t>t</a:t>
            </a:r>
            <a:r>
              <a:rPr lang="en-US" dirty="0" smtClean="0"/>
              <a:t> – Table of contents</a:t>
            </a:r>
          </a:p>
          <a:p>
            <a:pPr lvl="3"/>
            <a:r>
              <a:rPr lang="en-US" dirty="0" smtClean="0"/>
              <a:t>u – Update </a:t>
            </a:r>
          </a:p>
          <a:p>
            <a:pPr lvl="3"/>
            <a:r>
              <a:rPr lang="en-US" dirty="0"/>
              <a:t>x</a:t>
            </a:r>
            <a:r>
              <a:rPr lang="en-US" dirty="0" smtClean="0"/>
              <a:t> – extract or restore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904" y="567267"/>
            <a:ext cx="9144000" cy="1185333"/>
          </a:xfrm>
        </p:spPr>
        <p:txBody>
          <a:bodyPr>
            <a:normAutofit/>
          </a:bodyPr>
          <a:lstStyle/>
          <a:p>
            <a:r>
              <a:rPr lang="en-US" dirty="0" smtClean="0">
                <a:solidFill>
                  <a:srgbClr val="00B0F0"/>
                </a:solidFill>
              </a:rPr>
              <a:t>tar</a:t>
            </a:r>
            <a:r>
              <a:rPr lang="en-US" dirty="0" smtClean="0"/>
              <a:t>, compress, and </a:t>
            </a:r>
            <a:r>
              <a:rPr lang="en-US" dirty="0" err="1" smtClean="0"/>
              <a:t>gzip</a:t>
            </a:r>
            <a:r>
              <a:rPr lang="en-US" dirty="0" smtClean="0"/>
              <a:t/>
            </a:r>
            <a:br>
              <a:rPr lang="en-US" dirty="0" smtClean="0"/>
            </a:br>
            <a:r>
              <a:rPr lang="en-US" sz="2400" dirty="0" smtClean="0">
                <a:solidFill>
                  <a:srgbClr val="FF0000"/>
                </a:solidFill>
              </a:rPr>
              <a:t>Main options c</a:t>
            </a:r>
            <a:r>
              <a:rPr lang="en-US" sz="2400" dirty="0">
                <a:solidFill>
                  <a:srgbClr val="FF0000"/>
                </a:solidFill>
              </a:rPr>
              <a:t> </a:t>
            </a:r>
            <a:r>
              <a:rPr lang="en-US" sz="2400" dirty="0" smtClean="0">
                <a:solidFill>
                  <a:srgbClr val="FF0000"/>
                </a:solidFill>
              </a:rPr>
              <a:t>and r</a:t>
            </a:r>
            <a:endParaRPr lang="en-US" sz="2400" dirty="0">
              <a:solidFill>
                <a:srgbClr val="FF0000"/>
              </a:solidFill>
            </a:endParaRPr>
          </a:p>
        </p:txBody>
      </p:sp>
      <p:sp>
        <p:nvSpPr>
          <p:cNvPr id="4" name="TextBox 3"/>
          <p:cNvSpPr txBox="1"/>
          <p:nvPr/>
        </p:nvSpPr>
        <p:spPr>
          <a:xfrm>
            <a:off x="177800" y="1752600"/>
            <a:ext cx="9956800" cy="3231654"/>
          </a:xfrm>
          <a:prstGeom prst="rect">
            <a:avLst/>
          </a:prstGeom>
          <a:noFill/>
        </p:spPr>
        <p:txBody>
          <a:bodyPr wrap="square" rtlCol="0">
            <a:spAutoFit/>
          </a:bodyPr>
          <a:lstStyle/>
          <a:p>
            <a:r>
              <a:rPr lang="en-US" dirty="0" smtClean="0">
                <a:latin typeface="Courier New" panose="02070309020205020404" pitchFamily="49" charset="0"/>
                <a:cs typeface="Courier New" panose="02070309020205020404" pitchFamily="49" charset="0"/>
              </a:rPr>
              <a:t>tar c [ bBeEfFhiklnopPqvwX [ 0-7 ] ] [ block ] [ tarfile ] [ exclude-file ] {-I include-file | -C directory | file | file }</a:t>
            </a:r>
          </a:p>
          <a:p>
            <a:r>
              <a:rPr lang="en-US" sz="1800" dirty="0" smtClean="0">
                <a:solidFill>
                  <a:srgbClr val="FF0000"/>
                </a:solidFill>
              </a:rPr>
              <a:t>c </a:t>
            </a:r>
            <a:r>
              <a:rPr lang="en-US" sz="1800" dirty="0" smtClean="0">
                <a:solidFill>
                  <a:srgbClr val="00B0F0"/>
                </a:solidFill>
              </a:rPr>
              <a:t>- Create</a:t>
            </a:r>
            <a:endParaRPr lang="en-US" sz="1800" dirty="0">
              <a:solidFill>
                <a:srgbClr val="00B0F0"/>
              </a:solidFill>
            </a:endParaRPr>
          </a:p>
          <a:p>
            <a:pPr marL="285750" lvl="1" indent="-285750">
              <a:buFont typeface="Arial" panose="020B0604020202020204" pitchFamily="34" charset="0"/>
              <a:buChar char="•"/>
            </a:pPr>
            <a:r>
              <a:rPr lang="en-US" sz="1800" dirty="0" smtClean="0">
                <a:solidFill>
                  <a:srgbClr val="00B0F0"/>
                </a:solidFill>
              </a:rPr>
              <a:t>Writing begins at the beginning of the tarfile, instead of at the end.</a:t>
            </a:r>
          </a:p>
          <a:p>
            <a:endParaRPr lang="en-US" sz="1800" dirty="0" smtClean="0"/>
          </a:p>
          <a:p>
            <a:r>
              <a:rPr lang="en-US" dirty="0" smtClean="0">
                <a:latin typeface="Courier New" panose="02070309020205020404" pitchFamily="49" charset="0"/>
                <a:cs typeface="Courier New" panose="02070309020205020404" pitchFamily="49" charset="0"/>
              </a:rPr>
              <a:t>tar r [ bBeEfFhiklnqvw [ 0-7 ] ] [ block ] {-I include-file | -C directory | file | file }</a:t>
            </a:r>
          </a:p>
          <a:p>
            <a:r>
              <a:rPr lang="en-US" sz="1800" dirty="0" smtClean="0">
                <a:solidFill>
                  <a:srgbClr val="FF0000"/>
                </a:solidFill>
              </a:rPr>
              <a:t>r</a:t>
            </a:r>
            <a:r>
              <a:rPr lang="en-US" sz="1800" dirty="0" smtClean="0">
                <a:solidFill>
                  <a:srgbClr val="00B0F0"/>
                </a:solidFill>
              </a:rPr>
              <a:t> - Replace</a:t>
            </a:r>
          </a:p>
          <a:p>
            <a:pPr marL="285750" lvl="1" indent="-285750">
              <a:buFont typeface="Arial" panose="020B0604020202020204" pitchFamily="34" charset="0"/>
              <a:buChar char="•"/>
            </a:pPr>
            <a:r>
              <a:rPr lang="en-US" sz="1800" dirty="0" smtClean="0">
                <a:solidFill>
                  <a:srgbClr val="00B0F0"/>
                </a:solidFill>
              </a:rPr>
              <a:t>The named files are written at the end of the tarfile. A file created with extended headers must be updated with extended headers (see E flag under Function Modifiers). A file created without extended headers cannot be modified with extended headers. </a:t>
            </a:r>
          </a:p>
          <a:p>
            <a:endParaRPr lang="en-US" sz="1800" dirty="0" smtClean="0"/>
          </a:p>
          <a:p>
            <a:r>
              <a:rPr lang="en-US" sz="1800" dirty="0" smtClean="0"/>
              <a:t>. </a:t>
            </a:r>
          </a:p>
        </p:txBody>
      </p:sp>
    </p:spTree>
    <p:extLst>
      <p:ext uri="{BB962C8B-B14F-4D97-AF65-F5344CB8AC3E}">
        <p14:creationId xmlns:p14="http://schemas.microsoft.com/office/powerpoint/2010/main" val="872659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systems</a:t>
            </a:r>
            <a:endParaRPr lang="en-US" dirty="0"/>
          </a:p>
        </p:txBody>
      </p:sp>
      <p:sp>
        <p:nvSpPr>
          <p:cNvPr id="3" name="Content Placeholder 2"/>
          <p:cNvSpPr>
            <a:spLocks noGrp="1"/>
          </p:cNvSpPr>
          <p:nvPr>
            <p:ph idx="1"/>
          </p:nvPr>
        </p:nvSpPr>
        <p:spPr/>
        <p:txBody>
          <a:bodyPr/>
          <a:lstStyle/>
          <a:p>
            <a:r>
              <a:rPr lang="en-US" dirty="0" smtClean="0"/>
              <a:t>Directory structure with its own root</a:t>
            </a:r>
          </a:p>
          <a:p>
            <a:r>
              <a:rPr lang="en-US" dirty="0" smtClean="0"/>
              <a:t>Disks can be divided into multiple file systems</a:t>
            </a:r>
          </a:p>
          <a:p>
            <a:pPr lvl="1"/>
            <a:r>
              <a:rPr lang="en-US" dirty="0" smtClean="0"/>
              <a:t>Separates data:</a:t>
            </a:r>
          </a:p>
          <a:p>
            <a:pPr lvl="2"/>
            <a:r>
              <a:rPr lang="en-US" dirty="0" smtClean="0"/>
              <a:t>-base OS-</a:t>
            </a:r>
          </a:p>
          <a:p>
            <a:pPr lvl="2"/>
            <a:r>
              <a:rPr lang="en-US" dirty="0" smtClean="0"/>
              <a:t>-system programs and </a:t>
            </a:r>
            <a:r>
              <a:rPr lang="en-US" dirty="0" err="1" smtClean="0"/>
              <a:t>utils</a:t>
            </a:r>
            <a:r>
              <a:rPr lang="en-US" dirty="0" smtClean="0"/>
              <a:t>-</a:t>
            </a:r>
          </a:p>
          <a:p>
            <a:pPr lvl="2"/>
            <a:r>
              <a:rPr lang="en-US" dirty="0" smtClean="0"/>
              <a:t>-user data-</a:t>
            </a:r>
          </a:p>
          <a:p>
            <a:pPr lvl="1"/>
            <a:r>
              <a:rPr lang="en-US" dirty="0" smtClean="0"/>
              <a:t>Corruption of one file system will not affect another</a:t>
            </a:r>
          </a:p>
          <a:p>
            <a:pPr lvl="1"/>
            <a:r>
              <a:rPr lang="en-US" dirty="0" smtClean="0"/>
              <a:t>Each file system can be backed up independently</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904" y="567267"/>
            <a:ext cx="9144000" cy="1185333"/>
          </a:xfrm>
        </p:spPr>
        <p:txBody>
          <a:bodyPr>
            <a:normAutofit/>
          </a:bodyPr>
          <a:lstStyle/>
          <a:p>
            <a:r>
              <a:rPr lang="en-US" dirty="0" smtClean="0">
                <a:solidFill>
                  <a:srgbClr val="00B0F0"/>
                </a:solidFill>
              </a:rPr>
              <a:t>tar</a:t>
            </a:r>
            <a:r>
              <a:rPr lang="en-US" dirty="0" smtClean="0"/>
              <a:t>, compress, and </a:t>
            </a:r>
            <a:r>
              <a:rPr lang="en-US" dirty="0" err="1" smtClean="0"/>
              <a:t>gzip</a:t>
            </a:r>
            <a:r>
              <a:rPr lang="en-US" dirty="0" smtClean="0"/>
              <a:t/>
            </a:r>
            <a:br>
              <a:rPr lang="en-US" dirty="0" smtClean="0"/>
            </a:br>
            <a:r>
              <a:rPr lang="en-US" sz="2400" dirty="0" smtClean="0">
                <a:solidFill>
                  <a:srgbClr val="FF0000"/>
                </a:solidFill>
              </a:rPr>
              <a:t>Main options t and u</a:t>
            </a:r>
            <a:endParaRPr lang="en-US" sz="2400" dirty="0">
              <a:solidFill>
                <a:srgbClr val="FF0000"/>
              </a:solidFill>
            </a:endParaRPr>
          </a:p>
        </p:txBody>
      </p:sp>
      <p:sp>
        <p:nvSpPr>
          <p:cNvPr id="4" name="TextBox 3"/>
          <p:cNvSpPr txBox="1"/>
          <p:nvPr/>
        </p:nvSpPr>
        <p:spPr>
          <a:xfrm>
            <a:off x="177800" y="1752600"/>
            <a:ext cx="9956800" cy="3908762"/>
          </a:xfrm>
          <a:prstGeom prst="rect">
            <a:avLst/>
          </a:prstGeom>
          <a:noFill/>
        </p:spPr>
        <p:txBody>
          <a:bodyPr wrap="square" rtlCol="0">
            <a:spAutoFit/>
          </a:bodyPr>
          <a:lstStyle/>
          <a:p>
            <a:r>
              <a:rPr lang="en-US" dirty="0" smtClean="0">
                <a:latin typeface="Courier New" panose="02070309020205020404" pitchFamily="49" charset="0"/>
                <a:cs typeface="Courier New" panose="02070309020205020404" pitchFamily="49" charset="0"/>
              </a:rPr>
              <a:t>tar t [ BefFhiklnqvX [ 0-7 ] ] [ tarfile ] [ exclude-file ] {-I include-file | file } ...</a:t>
            </a:r>
          </a:p>
          <a:p>
            <a:r>
              <a:rPr lang="en-US" sz="1800" dirty="0" smtClean="0">
                <a:solidFill>
                  <a:srgbClr val="FF0000"/>
                </a:solidFill>
              </a:rPr>
              <a:t>t </a:t>
            </a:r>
            <a:r>
              <a:rPr lang="en-US" sz="1800" dirty="0" smtClean="0">
                <a:solidFill>
                  <a:srgbClr val="00B0F0"/>
                </a:solidFill>
              </a:rPr>
              <a:t>- Table of Contents. </a:t>
            </a:r>
          </a:p>
          <a:p>
            <a:pPr marL="285750" lvl="1" indent="-285750">
              <a:buFont typeface="Arial" panose="020B0604020202020204" pitchFamily="34" charset="0"/>
              <a:buChar char="•"/>
            </a:pPr>
            <a:r>
              <a:rPr lang="en-US" sz="1800" dirty="0" smtClean="0">
                <a:solidFill>
                  <a:srgbClr val="00B0F0"/>
                </a:solidFill>
              </a:rPr>
              <a:t>The names of the specified files are listed each time they occur in the tar file. If no file argument is given, the names of all files in the tarfile are listed. With the v function modifier, additional information for the specified files is displayed. </a:t>
            </a:r>
          </a:p>
          <a:p>
            <a:endParaRPr lang="en-US" sz="1800" dirty="0" smtClean="0"/>
          </a:p>
          <a:p>
            <a:r>
              <a:rPr lang="en-US" dirty="0" smtClean="0">
                <a:latin typeface="Courier New" panose="02070309020205020404" pitchFamily="49" charset="0"/>
                <a:cs typeface="Courier New" panose="02070309020205020404" pitchFamily="49" charset="0"/>
              </a:rPr>
              <a:t>tar u [ bBeEfFhiklnqvw [ 0-7 ] ] [ block ] [ tarfile ] file ...</a:t>
            </a:r>
          </a:p>
          <a:p>
            <a:r>
              <a:rPr lang="en-US" sz="1800" dirty="0" smtClean="0">
                <a:solidFill>
                  <a:srgbClr val="FF0000"/>
                </a:solidFill>
              </a:rPr>
              <a:t>u</a:t>
            </a:r>
            <a:r>
              <a:rPr lang="en-US" sz="1800" dirty="0" smtClean="0">
                <a:solidFill>
                  <a:srgbClr val="00B0F0"/>
                </a:solidFill>
              </a:rPr>
              <a:t> - Update. </a:t>
            </a:r>
          </a:p>
          <a:p>
            <a:pPr marL="285750" indent="-285750">
              <a:buFont typeface="Arial" panose="020B0604020202020204" pitchFamily="34" charset="0"/>
              <a:buChar char="•"/>
            </a:pPr>
            <a:r>
              <a:rPr lang="en-US" sz="1800" dirty="0" smtClean="0">
                <a:solidFill>
                  <a:srgbClr val="00B0F0"/>
                </a:solidFill>
              </a:rPr>
              <a:t>The named files are written at the end of the tarfile if they are not already in the tar file, or if they have been modified since last written to that tarfile. An update can be rather slow. A tarfile created on a 5.x system cannot be updated on a 4.x system. A file created with extended headers must be updated with extended headers (see E flag under Function Modifiers). A file created without extended headers cannot be modified with extended headers</a:t>
            </a:r>
            <a:r>
              <a:rPr lang="en-US" sz="1800" dirty="0" smtClean="0"/>
              <a:t>. </a:t>
            </a:r>
          </a:p>
        </p:txBody>
      </p:sp>
    </p:spTree>
    <p:extLst>
      <p:ext uri="{BB962C8B-B14F-4D97-AF65-F5344CB8AC3E}">
        <p14:creationId xmlns:p14="http://schemas.microsoft.com/office/powerpoint/2010/main" val="38591116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762001"/>
            <a:ext cx="9448800" cy="990600"/>
          </a:xfrm>
        </p:spPr>
        <p:txBody>
          <a:bodyPr>
            <a:normAutofit fontScale="90000"/>
          </a:bodyPr>
          <a:lstStyle/>
          <a:p>
            <a:r>
              <a:rPr lang="en-US" dirty="0" smtClean="0">
                <a:solidFill>
                  <a:srgbClr val="00B0F0"/>
                </a:solidFill>
              </a:rPr>
              <a:t>tar</a:t>
            </a:r>
            <a:r>
              <a:rPr lang="en-US" dirty="0" smtClean="0"/>
              <a:t>, compress, and </a:t>
            </a:r>
            <a:r>
              <a:rPr lang="en-US" dirty="0" err="1" smtClean="0"/>
              <a:t>gzip</a:t>
            </a:r>
            <a:r>
              <a:rPr lang="en-US" dirty="0" smtClean="0"/>
              <a:t/>
            </a:r>
            <a:br>
              <a:rPr lang="en-US" dirty="0" smtClean="0"/>
            </a:br>
            <a:r>
              <a:rPr lang="en-US" sz="2400" dirty="0">
                <a:solidFill>
                  <a:srgbClr val="FF0000"/>
                </a:solidFill>
              </a:rPr>
              <a:t>M</a:t>
            </a:r>
            <a:r>
              <a:rPr lang="en-US" sz="2400" dirty="0" smtClean="0">
                <a:solidFill>
                  <a:srgbClr val="FF0000"/>
                </a:solidFill>
              </a:rPr>
              <a:t>ain option x</a:t>
            </a:r>
            <a:endParaRPr lang="en-US" sz="4000" dirty="0">
              <a:solidFill>
                <a:srgbClr val="FF0000"/>
              </a:solidFill>
            </a:endParaRPr>
          </a:p>
        </p:txBody>
      </p:sp>
      <p:sp>
        <p:nvSpPr>
          <p:cNvPr id="4" name="TextBox 3"/>
          <p:cNvSpPr txBox="1"/>
          <p:nvPr/>
        </p:nvSpPr>
        <p:spPr>
          <a:xfrm>
            <a:off x="203200" y="1905000"/>
            <a:ext cx="9956800" cy="4739759"/>
          </a:xfrm>
          <a:prstGeom prst="rect">
            <a:avLst/>
          </a:prstGeom>
          <a:noFill/>
        </p:spPr>
        <p:txBody>
          <a:bodyPr wrap="square" rtlCol="0">
            <a:spAutoFit/>
          </a:bodyPr>
          <a:lstStyle/>
          <a:p>
            <a:r>
              <a:rPr lang="en-US" dirty="0" smtClean="0">
                <a:latin typeface="Courier New" panose="02070309020205020404" pitchFamily="49" charset="0"/>
                <a:cs typeface="Courier New" panose="02070309020205020404" pitchFamily="49" charset="0"/>
              </a:rPr>
              <a:t>tar x [ BefFhiklmnopqvwX [ 0-7 ] ] [ tarfile ] [ exclude-file ] [ file ... ]</a:t>
            </a:r>
          </a:p>
          <a:p>
            <a:endParaRPr lang="en-US" sz="1600" dirty="0" smtClean="0"/>
          </a:p>
          <a:p>
            <a:r>
              <a:rPr lang="en-US" sz="1600" dirty="0" smtClean="0">
                <a:solidFill>
                  <a:srgbClr val="FF0000"/>
                </a:solidFill>
              </a:rPr>
              <a:t>x</a:t>
            </a:r>
            <a:r>
              <a:rPr lang="en-US" sz="1600" dirty="0" smtClean="0">
                <a:solidFill>
                  <a:srgbClr val="00B0F0"/>
                </a:solidFill>
              </a:rPr>
              <a:t> - Extract or restore. </a:t>
            </a:r>
          </a:p>
          <a:p>
            <a:pPr marL="285750" indent="-285750">
              <a:buFont typeface="Arial" panose="020B0604020202020204" pitchFamily="34" charset="0"/>
              <a:buChar char="•"/>
            </a:pPr>
            <a:r>
              <a:rPr lang="en-US" sz="1600" dirty="0" smtClean="0">
                <a:solidFill>
                  <a:srgbClr val="00B0F0"/>
                </a:solidFill>
              </a:rPr>
              <a:t>The named files are extracted from the tarfile and written to the directory specified in the tarfile, relative to the current directory. Use the relative path names of files and directories to be extracted. If a named file matches a directory whose contents has been writ ten to the tarfile, this directory is recursively extracted. The owner, modification time, and mode are restored (if possible); otherwise, to restore owner, you must be the super-user. Character special and block-special devices (created by mknod(1M)) can only be extracted by the super user. If no file argument is given, the entire content of the tarfile is extracted. If the tar- file contains several files with the same name, each file is written to the appropriate directory, overwriting the previous one. Filename substitu tion wildcards cannot be used for extracting files from the archive; rather, use a command of the form: </a:t>
            </a:r>
            <a:br>
              <a:rPr lang="en-US" sz="1600" dirty="0" smtClean="0">
                <a:solidFill>
                  <a:srgbClr val="00B0F0"/>
                </a:solidFill>
              </a:rPr>
            </a:br>
            <a:r>
              <a:rPr lang="en-US" sz="1600" dirty="0" smtClean="0">
                <a:solidFill>
                  <a:srgbClr val="00B0F0"/>
                </a:solidFill>
              </a:rPr>
              <a:t>    </a:t>
            </a:r>
            <a:r>
              <a:rPr lang="en-US" dirty="0" smtClean="0">
                <a:solidFill>
                  <a:srgbClr val="00B0F0"/>
                </a:solidFill>
                <a:latin typeface="Courier New" panose="02070309020205020404" pitchFamily="49" charset="0"/>
                <a:cs typeface="Courier New" panose="02070309020205020404" pitchFamily="49" charset="0"/>
              </a:rPr>
              <a:t>tar xvf... /dev/rmt/0 `tar tf... /dev/rmt/0 | grep 'pattern' `</a:t>
            </a:r>
            <a:br>
              <a:rPr lang="en-US" dirty="0" smtClean="0">
                <a:solidFill>
                  <a:srgbClr val="00B0F0"/>
                </a:solidFill>
                <a:latin typeface="Courier New" panose="02070309020205020404" pitchFamily="49" charset="0"/>
                <a:cs typeface="Courier New" panose="02070309020205020404" pitchFamily="49" charset="0"/>
              </a:rPr>
            </a:br>
            <a:r>
              <a:rPr lang="en-US" sz="1600" dirty="0" smtClean="0">
                <a:solidFill>
                  <a:srgbClr val="00B0F0"/>
                </a:solidFill>
              </a:rPr>
              <a:t>When extracting tapes created with the r or u functions, directory modification times may not be set correctly. These same functions cannot be used with many tape drives due to tape drive limitations such as the absence of backspace or append capabilities.</a:t>
            </a:r>
          </a:p>
          <a:p>
            <a:pPr marL="285750" indent="-285750">
              <a:buFont typeface="Arial" panose="020B0604020202020204" pitchFamily="34" charset="0"/>
              <a:buChar char="•"/>
            </a:pPr>
            <a:r>
              <a:rPr lang="en-US" sz="1600" dirty="0" smtClean="0">
                <a:solidFill>
                  <a:srgbClr val="00B0F0"/>
                </a:solidFill>
              </a:rPr>
              <a:t>When using the r, u, or x functions or the X function modifier, the named files must match exactly the corresponding files in the tarfile. For example, to extract ./thisfile, you must specify ./thisfile, and not thisfile. The t function displays how each file was archived.</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200" y="1270000"/>
            <a:ext cx="9144000" cy="1185333"/>
          </a:xfrm>
        </p:spPr>
        <p:txBody>
          <a:bodyPr/>
          <a:lstStyle/>
          <a:p>
            <a:r>
              <a:rPr lang="en-US" dirty="0" smtClean="0">
                <a:solidFill>
                  <a:srgbClr val="00B0F0"/>
                </a:solidFill>
              </a:rPr>
              <a:t>tar</a:t>
            </a:r>
            <a:r>
              <a:rPr lang="en-US" dirty="0" smtClean="0"/>
              <a:t>, compress, and </a:t>
            </a:r>
            <a:r>
              <a:rPr lang="en-US" dirty="0" err="1" smtClean="0"/>
              <a:t>gzip</a:t>
            </a:r>
            <a:endParaRPr lang="en-US" dirty="0"/>
          </a:p>
        </p:txBody>
      </p:sp>
      <p:sp>
        <p:nvSpPr>
          <p:cNvPr id="3" name="Content Placeholder 2"/>
          <p:cNvSpPr>
            <a:spLocks noGrp="1"/>
          </p:cNvSpPr>
          <p:nvPr>
            <p:ph idx="1"/>
          </p:nvPr>
        </p:nvSpPr>
        <p:spPr>
          <a:xfrm>
            <a:off x="0" y="2499360"/>
            <a:ext cx="9956800" cy="4805680"/>
          </a:xfrm>
        </p:spPr>
        <p:txBody>
          <a:bodyPr>
            <a:normAutofit fontScale="92500" lnSpcReduction="10000"/>
          </a:bodyPr>
          <a:lstStyle/>
          <a:p>
            <a:r>
              <a:rPr lang="en-US" dirty="0" smtClean="0"/>
              <a:t>Typical use:</a:t>
            </a:r>
          </a:p>
          <a:p>
            <a:pPr lvl="1"/>
            <a:r>
              <a:rPr lang="en-US" sz="2800" dirty="0" smtClean="0">
                <a:latin typeface="Courier New" pitchFamily="49" charset="0"/>
                <a:cs typeface="Courier New" pitchFamily="49" charset="0"/>
              </a:rPr>
              <a:t>tar –</a:t>
            </a:r>
            <a:r>
              <a:rPr lang="en-US" sz="2800" dirty="0" err="1" smtClean="0">
                <a:latin typeface="Courier New" pitchFamily="49" charset="0"/>
                <a:cs typeface="Courier New" pitchFamily="49" charset="0"/>
              </a:rPr>
              <a:t>cvf</a:t>
            </a:r>
            <a:r>
              <a:rPr lang="en-US" sz="2800" dirty="0" smtClean="0">
                <a:latin typeface="Courier New" pitchFamily="49" charset="0"/>
                <a:cs typeface="Courier New" pitchFamily="49" charset="0"/>
              </a:rPr>
              <a:t> archive.tar file1 file2 file.ext</a:t>
            </a:r>
          </a:p>
          <a:p>
            <a:pPr lvl="2"/>
            <a:r>
              <a:rPr lang="en-US" dirty="0" smtClean="0"/>
              <a:t>Where:</a:t>
            </a:r>
          </a:p>
          <a:p>
            <a:pPr lvl="3"/>
            <a:r>
              <a:rPr lang="en-US" dirty="0" smtClean="0"/>
              <a:t>-</a:t>
            </a:r>
            <a:r>
              <a:rPr lang="en-US" dirty="0" err="1" smtClean="0"/>
              <a:t>cvf</a:t>
            </a:r>
            <a:r>
              <a:rPr lang="en-US" dirty="0" smtClean="0"/>
              <a:t>: (c)</a:t>
            </a:r>
            <a:r>
              <a:rPr lang="en-US" dirty="0" err="1" smtClean="0"/>
              <a:t>reate</a:t>
            </a:r>
            <a:r>
              <a:rPr lang="en-US" dirty="0" smtClean="0"/>
              <a:t> an archive, (v)</a:t>
            </a:r>
            <a:r>
              <a:rPr lang="en-US" dirty="0" err="1" smtClean="0"/>
              <a:t>erbose</a:t>
            </a:r>
            <a:r>
              <a:rPr lang="en-US" dirty="0" smtClean="0"/>
              <a:t>, (f)</a:t>
            </a:r>
            <a:r>
              <a:rPr lang="en-US" dirty="0" err="1" smtClean="0"/>
              <a:t>ilename</a:t>
            </a:r>
            <a:endParaRPr lang="en-US" dirty="0" smtClean="0"/>
          </a:p>
          <a:p>
            <a:pPr lvl="3"/>
            <a:r>
              <a:rPr lang="en-US" i="1" dirty="0" smtClean="0"/>
              <a:t>archive.tar</a:t>
            </a:r>
            <a:r>
              <a:rPr lang="en-US" dirty="0" smtClean="0"/>
              <a:t> is the archive </a:t>
            </a:r>
            <a:r>
              <a:rPr lang="en-US" u="sng" dirty="0" smtClean="0"/>
              <a:t>created</a:t>
            </a:r>
          </a:p>
          <a:p>
            <a:pPr lvl="3"/>
            <a:r>
              <a:rPr lang="en-US" i="1" dirty="0" smtClean="0"/>
              <a:t>file1</a:t>
            </a:r>
            <a:r>
              <a:rPr lang="en-US" dirty="0" smtClean="0"/>
              <a:t>, </a:t>
            </a:r>
            <a:r>
              <a:rPr lang="en-US" i="1" dirty="0" smtClean="0"/>
              <a:t>file2</a:t>
            </a:r>
            <a:r>
              <a:rPr lang="en-US" dirty="0" smtClean="0"/>
              <a:t> and </a:t>
            </a:r>
            <a:r>
              <a:rPr lang="en-US" i="1" dirty="0" smtClean="0"/>
              <a:t>file.ext</a:t>
            </a:r>
            <a:r>
              <a:rPr lang="en-US" dirty="0" smtClean="0"/>
              <a:t> are packed into </a:t>
            </a:r>
            <a:r>
              <a:rPr lang="en-US" i="1" dirty="0" smtClean="0"/>
              <a:t>archive.tar</a:t>
            </a:r>
          </a:p>
          <a:p>
            <a:pPr lvl="1"/>
            <a:r>
              <a:rPr lang="en-US" dirty="0" smtClean="0">
                <a:latin typeface="Courier New" pitchFamily="49" charset="0"/>
                <a:cs typeface="Courier New" pitchFamily="49" charset="0"/>
              </a:rPr>
              <a:t>tar –</a:t>
            </a:r>
            <a:r>
              <a:rPr lang="en-US" dirty="0" err="1" smtClean="0">
                <a:latin typeface="Courier New" pitchFamily="49" charset="0"/>
                <a:cs typeface="Courier New" pitchFamily="49" charset="0"/>
              </a:rPr>
              <a:t>xvf</a:t>
            </a:r>
            <a:r>
              <a:rPr lang="en-US" dirty="0" smtClean="0">
                <a:latin typeface="Courier New" pitchFamily="49" charset="0"/>
                <a:cs typeface="Courier New" pitchFamily="49" charset="0"/>
              </a:rPr>
              <a:t> archive.tar</a:t>
            </a:r>
          </a:p>
          <a:p>
            <a:pPr lvl="2"/>
            <a:r>
              <a:rPr lang="en-US" dirty="0" smtClean="0"/>
              <a:t>Where:</a:t>
            </a:r>
          </a:p>
          <a:p>
            <a:pPr lvl="3"/>
            <a:r>
              <a:rPr lang="en-US" dirty="0" smtClean="0"/>
              <a:t>-</a:t>
            </a:r>
            <a:r>
              <a:rPr lang="en-US" dirty="0" err="1" smtClean="0"/>
              <a:t>xvf</a:t>
            </a:r>
            <a:r>
              <a:rPr lang="en-US" dirty="0" smtClean="0"/>
              <a:t>: e(x)tract, (v)</a:t>
            </a:r>
            <a:r>
              <a:rPr lang="en-US" dirty="0" err="1" smtClean="0"/>
              <a:t>erbose</a:t>
            </a:r>
            <a:r>
              <a:rPr lang="en-US" dirty="0" smtClean="0"/>
              <a:t>, (f)</a:t>
            </a:r>
            <a:r>
              <a:rPr lang="en-US" dirty="0" err="1" smtClean="0"/>
              <a:t>ilename</a:t>
            </a:r>
            <a:endParaRPr lang="en-US" dirty="0" smtClean="0"/>
          </a:p>
          <a:p>
            <a:pPr lvl="1"/>
            <a:r>
              <a:rPr lang="en-US" dirty="0" smtClean="0">
                <a:latin typeface="Courier New" pitchFamily="49" charset="0"/>
                <a:cs typeface="Courier New" pitchFamily="49" charset="0"/>
              </a:rPr>
              <a:t>tar –</a:t>
            </a:r>
            <a:r>
              <a:rPr lang="en-US" dirty="0" err="1" smtClean="0">
                <a:latin typeface="Courier New" pitchFamily="49" charset="0"/>
                <a:cs typeface="Courier New" pitchFamily="49" charset="0"/>
              </a:rPr>
              <a:t>tvf</a:t>
            </a:r>
            <a:r>
              <a:rPr lang="en-US" dirty="0" smtClean="0">
                <a:latin typeface="Courier New" pitchFamily="49" charset="0"/>
                <a:cs typeface="Courier New" pitchFamily="49" charset="0"/>
              </a:rPr>
              <a:t> archive.tar</a:t>
            </a:r>
          </a:p>
          <a:p>
            <a:pPr lvl="2"/>
            <a:r>
              <a:rPr lang="en-US" dirty="0" smtClean="0"/>
              <a:t>Where the –t shows the contents of the tar</a:t>
            </a:r>
          </a:p>
          <a:p>
            <a:pPr lvl="3"/>
            <a:r>
              <a:rPr lang="en-US" dirty="0" smtClean="0"/>
              <a:t>table of contents</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9400" y="1066800"/>
            <a:ext cx="7487947" cy="6771084"/>
          </a:xfrm>
          <a:prstGeom prst="rect">
            <a:avLst/>
          </a:prstGeom>
          <a:noFill/>
        </p:spPr>
        <p:txBody>
          <a:bodyPr wrap="none" rtlCol="0">
            <a:spAutoFit/>
          </a:bodyPr>
          <a:lstStyle/>
          <a:p>
            <a:endParaRPr lang="en-US" dirty="0" smtClean="0">
              <a:latin typeface="Courier New" pitchFamily="49" charset="0"/>
              <a:cs typeface="Courier New" pitchFamily="49" charset="0"/>
            </a:endParaRPr>
          </a:p>
          <a:p>
            <a:r>
              <a:rPr lang="en-US" dirty="0">
                <a:latin typeface="Courier New" pitchFamily="49" charset="0"/>
                <a:cs typeface="Courier New" pitchFamily="49" charset="0"/>
              </a:rPr>
              <a:t>&gt;</a:t>
            </a:r>
            <a:r>
              <a:rPr lang="en-US" dirty="0" smtClean="0">
                <a:latin typeface="Courier New" pitchFamily="49" charset="0"/>
                <a:cs typeface="Courier New" pitchFamily="49" charset="0"/>
              </a:rPr>
              <a:t> </a:t>
            </a:r>
            <a:r>
              <a:rPr lang="en-US" dirty="0" err="1" smtClean="0">
                <a:solidFill>
                  <a:srgbClr val="00B0F0"/>
                </a:solidFill>
                <a:latin typeface="Courier New" pitchFamily="49" charset="0"/>
                <a:cs typeface="Courier New" pitchFamily="49" charset="0"/>
              </a:rPr>
              <a:t>ls</a:t>
            </a:r>
            <a:endParaRPr lang="en-US" dirty="0" smtClean="0">
              <a:solidFill>
                <a:srgbClr val="00B0F0"/>
              </a:solidFill>
              <a:latin typeface="Courier New" pitchFamily="49" charset="0"/>
              <a:cs typeface="Courier New" pitchFamily="49" charset="0"/>
            </a:endParaRPr>
          </a:p>
          <a:p>
            <a:r>
              <a:rPr lang="en-US" dirty="0" smtClean="0">
                <a:latin typeface="Courier New" pitchFamily="49" charset="0"/>
                <a:cs typeface="Courier New" pitchFamily="49" charset="0"/>
              </a:rPr>
              <a:t>backupWaittoread.sh  file1.bak      mv.sh                xfile3.bak</a:t>
            </a:r>
          </a:p>
          <a:p>
            <a:r>
              <a:rPr lang="en-US" dirty="0" smtClean="0">
                <a:solidFill>
                  <a:srgbClr val="FF0000"/>
                </a:solidFill>
                <a:latin typeface="Courier New" pitchFamily="49" charset="0"/>
                <a:cs typeface="Courier New" pitchFamily="49" charset="0"/>
              </a:rPr>
              <a:t>bigfile1</a:t>
            </a:r>
            <a:r>
              <a:rPr lang="en-US" dirty="0" smtClean="0">
                <a:latin typeface="Courier New" pitchFamily="49" charset="0"/>
                <a:cs typeface="Courier New" pitchFamily="49" charset="0"/>
              </a:rPr>
              <a:t>             file3          myfirst.sh           xfile5</a:t>
            </a:r>
          </a:p>
          <a:p>
            <a:r>
              <a:rPr lang="en-US" dirty="0" smtClean="0">
                <a:solidFill>
                  <a:srgbClr val="FF0000"/>
                </a:solidFill>
                <a:latin typeface="Courier New" pitchFamily="49" charset="0"/>
                <a:cs typeface="Courier New" pitchFamily="49" charset="0"/>
              </a:rPr>
              <a:t>bigfile2 </a:t>
            </a:r>
            <a:r>
              <a:rPr lang="en-US" dirty="0" smtClean="0">
                <a:latin typeface="Courier New" pitchFamily="49" charset="0"/>
                <a:cs typeface="Courier New" pitchFamily="49" charset="0"/>
              </a:rPr>
              <a:t>            file3.bak      myscp.sh             xfile5.bak</a:t>
            </a:r>
          </a:p>
          <a:p>
            <a:r>
              <a:rPr lang="en-US" dirty="0" smtClean="0">
                <a:solidFill>
                  <a:srgbClr val="FF0000"/>
                </a:solidFill>
                <a:latin typeface="Courier New" pitchFamily="49" charset="0"/>
                <a:cs typeface="Courier New" pitchFamily="49" charset="0"/>
              </a:rPr>
              <a:t>bigfile3</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filelist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noread</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xfilelist</a:t>
            </a:r>
            <a:endParaRPr lang="en-US" dirty="0" smtClean="0">
              <a:latin typeface="Courier New" pitchFamily="49" charset="0"/>
              <a:cs typeface="Courier New" pitchFamily="49" charset="0"/>
            </a:endParaRPr>
          </a:p>
          <a:p>
            <a:r>
              <a:rPr lang="en-US" dirty="0" smtClean="0">
                <a:solidFill>
                  <a:srgbClr val="FF0000"/>
                </a:solidFill>
                <a:latin typeface="Courier New" pitchFamily="49" charset="0"/>
                <a:cs typeface="Courier New" pitchFamily="49" charset="0"/>
              </a:rPr>
              <a:t>bigfile4 </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filelist.save</a:t>
            </a:r>
            <a:r>
              <a:rPr lang="en-US" dirty="0" smtClean="0">
                <a:latin typeface="Courier New" pitchFamily="49" charset="0"/>
                <a:cs typeface="Courier New" pitchFamily="49" charset="0"/>
              </a:rPr>
              <a:t>  strlen.sh</a:t>
            </a:r>
          </a:p>
          <a:p>
            <a:r>
              <a:rPr lang="en-US" dirty="0">
                <a:latin typeface="Courier New" pitchFamily="49" charset="0"/>
                <a:cs typeface="Courier New" pitchFamily="49" charset="0"/>
              </a:rPr>
              <a:t>&gt;</a:t>
            </a:r>
            <a:r>
              <a:rPr lang="en-US" dirty="0" smtClean="0">
                <a:latin typeface="Courier New" pitchFamily="49" charset="0"/>
                <a:cs typeface="Courier New" pitchFamily="49" charset="0"/>
              </a:rPr>
              <a:t> </a:t>
            </a:r>
            <a:r>
              <a:rPr lang="en-US" dirty="0" smtClean="0">
                <a:solidFill>
                  <a:srgbClr val="00B0F0"/>
                </a:solidFill>
                <a:latin typeface="Courier New" pitchFamily="49" charset="0"/>
                <a:cs typeface="Courier New" pitchFamily="49" charset="0"/>
              </a:rPr>
              <a:t>tar -</a:t>
            </a:r>
            <a:r>
              <a:rPr lang="en-US" dirty="0" err="1" smtClean="0">
                <a:solidFill>
                  <a:srgbClr val="00B0F0"/>
                </a:solidFill>
                <a:latin typeface="Courier New" pitchFamily="49" charset="0"/>
                <a:cs typeface="Courier New" pitchFamily="49" charset="0"/>
              </a:rPr>
              <a:t>cvf</a:t>
            </a:r>
            <a:r>
              <a:rPr lang="en-US" dirty="0" smtClean="0">
                <a:solidFill>
                  <a:srgbClr val="00B0F0"/>
                </a:solidFill>
                <a:latin typeface="Courier New" pitchFamily="49" charset="0"/>
                <a:cs typeface="Courier New" pitchFamily="49" charset="0"/>
              </a:rPr>
              <a:t> </a:t>
            </a:r>
            <a:r>
              <a:rPr lang="en-US" dirty="0" smtClean="0">
                <a:solidFill>
                  <a:srgbClr val="FF0000"/>
                </a:solidFill>
                <a:latin typeface="Courier New" pitchFamily="49" charset="0"/>
                <a:cs typeface="Courier New" pitchFamily="49" charset="0"/>
              </a:rPr>
              <a:t>bigfile.tar bigfile1 bigfile2 bigfile3 bigfile4</a:t>
            </a:r>
          </a:p>
          <a:p>
            <a:r>
              <a:rPr lang="en-US" dirty="0" smtClean="0">
                <a:latin typeface="Courier New" pitchFamily="49" charset="0"/>
                <a:cs typeface="Courier New" pitchFamily="49" charset="0"/>
              </a:rPr>
              <a:t>bigfile1</a:t>
            </a:r>
          </a:p>
          <a:p>
            <a:r>
              <a:rPr lang="en-US" dirty="0" smtClean="0">
                <a:latin typeface="Courier New" pitchFamily="49" charset="0"/>
                <a:cs typeface="Courier New" pitchFamily="49" charset="0"/>
              </a:rPr>
              <a:t>bigfile2</a:t>
            </a:r>
          </a:p>
          <a:p>
            <a:r>
              <a:rPr lang="en-US" dirty="0" smtClean="0">
                <a:latin typeface="Courier New" pitchFamily="49" charset="0"/>
                <a:cs typeface="Courier New" pitchFamily="49" charset="0"/>
              </a:rPr>
              <a:t>bigfile3</a:t>
            </a:r>
          </a:p>
          <a:p>
            <a:r>
              <a:rPr lang="en-US" dirty="0" smtClean="0">
                <a:latin typeface="Courier New" pitchFamily="49" charset="0"/>
                <a:cs typeface="Courier New" pitchFamily="49" charset="0"/>
              </a:rPr>
              <a:t>bigfile4</a:t>
            </a:r>
          </a:p>
          <a:p>
            <a:r>
              <a:rPr lang="en-US" dirty="0">
                <a:latin typeface="Courier New" pitchFamily="49" charset="0"/>
                <a:cs typeface="Courier New" pitchFamily="49" charset="0"/>
              </a:rPr>
              <a:t>&gt;</a:t>
            </a:r>
            <a:r>
              <a:rPr lang="en-US" dirty="0" smtClean="0">
                <a:latin typeface="Courier New" pitchFamily="49" charset="0"/>
                <a:cs typeface="Courier New" pitchFamily="49" charset="0"/>
              </a:rPr>
              <a:t> </a:t>
            </a:r>
            <a:r>
              <a:rPr lang="en-US" dirty="0" err="1" smtClean="0">
                <a:solidFill>
                  <a:srgbClr val="00B0F0"/>
                </a:solidFill>
                <a:latin typeface="Courier New" pitchFamily="49" charset="0"/>
                <a:cs typeface="Courier New" pitchFamily="49" charset="0"/>
              </a:rPr>
              <a:t>rm</a:t>
            </a:r>
            <a:r>
              <a:rPr lang="en-US" dirty="0" smtClean="0">
                <a:latin typeface="Courier New" pitchFamily="49" charset="0"/>
                <a:cs typeface="Courier New" pitchFamily="49" charset="0"/>
              </a:rPr>
              <a:t> </a:t>
            </a:r>
            <a:r>
              <a:rPr lang="en-US" dirty="0" smtClean="0">
                <a:solidFill>
                  <a:srgbClr val="FF0000"/>
                </a:solidFill>
                <a:latin typeface="Courier New" pitchFamily="49" charset="0"/>
                <a:cs typeface="Courier New" pitchFamily="49" charset="0"/>
              </a:rPr>
              <a:t>bigfile1 bigfile2 bigfile3 bigfile4</a:t>
            </a:r>
          </a:p>
          <a:p>
            <a:r>
              <a:rPr lang="en-US" dirty="0">
                <a:latin typeface="Courier New" pitchFamily="49" charset="0"/>
                <a:cs typeface="Courier New" pitchFamily="49" charset="0"/>
              </a:rPr>
              <a:t>&gt;</a:t>
            </a:r>
            <a:r>
              <a:rPr lang="en-US" dirty="0" smtClean="0">
                <a:latin typeface="Courier New" pitchFamily="49" charset="0"/>
                <a:cs typeface="Courier New" pitchFamily="49" charset="0"/>
              </a:rPr>
              <a:t> </a:t>
            </a:r>
            <a:r>
              <a:rPr lang="en-US" dirty="0" err="1" smtClean="0">
                <a:solidFill>
                  <a:srgbClr val="00B0F0"/>
                </a:solidFill>
                <a:latin typeface="Courier New" pitchFamily="49" charset="0"/>
                <a:cs typeface="Courier New" pitchFamily="49" charset="0"/>
              </a:rPr>
              <a:t>ls</a:t>
            </a:r>
            <a:endParaRPr lang="en-US" dirty="0" smtClean="0">
              <a:solidFill>
                <a:srgbClr val="00B0F0"/>
              </a:solidFill>
              <a:latin typeface="Courier New" pitchFamily="49" charset="0"/>
              <a:cs typeface="Courier New" pitchFamily="49" charset="0"/>
            </a:endParaRPr>
          </a:p>
          <a:p>
            <a:r>
              <a:rPr lang="en-US" dirty="0" smtClean="0">
                <a:latin typeface="Courier New" pitchFamily="49" charset="0"/>
                <a:cs typeface="Courier New" pitchFamily="49" charset="0"/>
              </a:rPr>
              <a:t>backupWaittoread.sh  file3.bak      myfirst.sh           xfile3.bak</a:t>
            </a:r>
          </a:p>
          <a:p>
            <a:r>
              <a:rPr lang="en-US" dirty="0" smtClean="0">
                <a:solidFill>
                  <a:srgbClr val="FF0000"/>
                </a:solidFill>
                <a:latin typeface="Courier New" pitchFamily="49" charset="0"/>
                <a:cs typeface="Courier New" pitchFamily="49" charset="0"/>
              </a:rPr>
              <a:t>bigfile.tar </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filelist</a:t>
            </a:r>
            <a:r>
              <a:rPr lang="en-US" dirty="0" smtClean="0">
                <a:latin typeface="Courier New" pitchFamily="49" charset="0"/>
                <a:cs typeface="Courier New" pitchFamily="49" charset="0"/>
              </a:rPr>
              <a:t>       myscp.sh             xfile5</a:t>
            </a:r>
          </a:p>
          <a:p>
            <a:r>
              <a:rPr lang="en-US" dirty="0" smtClean="0">
                <a:latin typeface="Courier New" pitchFamily="49" charset="0"/>
                <a:cs typeface="Courier New" pitchFamily="49" charset="0"/>
              </a:rPr>
              <a:t>blurb.txt            </a:t>
            </a:r>
            <a:r>
              <a:rPr lang="en-US" dirty="0" err="1" smtClean="0">
                <a:latin typeface="Courier New" pitchFamily="49" charset="0"/>
                <a:cs typeface="Courier New" pitchFamily="49" charset="0"/>
              </a:rPr>
              <a:t>filelist.save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noread</a:t>
            </a:r>
            <a:r>
              <a:rPr lang="en-US" dirty="0" smtClean="0">
                <a:latin typeface="Courier New" pitchFamily="49" charset="0"/>
                <a:cs typeface="Courier New" pitchFamily="49" charset="0"/>
              </a:rPr>
              <a:t>               xfile5.bak</a:t>
            </a:r>
          </a:p>
          <a:p>
            <a:r>
              <a:rPr lang="en-US" dirty="0">
                <a:latin typeface="Courier New" pitchFamily="49" charset="0"/>
                <a:cs typeface="Courier New" pitchFamily="49" charset="0"/>
              </a:rPr>
              <a:t>&gt;</a:t>
            </a:r>
            <a:r>
              <a:rPr lang="en-US" dirty="0" smtClean="0">
                <a:latin typeface="Courier New" pitchFamily="49" charset="0"/>
                <a:cs typeface="Courier New" pitchFamily="49" charset="0"/>
              </a:rPr>
              <a:t> </a:t>
            </a:r>
            <a:r>
              <a:rPr lang="en-US" dirty="0" smtClean="0">
                <a:solidFill>
                  <a:srgbClr val="00B0F0"/>
                </a:solidFill>
                <a:latin typeface="Courier New" pitchFamily="49" charset="0"/>
                <a:cs typeface="Courier New" pitchFamily="49" charset="0"/>
              </a:rPr>
              <a:t>tar -</a:t>
            </a:r>
            <a:r>
              <a:rPr lang="en-US" dirty="0" err="1" smtClean="0">
                <a:solidFill>
                  <a:srgbClr val="00B0F0"/>
                </a:solidFill>
                <a:latin typeface="Courier New" pitchFamily="49" charset="0"/>
                <a:cs typeface="Courier New" pitchFamily="49" charset="0"/>
              </a:rPr>
              <a:t>xvf</a:t>
            </a:r>
            <a:r>
              <a:rPr lang="en-US" dirty="0" smtClean="0">
                <a:solidFill>
                  <a:srgbClr val="00B0F0"/>
                </a:solidFill>
                <a:latin typeface="Courier New" pitchFamily="49" charset="0"/>
                <a:cs typeface="Courier New" pitchFamily="49" charset="0"/>
              </a:rPr>
              <a:t> </a:t>
            </a:r>
            <a:r>
              <a:rPr lang="en-US" dirty="0" smtClean="0">
                <a:solidFill>
                  <a:srgbClr val="FF0000"/>
                </a:solidFill>
                <a:latin typeface="Courier New" pitchFamily="49" charset="0"/>
                <a:cs typeface="Courier New" pitchFamily="49" charset="0"/>
              </a:rPr>
              <a:t>bigfile.tar</a:t>
            </a:r>
          </a:p>
          <a:p>
            <a:r>
              <a:rPr lang="en-US" dirty="0" smtClean="0">
                <a:latin typeface="Courier New" pitchFamily="49" charset="0"/>
                <a:cs typeface="Courier New" pitchFamily="49" charset="0"/>
              </a:rPr>
              <a:t>bigfile1</a:t>
            </a:r>
          </a:p>
          <a:p>
            <a:r>
              <a:rPr lang="en-US" dirty="0" smtClean="0">
                <a:latin typeface="Courier New" pitchFamily="49" charset="0"/>
                <a:cs typeface="Courier New" pitchFamily="49" charset="0"/>
              </a:rPr>
              <a:t>bigfile2</a:t>
            </a:r>
          </a:p>
          <a:p>
            <a:r>
              <a:rPr lang="en-US" dirty="0" smtClean="0">
                <a:latin typeface="Courier New" pitchFamily="49" charset="0"/>
                <a:cs typeface="Courier New" pitchFamily="49" charset="0"/>
              </a:rPr>
              <a:t>bigfile3</a:t>
            </a:r>
          </a:p>
          <a:p>
            <a:r>
              <a:rPr lang="en-US" dirty="0" smtClean="0">
                <a:latin typeface="Courier New" pitchFamily="49" charset="0"/>
                <a:cs typeface="Courier New" pitchFamily="49" charset="0"/>
              </a:rPr>
              <a:t>bigfile4</a:t>
            </a:r>
          </a:p>
          <a:p>
            <a:r>
              <a:rPr lang="en-US" dirty="0">
                <a:latin typeface="Courier New" pitchFamily="49" charset="0"/>
                <a:cs typeface="Courier New" pitchFamily="49" charset="0"/>
              </a:rPr>
              <a:t>&gt;</a:t>
            </a:r>
            <a:r>
              <a:rPr lang="en-US" dirty="0" smtClean="0">
                <a:latin typeface="Courier New" pitchFamily="49" charset="0"/>
                <a:cs typeface="Courier New" pitchFamily="49" charset="0"/>
              </a:rPr>
              <a:t> </a:t>
            </a:r>
            <a:r>
              <a:rPr lang="en-US" dirty="0" err="1" smtClean="0">
                <a:solidFill>
                  <a:srgbClr val="00B0F0"/>
                </a:solidFill>
                <a:latin typeface="Courier New" pitchFamily="49" charset="0"/>
                <a:cs typeface="Courier New" pitchFamily="49" charset="0"/>
              </a:rPr>
              <a:t>ls</a:t>
            </a:r>
            <a:endParaRPr lang="en-US" dirty="0" smtClean="0">
              <a:solidFill>
                <a:srgbClr val="00B0F0"/>
              </a:solidFill>
              <a:latin typeface="Courier New" pitchFamily="49" charset="0"/>
              <a:cs typeface="Courier New" pitchFamily="49" charset="0"/>
            </a:endParaRPr>
          </a:p>
          <a:p>
            <a:r>
              <a:rPr lang="en-US" dirty="0" smtClean="0">
                <a:latin typeface="Courier New" pitchFamily="49" charset="0"/>
                <a:cs typeface="Courier New" pitchFamily="49" charset="0"/>
              </a:rPr>
              <a:t>backup.sh            </a:t>
            </a:r>
            <a:r>
              <a:rPr lang="en-US" dirty="0" smtClean="0">
                <a:solidFill>
                  <a:srgbClr val="FF0000"/>
                </a:solidFill>
                <a:latin typeface="Courier New" pitchFamily="49" charset="0"/>
                <a:cs typeface="Courier New" pitchFamily="49" charset="0"/>
              </a:rPr>
              <a:t>bigfile.tar </a:t>
            </a:r>
            <a:r>
              <a:rPr lang="en-US" dirty="0" smtClean="0">
                <a:latin typeface="Courier New" pitchFamily="49" charset="0"/>
                <a:cs typeface="Courier New" pitchFamily="49" charset="0"/>
              </a:rPr>
              <a:t>   listwhenreadable.sh  xfile1.bak</a:t>
            </a:r>
          </a:p>
          <a:p>
            <a:r>
              <a:rPr lang="en-US" dirty="0" smtClean="0">
                <a:latin typeface="Courier New" pitchFamily="49" charset="0"/>
                <a:cs typeface="Courier New" pitchFamily="49" charset="0"/>
              </a:rPr>
              <a:t>backupWaittoread.sh  file1          logicalop.sh         xfile3</a:t>
            </a:r>
          </a:p>
          <a:p>
            <a:r>
              <a:rPr lang="en-US" dirty="0" smtClean="0">
                <a:solidFill>
                  <a:srgbClr val="FF0000"/>
                </a:solidFill>
                <a:latin typeface="Courier New" pitchFamily="49" charset="0"/>
                <a:cs typeface="Courier New" pitchFamily="49" charset="0"/>
              </a:rPr>
              <a:t>bigfile1 </a:t>
            </a:r>
            <a:r>
              <a:rPr lang="en-US" dirty="0" smtClean="0">
                <a:latin typeface="Courier New" pitchFamily="49" charset="0"/>
                <a:cs typeface="Courier New" pitchFamily="49" charset="0"/>
              </a:rPr>
              <a:t>            file1.bak      mv.sh                xfile3.bak</a:t>
            </a:r>
          </a:p>
          <a:p>
            <a:r>
              <a:rPr lang="en-US" dirty="0" smtClean="0">
                <a:solidFill>
                  <a:srgbClr val="FF0000"/>
                </a:solidFill>
                <a:latin typeface="Courier New" pitchFamily="49" charset="0"/>
                <a:cs typeface="Courier New" pitchFamily="49" charset="0"/>
              </a:rPr>
              <a:t>bigfile2 </a:t>
            </a:r>
            <a:r>
              <a:rPr lang="en-US" dirty="0" smtClean="0">
                <a:latin typeface="Courier New" pitchFamily="49" charset="0"/>
                <a:cs typeface="Courier New" pitchFamily="49" charset="0"/>
              </a:rPr>
              <a:t>            file3          myfirst.sh           xfile5</a:t>
            </a:r>
          </a:p>
          <a:p>
            <a:r>
              <a:rPr lang="en-US" dirty="0" smtClean="0">
                <a:solidFill>
                  <a:srgbClr val="FF0000"/>
                </a:solidFill>
                <a:latin typeface="Courier New" pitchFamily="49" charset="0"/>
                <a:cs typeface="Courier New" pitchFamily="49" charset="0"/>
              </a:rPr>
              <a:t>bigfile3   </a:t>
            </a:r>
            <a:r>
              <a:rPr lang="en-US" dirty="0" smtClean="0">
                <a:latin typeface="Courier New" pitchFamily="49" charset="0"/>
                <a:cs typeface="Courier New" pitchFamily="49" charset="0"/>
              </a:rPr>
              <a:t>          file3.bak      myscp.sh             xfile5.bak</a:t>
            </a:r>
          </a:p>
          <a:p>
            <a:r>
              <a:rPr lang="en-US" dirty="0" smtClean="0">
                <a:solidFill>
                  <a:srgbClr val="FF0000"/>
                </a:solidFill>
                <a:latin typeface="Courier New" pitchFamily="49" charset="0"/>
                <a:cs typeface="Courier New" pitchFamily="49" charset="0"/>
              </a:rPr>
              <a:t>bigfile4 </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filelist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noread</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xfilelist</a:t>
            </a:r>
            <a:endParaRPr lang="en-US" dirty="0" smtClean="0">
              <a:latin typeface="Courier New" pitchFamily="49" charset="0"/>
              <a:cs typeface="Courier New" pitchFamily="49" charset="0"/>
            </a:endParaRPr>
          </a:p>
          <a:p>
            <a:r>
              <a:rPr lang="en-US" dirty="0">
                <a:latin typeface="Courier New" pitchFamily="49" charset="0"/>
                <a:cs typeface="Courier New" pitchFamily="49" charset="0"/>
              </a:rPr>
              <a:t>&gt;</a:t>
            </a:r>
            <a:endParaRPr lang="en-US" dirty="0" smtClean="0">
              <a:latin typeface="Courier New" pitchFamily="49" charset="0"/>
              <a:cs typeface="Courier New" pitchFamily="49" charset="0"/>
            </a:endParaRPr>
          </a:p>
          <a:p>
            <a:endParaRPr lang="en-US" dirty="0">
              <a:latin typeface="Courier New" pitchFamily="49" charset="0"/>
              <a:cs typeface="Courier New" pitchFamily="49" charset="0"/>
            </a:endParaRPr>
          </a:p>
        </p:txBody>
      </p:sp>
      <p:sp>
        <p:nvSpPr>
          <p:cNvPr id="5" name="Title 1"/>
          <p:cNvSpPr txBox="1">
            <a:spLocks/>
          </p:cNvSpPr>
          <p:nvPr/>
        </p:nvSpPr>
        <p:spPr>
          <a:xfrm>
            <a:off x="355600" y="533400"/>
            <a:ext cx="9144000" cy="1185333"/>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2"/>
                </a:solidFill>
                <a:effectLst/>
                <a:uLnTx/>
                <a:uFillTx/>
                <a:latin typeface="+mj-lt"/>
                <a:ea typeface="+mj-ea"/>
                <a:cs typeface="+mj-cs"/>
              </a:rPr>
              <a:t>tar - example</a:t>
            </a:r>
            <a:endParaRPr kumimoji="0" lang="en-US" sz="44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 </a:t>
            </a:r>
            <a:r>
              <a:rPr lang="en-US" dirty="0" smtClean="0">
                <a:solidFill>
                  <a:srgbClr val="00B0F0"/>
                </a:solidFill>
              </a:rPr>
              <a:t>compress</a:t>
            </a:r>
            <a:r>
              <a:rPr lang="en-US" dirty="0" smtClean="0"/>
              <a:t>, and gzip</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latin typeface="Courier New" panose="02070309020205020404" pitchFamily="49" charset="0"/>
                <a:cs typeface="Courier New" panose="02070309020205020404" pitchFamily="49" charset="0"/>
              </a:rPr>
              <a:t>compress</a:t>
            </a:r>
          </a:p>
          <a:p>
            <a:pPr lvl="1"/>
            <a:r>
              <a:rPr lang="en-US" dirty="0" smtClean="0">
                <a:solidFill>
                  <a:srgbClr val="FF0000"/>
                </a:solidFill>
              </a:rPr>
              <a:t>"Obsolete" command</a:t>
            </a:r>
          </a:p>
          <a:p>
            <a:pPr lvl="2"/>
            <a:r>
              <a:rPr lang="en-US" dirty="0" smtClean="0"/>
              <a:t>Not found on many Linux systems</a:t>
            </a:r>
          </a:p>
          <a:p>
            <a:pPr lvl="1"/>
            <a:r>
              <a:rPr lang="en-US" dirty="0" smtClean="0"/>
              <a:t>Compacts a file so that it is smaller</a:t>
            </a:r>
          </a:p>
          <a:p>
            <a:pPr lvl="1"/>
            <a:r>
              <a:rPr lang="en-US" dirty="0" smtClean="0"/>
              <a:t>Compressed file will be replaced:</a:t>
            </a:r>
          </a:p>
          <a:p>
            <a:pPr lvl="2"/>
            <a:r>
              <a:rPr lang="en-US" dirty="0" smtClean="0"/>
              <a:t>With a same name file with the extension .z</a:t>
            </a:r>
          </a:p>
          <a:p>
            <a:pPr lvl="2"/>
            <a:r>
              <a:rPr lang="en-US" dirty="0" smtClean="0"/>
              <a:t>Keeps all the same ownership modes</a:t>
            </a:r>
          </a:p>
          <a:p>
            <a:pPr lvl="1"/>
            <a:r>
              <a:rPr lang="en-US" dirty="0" smtClean="0"/>
              <a:t>Syntax:</a:t>
            </a:r>
          </a:p>
          <a:p>
            <a:pPr lvl="2"/>
            <a:r>
              <a:rPr lang="en-US" i="1" dirty="0" smtClean="0"/>
              <a:t>compress [-c] [-f] [-v] filenames</a:t>
            </a:r>
          </a:p>
          <a:p>
            <a:r>
              <a:rPr lang="en-US" dirty="0" smtClean="0">
                <a:latin typeface="Courier New" panose="02070309020205020404" pitchFamily="49" charset="0"/>
                <a:cs typeface="Courier New" panose="02070309020205020404" pitchFamily="49" charset="0"/>
              </a:rPr>
              <a:t>uncompress</a:t>
            </a:r>
          </a:p>
          <a:p>
            <a:pPr lvl="1"/>
            <a:r>
              <a:rPr lang="en-US" dirty="0" smtClean="0"/>
              <a:t>Uncompressed compressed files.</a:t>
            </a:r>
          </a:p>
          <a:p>
            <a:pPr lvl="1"/>
            <a:r>
              <a:rPr lang="en-US" dirty="0" smtClean="0"/>
              <a:t>Syntax:</a:t>
            </a:r>
          </a:p>
          <a:p>
            <a:pPr lvl="2"/>
            <a:r>
              <a:rPr lang="en-US" i="1" dirty="0" smtClean="0"/>
              <a:t>uncompress [-c] [-f] [-v ] [file]</a:t>
            </a:r>
            <a:endParaRPr lang="en-US" dirty="0" smtClean="0"/>
          </a:p>
          <a:p>
            <a:pPr lvl="2"/>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 compress, and </a:t>
            </a:r>
            <a:r>
              <a:rPr lang="en-US" dirty="0" smtClean="0">
                <a:solidFill>
                  <a:srgbClr val="00B0F0"/>
                </a:solidFill>
              </a:rPr>
              <a:t>gzip</a:t>
            </a:r>
            <a:endParaRPr lang="en-US" dirty="0">
              <a:solidFill>
                <a:srgbClr val="00B0F0"/>
              </a:solidFill>
            </a:endParaRPr>
          </a:p>
        </p:txBody>
      </p:sp>
      <p:sp>
        <p:nvSpPr>
          <p:cNvPr id="3" name="Content Placeholder 2"/>
          <p:cNvSpPr>
            <a:spLocks noGrp="1"/>
          </p:cNvSpPr>
          <p:nvPr>
            <p:ph idx="1"/>
          </p:nvPr>
        </p:nvSpPr>
        <p:spPr/>
        <p:txBody>
          <a:bodyPr>
            <a:normAutofit fontScale="77500" lnSpcReduction="20000"/>
          </a:bodyPr>
          <a:lstStyle/>
          <a:p>
            <a:r>
              <a:rPr lang="en-US" dirty="0" err="1" smtClean="0"/>
              <a:t>gzip</a:t>
            </a:r>
            <a:endParaRPr lang="en-US" dirty="0" smtClean="0"/>
          </a:p>
          <a:p>
            <a:pPr lvl="1"/>
            <a:r>
              <a:rPr lang="en-US" dirty="0"/>
              <a:t>R</a:t>
            </a:r>
            <a:r>
              <a:rPr lang="en-US" dirty="0" smtClean="0"/>
              <a:t>eplacement for compress</a:t>
            </a:r>
          </a:p>
          <a:p>
            <a:pPr lvl="1"/>
            <a:r>
              <a:rPr lang="en-US" dirty="0" smtClean="0"/>
              <a:t>Syntax:</a:t>
            </a:r>
          </a:p>
          <a:p>
            <a:pPr lvl="2"/>
            <a:r>
              <a:rPr lang="en-US" dirty="0" err="1" smtClean="0">
                <a:latin typeface="Courier New" pitchFamily="49" charset="0"/>
                <a:cs typeface="Courier New" pitchFamily="49" charset="0"/>
              </a:rPr>
              <a:t>gzip</a:t>
            </a:r>
            <a:r>
              <a:rPr lang="en-US" dirty="0" smtClean="0">
                <a:latin typeface="Courier New" pitchFamily="49" charset="0"/>
                <a:cs typeface="Courier New" pitchFamily="49" charset="0"/>
              </a:rPr>
              <a:t> filename</a:t>
            </a:r>
          </a:p>
          <a:p>
            <a:pPr lvl="3"/>
            <a:r>
              <a:rPr lang="en-US" dirty="0" smtClean="0"/>
              <a:t>compresses filename</a:t>
            </a:r>
          </a:p>
          <a:p>
            <a:pPr lvl="3"/>
            <a:r>
              <a:rPr lang="en-US" dirty="0" smtClean="0"/>
              <a:t>replaces filename with  filename.gz</a:t>
            </a:r>
          </a:p>
          <a:p>
            <a:pPr lvl="2"/>
            <a:r>
              <a:rPr lang="en-US" dirty="0" smtClean="0"/>
              <a:t>Notes: </a:t>
            </a:r>
          </a:p>
          <a:p>
            <a:pPr lvl="3"/>
            <a:r>
              <a:rPr lang="en-US" dirty="0" smtClean="0"/>
              <a:t>-c leaves original file</a:t>
            </a:r>
          </a:p>
          <a:p>
            <a:pPr lvl="3"/>
            <a:r>
              <a:rPr lang="en-US" dirty="0" smtClean="0"/>
              <a:t>-r recursively compresses all files if </a:t>
            </a:r>
            <a:r>
              <a:rPr lang="en-US" dirty="0" smtClean="0">
                <a:latin typeface="Courier New" panose="02070309020205020404" pitchFamily="49" charset="0"/>
                <a:cs typeface="Courier New" panose="02070309020205020404" pitchFamily="49" charset="0"/>
              </a:rPr>
              <a:t>filename</a:t>
            </a:r>
            <a:r>
              <a:rPr lang="en-US" dirty="0" smtClean="0"/>
              <a:t> is a directory</a:t>
            </a:r>
          </a:p>
          <a:p>
            <a:r>
              <a:rPr lang="en-US" dirty="0" err="1" smtClean="0"/>
              <a:t>gunzip</a:t>
            </a:r>
            <a:endParaRPr lang="en-US" dirty="0" smtClean="0"/>
          </a:p>
          <a:p>
            <a:pPr lvl="1"/>
            <a:r>
              <a:rPr lang="en-US" dirty="0" err="1" smtClean="0"/>
              <a:t>uncompresses</a:t>
            </a:r>
            <a:endParaRPr lang="en-US" dirty="0" smtClean="0"/>
          </a:p>
          <a:p>
            <a:pPr lvl="1"/>
            <a:r>
              <a:rPr lang="en-US" dirty="0" smtClean="0"/>
              <a:t>Syntax:</a:t>
            </a:r>
          </a:p>
          <a:p>
            <a:pPr lvl="2"/>
            <a:r>
              <a:rPr lang="en-US" dirty="0" err="1" smtClean="0">
                <a:latin typeface="Courier New" pitchFamily="49" charset="0"/>
                <a:cs typeface="Courier New" pitchFamily="49" charset="0"/>
              </a:rPr>
              <a:t>gunzip</a:t>
            </a:r>
            <a:r>
              <a:rPr lang="en-US" dirty="0" smtClean="0">
                <a:latin typeface="Courier New" pitchFamily="49" charset="0"/>
                <a:cs typeface="Courier New" pitchFamily="49" charset="0"/>
              </a:rPr>
              <a:t> filename.gz</a:t>
            </a:r>
          </a:p>
          <a:p>
            <a:pPr lvl="3"/>
            <a:r>
              <a:rPr lang="en-US" dirty="0" smtClean="0"/>
              <a:t>replaces the filename.gz with filename</a:t>
            </a:r>
          </a:p>
          <a:p>
            <a:pPr lvl="1"/>
            <a:r>
              <a:rPr lang="en-US" dirty="0" smtClean="0"/>
              <a:t>same as </a:t>
            </a:r>
            <a:r>
              <a:rPr lang="en-US" dirty="0" err="1" smtClean="0">
                <a:latin typeface="Courier New" pitchFamily="49" charset="0"/>
                <a:cs typeface="Courier New" pitchFamily="49" charset="0"/>
              </a:rPr>
              <a:t>gzip</a:t>
            </a:r>
            <a:r>
              <a:rPr lang="en-US" dirty="0" smtClean="0">
                <a:latin typeface="Courier New" pitchFamily="49" charset="0"/>
                <a:cs typeface="Courier New" pitchFamily="49" charset="0"/>
              </a:rPr>
              <a:t> –d</a:t>
            </a:r>
          </a:p>
          <a:p>
            <a:pPr lvl="1"/>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4200" y="1524000"/>
            <a:ext cx="7058343" cy="5693866"/>
          </a:xfrm>
          <a:prstGeom prst="rect">
            <a:avLst/>
          </a:prstGeom>
          <a:noFill/>
        </p:spPr>
        <p:txBody>
          <a:bodyPr wrap="none" rtlCol="0">
            <a:spAutoFit/>
          </a:bodyPr>
          <a:lstStyle/>
          <a:p>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ls</a:t>
            </a:r>
            <a:r>
              <a:rPr lang="en-US" dirty="0" smtClean="0">
                <a:latin typeface="Courier New" pitchFamily="49" charset="0"/>
                <a:cs typeface="Courier New" pitchFamily="49" charset="0"/>
              </a:rPr>
              <a:t> -l bi*</a:t>
            </a: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rwxr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xr</a:t>
            </a:r>
            <a:r>
              <a:rPr lang="en-US" dirty="0" smtClean="0">
                <a:latin typeface="Courier New" pitchFamily="49" charset="0"/>
                <a:cs typeface="Courier New" pitchFamily="49" charset="0"/>
              </a:rPr>
              <a:t>-x 1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73 2013-03-28 18:04 bigfile1</a:t>
            </a: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rwxr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xr</a:t>
            </a:r>
            <a:r>
              <a:rPr lang="en-US" dirty="0" smtClean="0">
                <a:latin typeface="Courier New" pitchFamily="49" charset="0"/>
                <a:cs typeface="Courier New" pitchFamily="49" charset="0"/>
              </a:rPr>
              <a:t>-x 1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73 2013-03-28 18:04 bigfile2</a:t>
            </a: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rwxr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xr</a:t>
            </a:r>
            <a:r>
              <a:rPr lang="en-US" dirty="0" smtClean="0">
                <a:latin typeface="Courier New" pitchFamily="49" charset="0"/>
                <a:cs typeface="Courier New" pitchFamily="49" charset="0"/>
              </a:rPr>
              <a:t>-x 1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73 2013-03-28 18:04 bigfile3</a:t>
            </a: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rwxr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xr</a:t>
            </a:r>
            <a:r>
              <a:rPr lang="en-US" dirty="0" smtClean="0">
                <a:latin typeface="Courier New" pitchFamily="49" charset="0"/>
                <a:cs typeface="Courier New" pitchFamily="49" charset="0"/>
              </a:rPr>
              <a:t>-x 1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73 2013-03-28 18:04 bigfile4</a:t>
            </a: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rw</a:t>
            </a:r>
            <a:r>
              <a:rPr lang="en-US" dirty="0" smtClean="0">
                <a:latin typeface="Courier New" pitchFamily="49" charset="0"/>
                <a:cs typeface="Courier New" pitchFamily="49" charset="0"/>
              </a:rPr>
              <a:t>-r--r-- 1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a:t>
            </a:r>
            <a:r>
              <a:rPr lang="en-US" dirty="0" smtClean="0">
                <a:solidFill>
                  <a:srgbClr val="FF0000"/>
                </a:solidFill>
                <a:latin typeface="Courier New" pitchFamily="49" charset="0"/>
                <a:cs typeface="Courier New" pitchFamily="49" charset="0"/>
              </a:rPr>
              <a:t>10240</a:t>
            </a:r>
            <a:r>
              <a:rPr lang="en-US" dirty="0" smtClean="0">
                <a:latin typeface="Courier New" pitchFamily="49" charset="0"/>
                <a:cs typeface="Courier New" pitchFamily="49" charset="0"/>
              </a:rPr>
              <a:t> 2013-04-09 15:42 bigfile.tar</a:t>
            </a:r>
          </a:p>
          <a:p>
            <a:r>
              <a:rPr lang="en-US" dirty="0" smtClean="0">
                <a:latin typeface="Courier New" pitchFamily="49" charset="0"/>
                <a:cs typeface="Courier New" pitchFamily="49" charset="0"/>
              </a:rPr>
              <a:t># </a:t>
            </a:r>
            <a:r>
              <a:rPr lang="en-US" dirty="0" err="1" smtClean="0">
                <a:solidFill>
                  <a:srgbClr val="00B050"/>
                </a:solidFill>
                <a:latin typeface="Courier New" pitchFamily="49" charset="0"/>
                <a:cs typeface="Courier New" pitchFamily="49" charset="0"/>
              </a:rPr>
              <a:t>gzip</a:t>
            </a:r>
            <a:r>
              <a:rPr lang="en-US" dirty="0" smtClean="0">
                <a:solidFill>
                  <a:srgbClr val="00B050"/>
                </a:solidFill>
                <a:latin typeface="Courier New" pitchFamily="49" charset="0"/>
                <a:cs typeface="Courier New" pitchFamily="49" charset="0"/>
              </a:rPr>
              <a:t> bigfile.tar</a:t>
            </a:r>
          </a:p>
          <a:p>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ls</a:t>
            </a:r>
            <a:r>
              <a:rPr lang="en-US" dirty="0" smtClean="0">
                <a:latin typeface="Courier New" pitchFamily="49" charset="0"/>
                <a:cs typeface="Courier New" pitchFamily="49" charset="0"/>
              </a:rPr>
              <a:t> -l bi*</a:t>
            </a: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rwxr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xr</a:t>
            </a:r>
            <a:r>
              <a:rPr lang="en-US" dirty="0" smtClean="0">
                <a:latin typeface="Courier New" pitchFamily="49" charset="0"/>
                <a:cs typeface="Courier New" pitchFamily="49" charset="0"/>
              </a:rPr>
              <a:t>-x 1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73 2013-03-28 18:04 bigfile1</a:t>
            </a: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rwxr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xr</a:t>
            </a:r>
            <a:r>
              <a:rPr lang="en-US" dirty="0" smtClean="0">
                <a:latin typeface="Courier New" pitchFamily="49" charset="0"/>
                <a:cs typeface="Courier New" pitchFamily="49" charset="0"/>
              </a:rPr>
              <a:t>-x 1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73 2013-03-28 18:04 bigfile2</a:t>
            </a: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rwxr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xr</a:t>
            </a:r>
            <a:r>
              <a:rPr lang="en-US" dirty="0" smtClean="0">
                <a:latin typeface="Courier New" pitchFamily="49" charset="0"/>
                <a:cs typeface="Courier New" pitchFamily="49" charset="0"/>
              </a:rPr>
              <a:t>-x 1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73 2013-03-28 18:04 bigfile3</a:t>
            </a: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rwxr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xr</a:t>
            </a:r>
            <a:r>
              <a:rPr lang="en-US" dirty="0" smtClean="0">
                <a:latin typeface="Courier New" pitchFamily="49" charset="0"/>
                <a:cs typeface="Courier New" pitchFamily="49" charset="0"/>
              </a:rPr>
              <a:t>-x 1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73 2013-03-28 18:04 bigfile4</a:t>
            </a: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rw</a:t>
            </a:r>
            <a:r>
              <a:rPr lang="en-US" dirty="0" smtClean="0">
                <a:latin typeface="Courier New" pitchFamily="49" charset="0"/>
                <a:cs typeface="Courier New" pitchFamily="49" charset="0"/>
              </a:rPr>
              <a:t>-r--r-- 1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a:t>
            </a:r>
            <a:r>
              <a:rPr lang="en-US" dirty="0" smtClean="0">
                <a:solidFill>
                  <a:srgbClr val="FF0000"/>
                </a:solidFill>
                <a:latin typeface="Courier New" pitchFamily="49" charset="0"/>
                <a:cs typeface="Courier New" pitchFamily="49" charset="0"/>
              </a:rPr>
              <a:t>208</a:t>
            </a:r>
            <a:r>
              <a:rPr lang="en-US" dirty="0" smtClean="0">
                <a:latin typeface="Courier New" pitchFamily="49" charset="0"/>
                <a:cs typeface="Courier New" pitchFamily="49" charset="0"/>
              </a:rPr>
              <a:t> 2013-04-09 15:42 </a:t>
            </a:r>
            <a:r>
              <a:rPr lang="en-US" dirty="0" err="1" smtClean="0">
                <a:latin typeface="Courier New" pitchFamily="49" charset="0"/>
                <a:cs typeface="Courier New" pitchFamily="49" charset="0"/>
              </a:rPr>
              <a:t>bigfile.tar.gz</a:t>
            </a:r>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 </a:t>
            </a:r>
            <a:r>
              <a:rPr lang="en-US" dirty="0" err="1" smtClean="0">
                <a:solidFill>
                  <a:srgbClr val="00B050"/>
                </a:solidFill>
                <a:latin typeface="Courier New" pitchFamily="49" charset="0"/>
                <a:cs typeface="Courier New" pitchFamily="49" charset="0"/>
              </a:rPr>
              <a:t>gunzip</a:t>
            </a:r>
            <a:r>
              <a:rPr lang="en-US" dirty="0" smtClean="0">
                <a:solidFill>
                  <a:srgbClr val="00B050"/>
                </a:solidFill>
                <a:latin typeface="Courier New" pitchFamily="49" charset="0"/>
                <a:cs typeface="Courier New" pitchFamily="49" charset="0"/>
              </a:rPr>
              <a:t> </a:t>
            </a:r>
            <a:r>
              <a:rPr lang="en-US" dirty="0" err="1" smtClean="0">
                <a:solidFill>
                  <a:srgbClr val="00B050"/>
                </a:solidFill>
                <a:latin typeface="Courier New" pitchFamily="49" charset="0"/>
                <a:cs typeface="Courier New" pitchFamily="49" charset="0"/>
              </a:rPr>
              <a:t>bigfile.tar.gz</a:t>
            </a:r>
            <a:endParaRPr lang="en-US" dirty="0" smtClean="0">
              <a:solidFill>
                <a:srgbClr val="00B050"/>
              </a:solidFill>
              <a:latin typeface="Courier New" pitchFamily="49" charset="0"/>
              <a:cs typeface="Courier New" pitchFamily="49" charset="0"/>
            </a:endParaRPr>
          </a:p>
          <a:p>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ls</a:t>
            </a:r>
            <a:r>
              <a:rPr lang="en-US" dirty="0" smtClean="0">
                <a:latin typeface="Courier New" pitchFamily="49" charset="0"/>
                <a:cs typeface="Courier New" pitchFamily="49" charset="0"/>
              </a:rPr>
              <a:t> -l bi*</a:t>
            </a: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rwxr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xr</a:t>
            </a:r>
            <a:r>
              <a:rPr lang="en-US" dirty="0" smtClean="0">
                <a:latin typeface="Courier New" pitchFamily="49" charset="0"/>
                <a:cs typeface="Courier New" pitchFamily="49" charset="0"/>
              </a:rPr>
              <a:t>-x 1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73 2013-03-28 18:04 bigfile1</a:t>
            </a: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rwxr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xr</a:t>
            </a:r>
            <a:r>
              <a:rPr lang="en-US" dirty="0" smtClean="0">
                <a:latin typeface="Courier New" pitchFamily="49" charset="0"/>
                <a:cs typeface="Courier New" pitchFamily="49" charset="0"/>
              </a:rPr>
              <a:t>-x 1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73 2013-03-28 18:04 bigfile2</a:t>
            </a: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rwxr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xr</a:t>
            </a:r>
            <a:r>
              <a:rPr lang="en-US" dirty="0" smtClean="0">
                <a:latin typeface="Courier New" pitchFamily="49" charset="0"/>
                <a:cs typeface="Courier New" pitchFamily="49" charset="0"/>
              </a:rPr>
              <a:t>-x 1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73 2013-03-28 18:04 bigfile3</a:t>
            </a: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rwxr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xr</a:t>
            </a:r>
            <a:r>
              <a:rPr lang="en-US" dirty="0" smtClean="0">
                <a:latin typeface="Courier New" pitchFamily="49" charset="0"/>
                <a:cs typeface="Courier New" pitchFamily="49" charset="0"/>
              </a:rPr>
              <a:t>-x 1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73 2013-03-28 18:04 bigfile4</a:t>
            </a: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rw</a:t>
            </a:r>
            <a:r>
              <a:rPr lang="en-US" dirty="0" smtClean="0">
                <a:latin typeface="Courier New" pitchFamily="49" charset="0"/>
                <a:cs typeface="Courier New" pitchFamily="49" charset="0"/>
              </a:rPr>
              <a:t>-r--r-- 1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a:t>
            </a:r>
            <a:r>
              <a:rPr lang="en-US" dirty="0" smtClean="0">
                <a:solidFill>
                  <a:srgbClr val="FF0000"/>
                </a:solidFill>
                <a:latin typeface="Courier New" pitchFamily="49" charset="0"/>
                <a:cs typeface="Courier New" pitchFamily="49" charset="0"/>
              </a:rPr>
              <a:t>10240</a:t>
            </a:r>
            <a:r>
              <a:rPr lang="en-US" dirty="0" smtClean="0">
                <a:latin typeface="Courier New" pitchFamily="49" charset="0"/>
                <a:cs typeface="Courier New" pitchFamily="49" charset="0"/>
              </a:rPr>
              <a:t> 2013-04-09 15:42 bigfile.tar</a:t>
            </a:r>
          </a:p>
          <a:p>
            <a:r>
              <a:rPr lang="en-US" dirty="0" smtClean="0">
                <a:latin typeface="Courier New" pitchFamily="49" charset="0"/>
                <a:cs typeface="Courier New" pitchFamily="49" charset="0"/>
              </a:rPr>
              <a:t># </a:t>
            </a:r>
            <a:r>
              <a:rPr lang="en-US" dirty="0" smtClean="0">
                <a:solidFill>
                  <a:srgbClr val="00B0F0"/>
                </a:solidFill>
                <a:latin typeface="Courier New" pitchFamily="49" charset="0"/>
                <a:cs typeface="Courier New" pitchFamily="49" charset="0"/>
              </a:rPr>
              <a:t>tar -</a:t>
            </a:r>
            <a:r>
              <a:rPr lang="en-US" dirty="0" err="1" smtClean="0">
                <a:solidFill>
                  <a:srgbClr val="00B0F0"/>
                </a:solidFill>
                <a:latin typeface="Courier New" pitchFamily="49" charset="0"/>
                <a:cs typeface="Courier New" pitchFamily="49" charset="0"/>
              </a:rPr>
              <a:t>tvf</a:t>
            </a:r>
            <a:r>
              <a:rPr lang="en-US" dirty="0" smtClean="0">
                <a:solidFill>
                  <a:srgbClr val="00B0F0"/>
                </a:solidFill>
                <a:latin typeface="Courier New" pitchFamily="49" charset="0"/>
                <a:cs typeface="Courier New" pitchFamily="49" charset="0"/>
              </a:rPr>
              <a:t> bigfile.tar</a:t>
            </a: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rwxr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xr</a:t>
            </a:r>
            <a:r>
              <a:rPr lang="en-US" dirty="0" smtClean="0">
                <a:latin typeface="Courier New" pitchFamily="49" charset="0"/>
                <a:cs typeface="Courier New" pitchFamily="49" charset="0"/>
              </a:rPr>
              <a:t>-x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73 2013-03-28 18:04 bigfile1</a:t>
            </a: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rwxr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xr</a:t>
            </a:r>
            <a:r>
              <a:rPr lang="en-US" dirty="0" smtClean="0">
                <a:latin typeface="Courier New" pitchFamily="49" charset="0"/>
                <a:cs typeface="Courier New" pitchFamily="49" charset="0"/>
              </a:rPr>
              <a:t>-x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73 2013-03-28 18:04 bigfile2</a:t>
            </a: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rwxr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xr</a:t>
            </a:r>
            <a:r>
              <a:rPr lang="en-US" dirty="0" smtClean="0">
                <a:latin typeface="Courier New" pitchFamily="49" charset="0"/>
                <a:cs typeface="Courier New" pitchFamily="49" charset="0"/>
              </a:rPr>
              <a:t>-x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73 2013-03-28 18:04 bigfile3</a:t>
            </a:r>
          </a:p>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rwxr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xr</a:t>
            </a:r>
            <a:r>
              <a:rPr lang="en-US" dirty="0" smtClean="0">
                <a:latin typeface="Courier New" pitchFamily="49" charset="0"/>
                <a:cs typeface="Courier New" pitchFamily="49" charset="0"/>
              </a:rPr>
              <a:t>-x </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tkombol</a:t>
            </a:r>
            <a:r>
              <a:rPr lang="en-US" dirty="0" smtClean="0">
                <a:latin typeface="Courier New" pitchFamily="49" charset="0"/>
                <a:cs typeface="Courier New" pitchFamily="49" charset="0"/>
              </a:rPr>
              <a:t>  73 2013-03-28 18:04 bigfile4</a:t>
            </a:r>
          </a:p>
          <a:p>
            <a:r>
              <a:rPr lang="en-US" dirty="0" smtClean="0">
                <a:latin typeface="Courier New" pitchFamily="49" charset="0"/>
                <a:cs typeface="Courier New" pitchFamily="49" charset="0"/>
              </a:rPr>
              <a:t>#</a:t>
            </a:r>
          </a:p>
        </p:txBody>
      </p:sp>
      <p:sp>
        <p:nvSpPr>
          <p:cNvPr id="3" name="Title 1"/>
          <p:cNvSpPr txBox="1">
            <a:spLocks/>
          </p:cNvSpPr>
          <p:nvPr/>
        </p:nvSpPr>
        <p:spPr>
          <a:xfrm>
            <a:off x="660400" y="609600"/>
            <a:ext cx="9144000" cy="1185333"/>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err="1" smtClean="0">
                <a:ln>
                  <a:noFill/>
                </a:ln>
                <a:solidFill>
                  <a:schemeClr val="tx2"/>
                </a:solidFill>
                <a:effectLst/>
                <a:uLnTx/>
                <a:uFillTx/>
                <a:latin typeface="+mj-lt"/>
                <a:ea typeface="+mj-ea"/>
                <a:cs typeface="+mj-cs"/>
              </a:rPr>
              <a:t>gzip</a:t>
            </a:r>
            <a:r>
              <a:rPr kumimoji="0" lang="en-US" sz="4400" b="0" i="0" u="none" strike="noStrike" kern="1200" cap="none" spc="0" normalizeH="0" baseline="0" noProof="0" dirty="0" smtClean="0">
                <a:ln>
                  <a:noFill/>
                </a:ln>
                <a:solidFill>
                  <a:schemeClr val="tx2"/>
                </a:solidFill>
                <a:effectLst/>
                <a:uLnTx/>
                <a:uFillTx/>
                <a:latin typeface="+mj-lt"/>
                <a:ea typeface="+mj-ea"/>
                <a:cs typeface="+mj-cs"/>
              </a:rPr>
              <a:t> example</a:t>
            </a:r>
            <a:endParaRPr kumimoji="0" lang="en-US" sz="44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zip</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latin typeface="Courier New" pitchFamily="49" charset="0"/>
                <a:cs typeface="Courier New" pitchFamily="49" charset="0"/>
              </a:rPr>
              <a:t>zip</a:t>
            </a:r>
            <a:r>
              <a:rPr lang="en-US" dirty="0" smtClean="0"/>
              <a:t> and </a:t>
            </a:r>
            <a:r>
              <a:rPr lang="en-US" dirty="0" smtClean="0">
                <a:latin typeface="Courier New" pitchFamily="49" charset="0"/>
                <a:cs typeface="Courier New" pitchFamily="49" charset="0"/>
              </a:rPr>
              <a:t>unzip</a:t>
            </a:r>
          </a:p>
          <a:p>
            <a:pPr lvl="1"/>
            <a:r>
              <a:rPr lang="en-US" dirty="0" smtClean="0"/>
              <a:t>PKZIP and PKUNZIP in the Unix/Linux world</a:t>
            </a:r>
          </a:p>
          <a:p>
            <a:r>
              <a:rPr lang="en-US" dirty="0" smtClean="0">
                <a:latin typeface="Courier New" pitchFamily="49" charset="0"/>
                <a:cs typeface="Courier New" pitchFamily="49" charset="0"/>
              </a:rPr>
              <a:t>zip</a:t>
            </a:r>
          </a:p>
          <a:p>
            <a:pPr lvl="1"/>
            <a:r>
              <a:rPr lang="en-US" dirty="0" smtClean="0"/>
              <a:t>Does both combining and compressing in one program</a:t>
            </a:r>
          </a:p>
          <a:p>
            <a:pPr lvl="1"/>
            <a:r>
              <a:rPr lang="en-US" dirty="0" smtClean="0">
                <a:latin typeface="Courier New" pitchFamily="49" charset="0"/>
                <a:cs typeface="Courier New" pitchFamily="49" charset="0"/>
              </a:rPr>
              <a:t>-r </a:t>
            </a:r>
          </a:p>
          <a:p>
            <a:pPr lvl="2"/>
            <a:r>
              <a:rPr lang="en-US" u="sng" dirty="0" smtClean="0"/>
              <a:t>r</a:t>
            </a:r>
            <a:r>
              <a:rPr lang="en-US" dirty="0" smtClean="0"/>
              <a:t>ecursive</a:t>
            </a:r>
          </a:p>
          <a:p>
            <a:pPr lvl="2"/>
            <a:r>
              <a:rPr lang="en-US" dirty="0" smtClean="0"/>
              <a:t>will pack and compress the subdirectories also</a:t>
            </a:r>
          </a:p>
          <a:p>
            <a:r>
              <a:rPr lang="en-US" dirty="0" smtClean="0">
                <a:latin typeface="Courier New" pitchFamily="49" charset="0"/>
                <a:cs typeface="Courier New" pitchFamily="49" charset="0"/>
              </a:rPr>
              <a:t>unzip</a:t>
            </a:r>
          </a:p>
          <a:p>
            <a:pPr lvl="1"/>
            <a:r>
              <a:rPr lang="en-US" dirty="0" smtClean="0"/>
              <a:t>non-interactive restore if restored file not present</a:t>
            </a:r>
          </a:p>
          <a:p>
            <a:pPr lvl="1"/>
            <a:r>
              <a:rPr lang="en-US" dirty="0" smtClean="0"/>
              <a:t>if file exists unzip asks permission to restore</a:t>
            </a:r>
          </a:p>
          <a:p>
            <a:pPr lvl="2"/>
            <a:r>
              <a:rPr lang="en-US" dirty="0" smtClean="0">
                <a:latin typeface="Courier New" pitchFamily="49" charset="0"/>
                <a:cs typeface="Courier New" pitchFamily="49" charset="0"/>
              </a:rPr>
              <a:t>[y]</a:t>
            </a:r>
            <a:r>
              <a:rPr lang="en-US" dirty="0" err="1" smtClean="0">
                <a:latin typeface="Courier New" pitchFamily="49" charset="0"/>
                <a:cs typeface="Courier New" pitchFamily="49" charset="0"/>
              </a:rPr>
              <a:t>es</a:t>
            </a:r>
            <a:r>
              <a:rPr lang="en-US" dirty="0" smtClean="0">
                <a:latin typeface="Courier New" pitchFamily="49" charset="0"/>
                <a:cs typeface="Courier New" pitchFamily="49" charset="0"/>
              </a:rPr>
              <a:t>, [n]o, [A]</a:t>
            </a:r>
            <a:r>
              <a:rPr lang="en-US" dirty="0" err="1" smtClean="0">
                <a:latin typeface="Courier New" pitchFamily="49" charset="0"/>
                <a:cs typeface="Courier New" pitchFamily="49" charset="0"/>
              </a:rPr>
              <a:t>ll</a:t>
            </a:r>
            <a:r>
              <a:rPr lang="en-US" dirty="0" smtClean="0">
                <a:latin typeface="Courier New" pitchFamily="49" charset="0"/>
                <a:cs typeface="Courier New" pitchFamily="49" charset="0"/>
              </a:rPr>
              <a:t>, [N]one, [r]</a:t>
            </a:r>
            <a:r>
              <a:rPr lang="en-US" dirty="0" err="1" smtClean="0">
                <a:latin typeface="Courier New" pitchFamily="49" charset="0"/>
                <a:cs typeface="Courier New" pitchFamily="49" charset="0"/>
              </a:rPr>
              <a:t>ename</a:t>
            </a:r>
            <a:r>
              <a:rPr lang="en-US" dirty="0" smtClean="0">
                <a:latin typeface="Courier New" pitchFamily="49" charset="0"/>
                <a:cs typeface="Courier New" pitchFamily="49" charset="0"/>
              </a:rPr>
              <a:t> </a:t>
            </a:r>
            <a:r>
              <a:rPr lang="en-US" dirty="0" smtClean="0"/>
              <a:t>options</a:t>
            </a:r>
          </a:p>
          <a:p>
            <a:pPr lvl="1"/>
            <a:r>
              <a:rPr lang="en-US" dirty="0" smtClean="0">
                <a:latin typeface="Courier New" pitchFamily="49" charset="0"/>
                <a:cs typeface="Courier New" pitchFamily="49" charset="0"/>
              </a:rPr>
              <a:t>-v</a:t>
            </a:r>
          </a:p>
          <a:p>
            <a:pPr lvl="2"/>
            <a:r>
              <a:rPr lang="en-US" dirty="0" smtClean="0"/>
              <a:t>view the contents of the zip file</a:t>
            </a:r>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89000" y="533400"/>
            <a:ext cx="6736139" cy="6973372"/>
          </a:xfrm>
          <a:prstGeom prst="rect">
            <a:avLst/>
          </a:prstGeom>
          <a:noFill/>
        </p:spPr>
        <p:txBody>
          <a:bodyPr wrap="square" rtlCol="0">
            <a:spAutoFit/>
          </a:bodyPr>
          <a:lstStyle/>
          <a:p>
            <a:r>
              <a:rPr lang="en-US" dirty="0" smtClean="0">
                <a:solidFill>
                  <a:srgbClr val="FF0000"/>
                </a:solidFill>
                <a:latin typeface="Courier New" pitchFamily="49" charset="0"/>
                <a:cs typeface="Courier New" pitchFamily="49" charset="0"/>
              </a:rPr>
              <a: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ls</a:t>
            </a:r>
            <a:r>
              <a:rPr lang="en-US" dirty="0" smtClean="0">
                <a:latin typeface="Courier New" pitchFamily="49" charset="0"/>
                <a:cs typeface="Courier New" pitchFamily="49" charset="0"/>
              </a:rPr>
              <a:t> -l big*</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rwxr</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xr</a:t>
            </a:r>
            <a:r>
              <a:rPr lang="en-US" dirty="0" smtClean="0">
                <a:solidFill>
                  <a:srgbClr val="FF0000"/>
                </a:solidFill>
                <a:latin typeface="Courier New" pitchFamily="49" charset="0"/>
                <a:cs typeface="Courier New" pitchFamily="49" charset="0"/>
              </a:rPr>
              <a:t>-x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73 2013-03-28 18:04 bigfile1</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rwxr</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xr</a:t>
            </a:r>
            <a:r>
              <a:rPr lang="en-US" dirty="0" smtClean="0">
                <a:solidFill>
                  <a:srgbClr val="FF0000"/>
                </a:solidFill>
                <a:latin typeface="Courier New" pitchFamily="49" charset="0"/>
                <a:cs typeface="Courier New" pitchFamily="49" charset="0"/>
              </a:rPr>
              <a:t>-x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73 2013-03-28 18:04 bigfile2</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rwxr</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xr</a:t>
            </a:r>
            <a:r>
              <a:rPr lang="en-US" dirty="0" smtClean="0">
                <a:solidFill>
                  <a:srgbClr val="FF0000"/>
                </a:solidFill>
                <a:latin typeface="Courier New" pitchFamily="49" charset="0"/>
                <a:cs typeface="Courier New" pitchFamily="49" charset="0"/>
              </a:rPr>
              <a:t>-x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73 2013-03-28 18:04 bigfile3</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rwxr</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xr</a:t>
            </a:r>
            <a:r>
              <a:rPr lang="en-US" dirty="0" smtClean="0">
                <a:solidFill>
                  <a:srgbClr val="FF0000"/>
                </a:solidFill>
                <a:latin typeface="Courier New" pitchFamily="49" charset="0"/>
                <a:cs typeface="Courier New" pitchFamily="49" charset="0"/>
              </a:rPr>
              <a:t>-x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73 2013-03-28 18:04 bigfile4</a:t>
            </a:r>
          </a:p>
          <a:p>
            <a:r>
              <a:rPr lang="en-US" dirty="0" smtClean="0">
                <a:solidFill>
                  <a:srgbClr val="FF0000"/>
                </a:solidFill>
                <a:latin typeface="Courier New" pitchFamily="49" charset="0"/>
                <a:cs typeface="Courier New" pitchFamily="49" charset="0"/>
              </a:rPr>
              <a:t># </a:t>
            </a:r>
            <a:r>
              <a:rPr lang="en-US" dirty="0" smtClean="0">
                <a:latin typeface="Courier New" pitchFamily="49" charset="0"/>
                <a:cs typeface="Courier New" pitchFamily="49" charset="0"/>
              </a:rPr>
              <a:t>zip bigfile.zip big*</a:t>
            </a:r>
          </a:p>
          <a:p>
            <a:r>
              <a:rPr lang="en-US" dirty="0" smtClean="0">
                <a:solidFill>
                  <a:srgbClr val="FF0000"/>
                </a:solidFill>
                <a:latin typeface="Courier New" pitchFamily="49" charset="0"/>
                <a:cs typeface="Courier New" pitchFamily="49" charset="0"/>
              </a:rPr>
              <a:t>  adding: bigfile1 (deflated 75%)</a:t>
            </a:r>
          </a:p>
          <a:p>
            <a:r>
              <a:rPr lang="en-US" dirty="0" smtClean="0">
                <a:solidFill>
                  <a:srgbClr val="FF0000"/>
                </a:solidFill>
                <a:latin typeface="Courier New" pitchFamily="49" charset="0"/>
                <a:cs typeface="Courier New" pitchFamily="49" charset="0"/>
              </a:rPr>
              <a:t>  adding: bigfile2 (deflated 68%)</a:t>
            </a:r>
          </a:p>
          <a:p>
            <a:r>
              <a:rPr lang="en-US" dirty="0" smtClean="0">
                <a:solidFill>
                  <a:srgbClr val="FF0000"/>
                </a:solidFill>
                <a:latin typeface="Courier New" pitchFamily="49" charset="0"/>
                <a:cs typeface="Courier New" pitchFamily="49" charset="0"/>
              </a:rPr>
              <a:t>  adding: bigfile3 (deflated 68%)</a:t>
            </a:r>
          </a:p>
          <a:p>
            <a:r>
              <a:rPr lang="en-US" dirty="0" smtClean="0">
                <a:solidFill>
                  <a:srgbClr val="FF0000"/>
                </a:solidFill>
                <a:latin typeface="Courier New" pitchFamily="49" charset="0"/>
                <a:cs typeface="Courier New" pitchFamily="49" charset="0"/>
              </a:rPr>
              <a:t>  adding: bigfile4 (deflated 68%)</a:t>
            </a:r>
          </a:p>
          <a:p>
            <a:r>
              <a:rPr lang="en-US" dirty="0" smtClean="0">
                <a:solidFill>
                  <a:srgbClr val="FF0000"/>
                </a:solidFill>
                <a:latin typeface="Courier New" pitchFamily="49" charset="0"/>
                <a:cs typeface="Courier New" pitchFamily="49" charset="0"/>
              </a:rPr>
              <a:t># </a:t>
            </a:r>
            <a:r>
              <a:rPr lang="en-US" dirty="0" err="1" smtClean="0">
                <a:latin typeface="Courier New" pitchFamily="49" charset="0"/>
                <a:cs typeface="Courier New" pitchFamily="49" charset="0"/>
              </a:rPr>
              <a:t>ls</a:t>
            </a:r>
            <a:r>
              <a:rPr lang="en-US" dirty="0" smtClean="0">
                <a:latin typeface="Courier New" pitchFamily="49" charset="0"/>
                <a:cs typeface="Courier New" pitchFamily="49" charset="0"/>
              </a:rPr>
              <a:t> -l big*</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rwxr</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xr</a:t>
            </a:r>
            <a:r>
              <a:rPr lang="en-US" dirty="0" smtClean="0">
                <a:solidFill>
                  <a:srgbClr val="FF0000"/>
                </a:solidFill>
                <a:latin typeface="Courier New" pitchFamily="49" charset="0"/>
                <a:cs typeface="Courier New" pitchFamily="49" charset="0"/>
              </a:rPr>
              <a:t>-x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73 2013-03-28 18:04 bigfile1</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rwxr</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xr</a:t>
            </a:r>
            <a:r>
              <a:rPr lang="en-US" dirty="0" smtClean="0">
                <a:solidFill>
                  <a:srgbClr val="FF0000"/>
                </a:solidFill>
                <a:latin typeface="Courier New" pitchFamily="49" charset="0"/>
                <a:cs typeface="Courier New" pitchFamily="49" charset="0"/>
              </a:rPr>
              <a:t>-x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73 2013-03-28 18:04 bigfile2</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rwxr</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xr</a:t>
            </a:r>
            <a:r>
              <a:rPr lang="en-US" dirty="0" smtClean="0">
                <a:solidFill>
                  <a:srgbClr val="FF0000"/>
                </a:solidFill>
                <a:latin typeface="Courier New" pitchFamily="49" charset="0"/>
                <a:cs typeface="Courier New" pitchFamily="49" charset="0"/>
              </a:rPr>
              <a:t>-x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73 2013-03-28 18:04 bigfile3</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rwxr</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xr</a:t>
            </a:r>
            <a:r>
              <a:rPr lang="en-US" dirty="0" smtClean="0">
                <a:solidFill>
                  <a:srgbClr val="FF0000"/>
                </a:solidFill>
                <a:latin typeface="Courier New" pitchFamily="49" charset="0"/>
                <a:cs typeface="Courier New" pitchFamily="49" charset="0"/>
              </a:rPr>
              <a:t>-x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73 2013-03-28 18:04 bigfile4</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a:t>
            </a:r>
            <a:r>
              <a:rPr lang="en-US" dirty="0" smtClean="0">
                <a:solidFill>
                  <a:srgbClr val="FF0000"/>
                </a:solidFill>
                <a:latin typeface="Courier New" pitchFamily="49" charset="0"/>
                <a:cs typeface="Courier New" pitchFamily="49" charset="0"/>
              </a:rPr>
              <a:t>-r--r-- 1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613 2013-04-10 10:35 bigfile.zip</a:t>
            </a:r>
          </a:p>
          <a:p>
            <a:r>
              <a:rPr lang="en-US" dirty="0" smtClean="0">
                <a:solidFill>
                  <a:srgbClr val="FF0000"/>
                </a:solidFill>
                <a:latin typeface="Courier New" pitchFamily="49" charset="0"/>
                <a:cs typeface="Courier New" pitchFamily="49" charset="0"/>
              </a:rPr>
              <a:t># </a:t>
            </a:r>
            <a:r>
              <a:rPr lang="en-US" dirty="0" err="1" smtClean="0">
                <a:solidFill>
                  <a:schemeClr val="tx1"/>
                </a:solidFill>
                <a:latin typeface="Courier New" pitchFamily="49" charset="0"/>
                <a:cs typeface="Courier New" pitchFamily="49" charset="0"/>
              </a:rPr>
              <a:t>rm</a:t>
            </a:r>
            <a:r>
              <a:rPr lang="en-US" dirty="0" smtClean="0">
                <a:solidFill>
                  <a:schemeClr val="tx1"/>
                </a:solidFill>
                <a:latin typeface="Courier New" pitchFamily="49" charset="0"/>
                <a:cs typeface="Courier New" pitchFamily="49" charset="0"/>
              </a:rPr>
              <a:t> </a:t>
            </a:r>
            <a:r>
              <a:rPr lang="en-US" dirty="0" err="1" smtClean="0">
                <a:solidFill>
                  <a:schemeClr val="tx1"/>
                </a:solidFill>
                <a:latin typeface="Courier New" pitchFamily="49" charset="0"/>
                <a:cs typeface="Courier New" pitchFamily="49" charset="0"/>
              </a:rPr>
              <a:t>bigfile</a:t>
            </a:r>
            <a:r>
              <a:rPr lang="en-US" dirty="0" smtClean="0">
                <a:solidFill>
                  <a:schemeClr val="tx1"/>
                </a:solidFill>
                <a:latin typeface="Courier New" pitchFamily="49" charset="0"/>
                <a:cs typeface="Courier New" pitchFamily="49" charset="0"/>
              </a:rPr>
              <a:t>[0-9]</a:t>
            </a:r>
          </a:p>
          <a:p>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ls</a:t>
            </a:r>
            <a:r>
              <a:rPr lang="en-US" dirty="0" smtClean="0">
                <a:solidFill>
                  <a:srgbClr val="FF0000"/>
                </a:solidFill>
                <a:latin typeface="Courier New" pitchFamily="49" charset="0"/>
                <a:cs typeface="Courier New" pitchFamily="49" charset="0"/>
              </a:rPr>
              <a:t> -l big*</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a:t>
            </a:r>
            <a:r>
              <a:rPr lang="en-US" dirty="0" smtClean="0">
                <a:solidFill>
                  <a:srgbClr val="FF0000"/>
                </a:solidFill>
                <a:latin typeface="Courier New" pitchFamily="49" charset="0"/>
                <a:cs typeface="Courier New" pitchFamily="49" charset="0"/>
              </a:rPr>
              <a:t>-r--r-- 1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613 2013-04-10 10:35 bigfile.zip</a:t>
            </a:r>
          </a:p>
          <a:p>
            <a:r>
              <a:rPr lang="en-US" dirty="0" smtClean="0">
                <a:solidFill>
                  <a:srgbClr val="FF0000"/>
                </a:solidFill>
                <a:latin typeface="Courier New" pitchFamily="49" charset="0"/>
                <a:cs typeface="Courier New" pitchFamily="49" charset="0"/>
              </a:rPr>
              <a:t># </a:t>
            </a:r>
            <a:r>
              <a:rPr lang="en-US" dirty="0" smtClean="0">
                <a:solidFill>
                  <a:schemeClr val="tx1"/>
                </a:solidFill>
                <a:latin typeface="Courier New" pitchFamily="49" charset="0"/>
                <a:cs typeface="Courier New" pitchFamily="49" charset="0"/>
              </a:rPr>
              <a:t>unzip bigfile.zip</a:t>
            </a:r>
          </a:p>
          <a:p>
            <a:r>
              <a:rPr lang="en-US" dirty="0" smtClean="0">
                <a:solidFill>
                  <a:srgbClr val="FF0000"/>
                </a:solidFill>
                <a:latin typeface="Courier New" pitchFamily="49" charset="0"/>
                <a:cs typeface="Courier New" pitchFamily="49" charset="0"/>
              </a:rPr>
              <a:t>Archive:  bigfile.zip</a:t>
            </a:r>
          </a:p>
          <a:p>
            <a:r>
              <a:rPr lang="en-US" dirty="0" smtClean="0">
                <a:solidFill>
                  <a:srgbClr val="FF0000"/>
                </a:solidFill>
                <a:latin typeface="Courier New" pitchFamily="49" charset="0"/>
                <a:cs typeface="Courier New" pitchFamily="49" charset="0"/>
              </a:rPr>
              <a:t>  inflating: bigfile1</a:t>
            </a:r>
          </a:p>
          <a:p>
            <a:r>
              <a:rPr lang="en-US" dirty="0" smtClean="0">
                <a:solidFill>
                  <a:srgbClr val="FF0000"/>
                </a:solidFill>
                <a:latin typeface="Courier New" pitchFamily="49" charset="0"/>
                <a:cs typeface="Courier New" pitchFamily="49" charset="0"/>
              </a:rPr>
              <a:t>  inflating: bigfile2</a:t>
            </a:r>
          </a:p>
          <a:p>
            <a:r>
              <a:rPr lang="en-US" dirty="0" smtClean="0">
                <a:solidFill>
                  <a:srgbClr val="FF0000"/>
                </a:solidFill>
                <a:latin typeface="Courier New" pitchFamily="49" charset="0"/>
                <a:cs typeface="Courier New" pitchFamily="49" charset="0"/>
              </a:rPr>
              <a:t>  inflating: bigfile3</a:t>
            </a:r>
          </a:p>
          <a:p>
            <a:r>
              <a:rPr lang="en-US" dirty="0" smtClean="0">
                <a:solidFill>
                  <a:srgbClr val="FF0000"/>
                </a:solidFill>
                <a:latin typeface="Courier New" pitchFamily="49" charset="0"/>
                <a:cs typeface="Courier New" pitchFamily="49" charset="0"/>
              </a:rPr>
              <a:t>  inflating: bigfile4</a:t>
            </a:r>
          </a:p>
          <a:p>
            <a:r>
              <a:rPr lang="en-US" dirty="0" smtClean="0">
                <a:solidFill>
                  <a:srgbClr val="FF0000"/>
                </a:solidFill>
                <a:latin typeface="Courier New" pitchFamily="49" charset="0"/>
                <a:cs typeface="Courier New" pitchFamily="49" charset="0"/>
              </a:rPr>
              <a:t># </a:t>
            </a:r>
            <a:r>
              <a:rPr lang="en-US" dirty="0" err="1" smtClean="0">
                <a:solidFill>
                  <a:schemeClr val="tx1"/>
                </a:solidFill>
                <a:latin typeface="Courier New" pitchFamily="49" charset="0"/>
                <a:cs typeface="Courier New" pitchFamily="49" charset="0"/>
              </a:rPr>
              <a:t>ls</a:t>
            </a:r>
            <a:r>
              <a:rPr lang="en-US" dirty="0" smtClean="0">
                <a:solidFill>
                  <a:schemeClr val="tx1"/>
                </a:solidFill>
                <a:latin typeface="Courier New" pitchFamily="49" charset="0"/>
                <a:cs typeface="Courier New" pitchFamily="49" charset="0"/>
              </a:rPr>
              <a:t> -l big*</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rwxr</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xr</a:t>
            </a:r>
            <a:r>
              <a:rPr lang="en-US" dirty="0" smtClean="0">
                <a:solidFill>
                  <a:srgbClr val="FF0000"/>
                </a:solidFill>
                <a:latin typeface="Courier New" pitchFamily="49" charset="0"/>
                <a:cs typeface="Courier New" pitchFamily="49" charset="0"/>
              </a:rPr>
              <a:t>-x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73 2013-03-28 18:04 bigfile1</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rwxr</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xr</a:t>
            </a:r>
            <a:r>
              <a:rPr lang="en-US" dirty="0" smtClean="0">
                <a:solidFill>
                  <a:srgbClr val="FF0000"/>
                </a:solidFill>
                <a:latin typeface="Courier New" pitchFamily="49" charset="0"/>
                <a:cs typeface="Courier New" pitchFamily="49" charset="0"/>
              </a:rPr>
              <a:t>-x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73 2013-03-28 18:04 bigfile2</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rwxr</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xr</a:t>
            </a:r>
            <a:r>
              <a:rPr lang="en-US" dirty="0" smtClean="0">
                <a:solidFill>
                  <a:srgbClr val="FF0000"/>
                </a:solidFill>
                <a:latin typeface="Courier New" pitchFamily="49" charset="0"/>
                <a:cs typeface="Courier New" pitchFamily="49" charset="0"/>
              </a:rPr>
              <a:t>-x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73 2013-03-28 18:04 bigfile3</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rwxr</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xr</a:t>
            </a:r>
            <a:r>
              <a:rPr lang="en-US" dirty="0" smtClean="0">
                <a:solidFill>
                  <a:srgbClr val="FF0000"/>
                </a:solidFill>
                <a:latin typeface="Courier New" pitchFamily="49" charset="0"/>
                <a:cs typeface="Courier New" pitchFamily="49" charset="0"/>
              </a:rPr>
              <a:t>-x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73 2013-03-28 18:04 bigfile4</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a:t>
            </a:r>
            <a:r>
              <a:rPr lang="en-US" dirty="0" smtClean="0">
                <a:solidFill>
                  <a:srgbClr val="FF0000"/>
                </a:solidFill>
                <a:latin typeface="Courier New" pitchFamily="49" charset="0"/>
                <a:cs typeface="Courier New" pitchFamily="49" charset="0"/>
              </a:rPr>
              <a:t>-r--r-- 1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613 2013-04-10 10:35 bigfile.zip</a:t>
            </a:r>
          </a:p>
          <a:p>
            <a:r>
              <a:rPr lang="en-US" dirty="0" smtClean="0">
                <a:solidFill>
                  <a:srgbClr val="FF0000"/>
                </a:solidFill>
                <a:latin typeface="Courier New" pitchFamily="49" charset="0"/>
                <a:cs typeface="Courier New" pitchFamily="49" charset="0"/>
              </a:rPr>
              <a:t>#</a:t>
            </a:r>
            <a:endParaRPr lang="en-US"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1800" y="1981200"/>
            <a:ext cx="7487947" cy="3323987"/>
          </a:xfrm>
          <a:prstGeom prst="rect">
            <a:avLst/>
          </a:prstGeom>
          <a:noFill/>
        </p:spPr>
        <p:txBody>
          <a:bodyPr wrap="none" rtlCol="0">
            <a:spAutoFit/>
          </a:bodyPr>
          <a:lstStyle/>
          <a:p>
            <a:r>
              <a:rPr lang="en-US" dirty="0" smtClean="0">
                <a:solidFill>
                  <a:srgbClr val="FF0000"/>
                </a:solidFill>
                <a:latin typeface="Courier New" pitchFamily="49" charset="0"/>
                <a:cs typeface="Courier New" pitchFamily="49" charset="0"/>
              </a:rPr>
              <a: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cd</a:t>
            </a:r>
            <a:r>
              <a:rPr lang="en-US" dirty="0" smtClean="0">
                <a:latin typeface="Courier New" pitchFamily="49" charset="0"/>
                <a:cs typeface="Courier New" pitchFamily="49" charset="0"/>
              </a:rPr>
              <a:t> ; zip -r tkombol.zip . &gt; zip.log</a:t>
            </a:r>
          </a:p>
          <a:p>
            <a:r>
              <a:rPr lang="en-US" dirty="0" smtClean="0">
                <a:solidFill>
                  <a:srgbClr val="FF0000"/>
                </a:solidFill>
                <a:latin typeface="Courier New" pitchFamily="49" charset="0"/>
                <a:cs typeface="Courier New" pitchFamily="49" charset="0"/>
              </a:rPr>
              <a:t>        zip warning: name not matched: .</a:t>
            </a:r>
            <a:r>
              <a:rPr lang="en-US" dirty="0" err="1" smtClean="0">
                <a:solidFill>
                  <a:srgbClr val="FF0000"/>
                </a:solidFill>
                <a:latin typeface="Courier New" pitchFamily="49" charset="0"/>
                <a:cs typeface="Courier New" pitchFamily="49" charset="0"/>
              </a:rPr>
              <a:t>kde</a:t>
            </a:r>
            <a:r>
              <a:rPr lang="en-US" dirty="0" smtClean="0">
                <a:solidFill>
                  <a:srgbClr val="FF0000"/>
                </a:solidFill>
                <a:latin typeface="Courier New" pitchFamily="49" charset="0"/>
                <a:cs typeface="Courier New" pitchFamily="49" charset="0"/>
              </a:rPr>
              <a:t>/tmp-SIS-43SPP11-PC</a:t>
            </a:r>
          </a:p>
          <a:p>
            <a:r>
              <a:rPr lang="en-US" dirty="0" smtClean="0">
                <a:solidFill>
                  <a:srgbClr val="FF0000"/>
                </a:solidFill>
                <a:latin typeface="Courier New" pitchFamily="49" charset="0"/>
                <a:cs typeface="Courier New" pitchFamily="49" charset="0"/>
              </a:rPr>
              <a:t>        zip warning: name not matched: .</a:t>
            </a:r>
            <a:r>
              <a:rPr lang="en-US" dirty="0" err="1" smtClean="0">
                <a:solidFill>
                  <a:srgbClr val="FF0000"/>
                </a:solidFill>
                <a:latin typeface="Courier New" pitchFamily="49" charset="0"/>
                <a:cs typeface="Courier New" pitchFamily="49" charset="0"/>
              </a:rPr>
              <a:t>kde</a:t>
            </a:r>
            <a:r>
              <a:rPr lang="en-US" dirty="0" smtClean="0">
                <a:solidFill>
                  <a:srgbClr val="FF0000"/>
                </a:solidFill>
                <a:latin typeface="Courier New" pitchFamily="49" charset="0"/>
                <a:cs typeface="Courier New" pitchFamily="49" charset="0"/>
              </a:rPr>
              <a:t>/socket-SIS-43SPP11-PC</a:t>
            </a:r>
          </a:p>
          <a:p>
            <a:r>
              <a:rPr lang="en-US" dirty="0" smtClean="0">
                <a:solidFill>
                  <a:srgbClr val="FF0000"/>
                </a:solidFill>
                <a:latin typeface="Courier New" pitchFamily="49" charset="0"/>
                <a:cs typeface="Courier New" pitchFamily="49" charset="0"/>
              </a:rPr>
              <a:t>zip warning: Permission denied</a:t>
            </a:r>
          </a:p>
          <a:p>
            <a:r>
              <a:rPr lang="en-US" dirty="0" smtClean="0">
                <a:solidFill>
                  <a:srgbClr val="FF0000"/>
                </a:solidFill>
                <a:latin typeface="Courier New" pitchFamily="49" charset="0"/>
                <a:cs typeface="Courier New" pitchFamily="49" charset="0"/>
              </a:rPr>
              <a:t>        zip warning: could not open for reading: .</a:t>
            </a:r>
            <a:r>
              <a:rPr lang="en-US" dirty="0" err="1" smtClean="0">
                <a:solidFill>
                  <a:srgbClr val="FF0000"/>
                </a:solidFill>
                <a:latin typeface="Courier New" pitchFamily="49" charset="0"/>
                <a:cs typeface="Courier New" pitchFamily="49" charset="0"/>
              </a:rPr>
              <a:t>Xauthority.backup</a:t>
            </a:r>
            <a:endParaRPr lang="en-US" dirty="0" smtClean="0">
              <a:solidFill>
                <a:srgbClr val="FF0000"/>
              </a:solidFill>
              <a:latin typeface="Courier New" pitchFamily="49" charset="0"/>
              <a:cs typeface="Courier New" pitchFamily="49" charset="0"/>
            </a:endParaRPr>
          </a:p>
          <a:p>
            <a:r>
              <a:rPr lang="en-US" dirty="0" smtClean="0">
                <a:solidFill>
                  <a:srgbClr val="FF0000"/>
                </a:solidFill>
                <a:latin typeface="Courier New" pitchFamily="49" charset="0"/>
                <a:cs typeface="Courier New" pitchFamily="49" charset="0"/>
              </a:rPr>
              <a: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ls</a:t>
            </a:r>
            <a:r>
              <a:rPr lang="en-US" dirty="0" smtClean="0">
                <a:latin typeface="Courier New" pitchFamily="49" charset="0"/>
                <a:cs typeface="Courier New" pitchFamily="49" charset="0"/>
              </a:rPr>
              <a:t> -l</a:t>
            </a:r>
          </a:p>
          <a:p>
            <a:r>
              <a:rPr lang="en-US" dirty="0" smtClean="0">
                <a:solidFill>
                  <a:srgbClr val="FF0000"/>
                </a:solidFill>
                <a:latin typeface="Courier New" pitchFamily="49" charset="0"/>
                <a:cs typeface="Courier New" pitchFamily="49" charset="0"/>
              </a:rPr>
              <a:t>total 150368</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a:t>
            </a:r>
            <a:r>
              <a:rPr lang="en-US" dirty="0" smtClean="0">
                <a:solidFill>
                  <a:srgbClr val="FF0000"/>
                </a:solidFill>
                <a:latin typeface="Courier New" pitchFamily="49" charset="0"/>
                <a:cs typeface="Courier New" pitchFamily="49" charset="0"/>
              </a:rPr>
              <a:t>-r--r--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12 2013-04-04 12:32 </a:t>
            </a:r>
            <a:r>
              <a:rPr lang="en-US" dirty="0" err="1" smtClean="0">
                <a:solidFill>
                  <a:srgbClr val="FF0000"/>
                </a:solidFill>
                <a:latin typeface="Courier New" pitchFamily="49" charset="0"/>
                <a:cs typeface="Courier New" pitchFamily="49" charset="0"/>
              </a:rPr>
              <a:t>ajktest</a:t>
            </a:r>
            <a:endParaRPr lang="en-US" dirty="0" smtClean="0">
              <a:solidFill>
                <a:srgbClr val="FF0000"/>
              </a:solidFill>
              <a:latin typeface="Courier New" pitchFamily="49" charset="0"/>
              <a:cs typeface="Courier New" pitchFamily="49" charset="0"/>
            </a:endParaRPr>
          </a:p>
          <a:p>
            <a:r>
              <a:rPr lang="en-US" dirty="0" err="1" smtClean="0">
                <a:solidFill>
                  <a:srgbClr val="FF0000"/>
                </a:solidFill>
                <a:latin typeface="Courier New" pitchFamily="49" charset="0"/>
                <a:cs typeface="Courier New" pitchFamily="49" charset="0"/>
              </a:rPr>
              <a:t>drwxr</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xr</a:t>
            </a:r>
            <a:r>
              <a:rPr lang="en-US" dirty="0" smtClean="0">
                <a:solidFill>
                  <a:srgbClr val="FF0000"/>
                </a:solidFill>
                <a:latin typeface="Courier New" pitchFamily="49" charset="0"/>
                <a:cs typeface="Courier New" pitchFamily="49" charset="0"/>
              </a:rPr>
              <a:t>-x  4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4096 2013-04-10 10:41 Desktop</a:t>
            </a:r>
          </a:p>
          <a:p>
            <a:r>
              <a:rPr lang="en-US" dirty="0" err="1" smtClean="0">
                <a:solidFill>
                  <a:srgbClr val="FF0000"/>
                </a:solidFill>
                <a:latin typeface="Courier New" pitchFamily="49" charset="0"/>
                <a:cs typeface="Courier New" pitchFamily="49" charset="0"/>
              </a:rPr>
              <a:t>drwxr</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xr</a:t>
            </a:r>
            <a:r>
              <a:rPr lang="en-US" dirty="0" smtClean="0">
                <a:solidFill>
                  <a:srgbClr val="FF0000"/>
                </a:solidFill>
                <a:latin typeface="Courier New" pitchFamily="49" charset="0"/>
                <a:cs typeface="Courier New" pitchFamily="49" charset="0"/>
              </a:rPr>
              <a:t>-x 11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4096 2009-11-19 16:53 grades</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a:t>
            </a:r>
            <a:r>
              <a:rPr lang="en-US" dirty="0" smtClean="0">
                <a:solidFill>
                  <a:srgbClr val="FF0000"/>
                </a:solidFill>
                <a:latin typeface="Courier New" pitchFamily="49" charset="0"/>
                <a:cs typeface="Courier New" pitchFamily="49" charset="0"/>
              </a:rPr>
              <a:t>-r--r--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153626580 2013-04-10 10:48 tkombol.zip</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a:t>
            </a:r>
            <a:r>
              <a:rPr lang="en-US" dirty="0" smtClean="0">
                <a:solidFill>
                  <a:srgbClr val="FF0000"/>
                </a:solidFill>
                <a:latin typeface="Courier New" pitchFamily="49" charset="0"/>
                <a:cs typeface="Courier New" pitchFamily="49" charset="0"/>
              </a:rPr>
              <a:t>-r--r--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172323 2013-04-10 10:48 zip.log</a:t>
            </a:r>
          </a:p>
          <a:p>
            <a:r>
              <a:rPr lang="en-US" dirty="0" smtClean="0">
                <a:solidFill>
                  <a:srgbClr val="FF0000"/>
                </a:solidFill>
                <a:latin typeface="Courier New" pitchFamily="49" charset="0"/>
                <a:cs typeface="Courier New" pitchFamily="49" charset="0"/>
              </a:rPr>
              <a:t>#</a:t>
            </a:r>
          </a:p>
          <a:p>
            <a:endParaRPr lang="en-US" dirty="0" smtClean="0">
              <a:solidFill>
                <a:srgbClr val="FF0000"/>
              </a:solidFill>
              <a:latin typeface="Courier New" pitchFamily="49" charset="0"/>
              <a:cs typeface="Courier New" pitchFamily="49" charset="0"/>
            </a:endParaRPr>
          </a:p>
          <a:p>
            <a:endParaRPr lang="en-US" dirty="0">
              <a:latin typeface="Courier New" pitchFamily="49" charset="0"/>
              <a:cs typeface="Courier New" pitchFamily="49" charset="0"/>
            </a:endParaRPr>
          </a:p>
        </p:txBody>
      </p:sp>
      <p:sp>
        <p:nvSpPr>
          <p:cNvPr id="4" name="Content Placeholder 3"/>
          <p:cNvSpPr>
            <a:spLocks noGrp="1"/>
          </p:cNvSpPr>
          <p:nvPr>
            <p:ph sz="half" idx="1"/>
          </p:nvPr>
        </p:nvSpPr>
        <p:spPr>
          <a:xfrm>
            <a:off x="0" y="685800"/>
            <a:ext cx="7670800" cy="1143000"/>
          </a:xfrm>
        </p:spPr>
        <p:txBody>
          <a:bodyPr>
            <a:noAutofit/>
          </a:bodyPr>
          <a:lstStyle/>
          <a:p>
            <a:r>
              <a:rPr lang="en-US" sz="2400" dirty="0" smtClean="0"/>
              <a:t>Example:</a:t>
            </a:r>
          </a:p>
          <a:p>
            <a:pPr lvl="1"/>
            <a:r>
              <a:rPr lang="en-US" sz="2300" dirty="0" smtClean="0"/>
              <a:t>zip one's home directory and log the results</a:t>
            </a:r>
            <a:endParaRPr lang="en-US" sz="2300" dirty="0"/>
          </a:p>
        </p:txBody>
      </p:sp>
      <p:sp>
        <p:nvSpPr>
          <p:cNvPr id="5" name="Content Placeholder 4"/>
          <p:cNvSpPr>
            <a:spLocks noGrp="1"/>
          </p:cNvSpPr>
          <p:nvPr>
            <p:ph sz="half" idx="2"/>
          </p:nvPr>
        </p:nvSpPr>
        <p:spPr>
          <a:xfrm>
            <a:off x="355600" y="5257800"/>
            <a:ext cx="8000999" cy="1905000"/>
          </a:xfrm>
        </p:spPr>
        <p:txBody>
          <a:bodyPr>
            <a:normAutofit/>
          </a:bodyPr>
          <a:lstStyle/>
          <a:p>
            <a:r>
              <a:rPr lang="en-US" dirty="0" smtClean="0"/>
              <a:t>Next pages: </a:t>
            </a:r>
          </a:p>
          <a:p>
            <a:pPr lvl="1"/>
            <a:r>
              <a:rPr lang="en-US" dirty="0" smtClean="0"/>
              <a:t>partial listing of zip.log</a:t>
            </a:r>
          </a:p>
          <a:p>
            <a:pPr lvl="2"/>
            <a:r>
              <a:rPr lang="en-US" dirty="0" smtClean="0"/>
              <a:t>2140 lines long</a:t>
            </a:r>
          </a:p>
          <a:p>
            <a:pPr lvl="1"/>
            <a:r>
              <a:rPr lang="en-US" dirty="0" smtClean="0"/>
              <a:t>partial view of </a:t>
            </a:r>
            <a:r>
              <a:rPr lang="en-US" dirty="0" smtClean="0">
                <a:latin typeface="Courier New" pitchFamily="49" charset="0"/>
                <a:cs typeface="Courier New" pitchFamily="49" charset="0"/>
              </a:rPr>
              <a:t>unzip –v tkombol.zip</a:t>
            </a:r>
          </a:p>
          <a:p>
            <a:pPr lvl="2"/>
            <a:r>
              <a:rPr lang="en-US" dirty="0" smtClean="0"/>
              <a:t>long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Systems</a:t>
            </a:r>
            <a:endParaRPr lang="en-US" dirty="0"/>
          </a:p>
        </p:txBody>
      </p:sp>
      <p:sp>
        <p:nvSpPr>
          <p:cNvPr id="3" name="Content Placeholder 2"/>
          <p:cNvSpPr>
            <a:spLocks noGrp="1"/>
          </p:cNvSpPr>
          <p:nvPr>
            <p:ph idx="1"/>
          </p:nvPr>
        </p:nvSpPr>
        <p:spPr/>
        <p:txBody>
          <a:bodyPr>
            <a:normAutofit lnSpcReduction="10000"/>
          </a:bodyPr>
          <a:lstStyle/>
          <a:p>
            <a:r>
              <a:rPr lang="en-US" dirty="0" smtClean="0"/>
              <a:t>Components</a:t>
            </a:r>
          </a:p>
          <a:p>
            <a:pPr lvl="1"/>
            <a:r>
              <a:rPr lang="en-US" dirty="0" smtClean="0"/>
              <a:t>boot block</a:t>
            </a:r>
          </a:p>
          <a:p>
            <a:pPr lvl="2"/>
            <a:r>
              <a:rPr lang="en-US" dirty="0" smtClean="0"/>
              <a:t>boot program</a:t>
            </a:r>
          </a:p>
          <a:p>
            <a:pPr lvl="2"/>
            <a:r>
              <a:rPr lang="en-US" dirty="0" smtClean="0"/>
              <a:t>partition table</a:t>
            </a:r>
          </a:p>
          <a:p>
            <a:pPr lvl="1"/>
            <a:r>
              <a:rPr lang="en-US" dirty="0" smtClean="0"/>
              <a:t>superblock</a:t>
            </a:r>
          </a:p>
          <a:p>
            <a:pPr lvl="2"/>
            <a:r>
              <a:rPr lang="en-US" dirty="0" smtClean="0"/>
              <a:t>global info on file system</a:t>
            </a:r>
          </a:p>
          <a:p>
            <a:pPr lvl="2"/>
            <a:r>
              <a:rPr lang="en-US" dirty="0" smtClean="0"/>
              <a:t>OS keeps a copy in memory</a:t>
            </a:r>
          </a:p>
          <a:p>
            <a:pPr lvl="1"/>
            <a:r>
              <a:rPr lang="en-US" dirty="0" smtClean="0"/>
              <a:t>inode blocks</a:t>
            </a:r>
          </a:p>
          <a:p>
            <a:pPr lvl="2"/>
            <a:r>
              <a:rPr lang="en-US" dirty="0" smtClean="0"/>
              <a:t>keeps track of every disk block</a:t>
            </a:r>
          </a:p>
          <a:p>
            <a:pPr lvl="1"/>
            <a:r>
              <a:rPr lang="en-US" dirty="0" smtClean="0"/>
              <a:t>data blocks</a:t>
            </a:r>
          </a:p>
          <a:p>
            <a:pPr lvl="2"/>
            <a:r>
              <a:rPr lang="en-US" dirty="0" smtClean="0"/>
              <a:t>all the data</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9400" y="533400"/>
            <a:ext cx="7798930" cy="7201972"/>
          </a:xfrm>
          <a:prstGeom prst="rect">
            <a:avLst/>
          </a:prstGeom>
          <a:noFill/>
        </p:spPr>
        <p:txBody>
          <a:bodyPr wrap="none" rtlCol="0">
            <a:spAutoFit/>
          </a:bodyPr>
          <a:lstStyle/>
          <a:p>
            <a:r>
              <a:rPr lang="en-US" sz="1050" dirty="0" smtClean="0">
                <a:latin typeface="Courier New" pitchFamily="49" charset="0"/>
                <a:cs typeface="Courier New" pitchFamily="49" charset="0"/>
              </a:rPr>
              <a:t># cat zip.log</a:t>
            </a:r>
          </a:p>
          <a:p>
            <a:r>
              <a:rPr lang="en-US" sz="1050" dirty="0" smtClean="0">
                <a:latin typeface="Courier New" pitchFamily="49" charset="0"/>
                <a:cs typeface="Courier New" pitchFamily="49" charset="0"/>
              </a:rPr>
              <a:t>  adding: .</a:t>
            </a:r>
            <a:r>
              <a:rPr lang="en-US" sz="1050" dirty="0" err="1" smtClean="0">
                <a:latin typeface="Courier New" pitchFamily="49" charset="0"/>
                <a:cs typeface="Courier New" pitchFamily="49" charset="0"/>
              </a:rPr>
              <a:t>bash_profile</a:t>
            </a:r>
            <a:r>
              <a:rPr lang="en-US" sz="1050" dirty="0" smtClean="0">
                <a:latin typeface="Courier New" pitchFamily="49" charset="0"/>
                <a:cs typeface="Courier New" pitchFamily="49" charset="0"/>
              </a:rPr>
              <a:t> (deflated 39%)</a:t>
            </a:r>
          </a:p>
          <a:p>
            <a:r>
              <a:rPr lang="en-US" sz="1050" dirty="0" smtClean="0">
                <a:latin typeface="Courier New" pitchFamily="49" charset="0"/>
                <a:cs typeface="Courier New" pitchFamily="49" charset="0"/>
              </a:rPr>
              <a:t>  adding: .gnome2/ (stored 0%)</a:t>
            </a:r>
          </a:p>
          <a:p>
            <a:r>
              <a:rPr lang="en-US" sz="1050" dirty="0" smtClean="0">
                <a:latin typeface="Courier New" pitchFamily="49" charset="0"/>
                <a:cs typeface="Courier New" pitchFamily="49" charset="0"/>
              </a:rPr>
              <a:t>...</a:t>
            </a:r>
          </a:p>
          <a:p>
            <a:r>
              <a:rPr lang="en-US" sz="1050" dirty="0" smtClean="0">
                <a:latin typeface="Courier New" pitchFamily="49" charset="0"/>
                <a:cs typeface="Courier New" pitchFamily="49" charset="0"/>
              </a:rPr>
              <a:t>  adding: .</a:t>
            </a:r>
            <a:r>
              <a:rPr lang="en-US" sz="1050" dirty="0" err="1" smtClean="0">
                <a:latin typeface="Courier New" pitchFamily="49" charset="0"/>
                <a:cs typeface="Courier New" pitchFamily="49" charset="0"/>
              </a:rPr>
              <a:t>gconf</a:t>
            </a:r>
            <a:r>
              <a:rPr lang="en-US" sz="1050" dirty="0" smtClean="0">
                <a:latin typeface="Courier New" pitchFamily="49" charset="0"/>
                <a:cs typeface="Courier New" pitchFamily="49" charset="0"/>
              </a:rPr>
              <a:t>/apps/evince/ (stored 0%)</a:t>
            </a:r>
          </a:p>
          <a:p>
            <a:r>
              <a:rPr lang="en-US" sz="1050" dirty="0" smtClean="0">
                <a:latin typeface="Courier New" pitchFamily="49" charset="0"/>
                <a:cs typeface="Courier New" pitchFamily="49" charset="0"/>
              </a:rPr>
              <a:t>...</a:t>
            </a:r>
          </a:p>
          <a:p>
            <a:r>
              <a:rPr lang="en-US" sz="1050" dirty="0" smtClean="0">
                <a:latin typeface="Courier New" pitchFamily="49" charset="0"/>
                <a:cs typeface="Courier New" pitchFamily="49" charset="0"/>
              </a:rPr>
              <a:t>  adding: .</a:t>
            </a:r>
            <a:r>
              <a:rPr lang="en-US" sz="1050" dirty="0" err="1" smtClean="0">
                <a:latin typeface="Courier New" pitchFamily="49" charset="0"/>
                <a:cs typeface="Courier New" pitchFamily="49" charset="0"/>
              </a:rPr>
              <a:t>mozilla</a:t>
            </a:r>
            <a:r>
              <a:rPr lang="en-US" sz="1050" dirty="0" smtClean="0">
                <a:latin typeface="Courier New" pitchFamily="49" charset="0"/>
                <a:cs typeface="Courier New" pitchFamily="49" charset="0"/>
              </a:rPr>
              <a:t>/</a:t>
            </a:r>
            <a:r>
              <a:rPr lang="en-US" sz="1050" dirty="0" err="1" smtClean="0">
                <a:latin typeface="Courier New" pitchFamily="49" charset="0"/>
                <a:cs typeface="Courier New" pitchFamily="49" charset="0"/>
              </a:rPr>
              <a:t>firefox</a:t>
            </a:r>
            <a:r>
              <a:rPr lang="en-US" sz="1050" dirty="0" smtClean="0">
                <a:latin typeface="Courier New" pitchFamily="49" charset="0"/>
                <a:cs typeface="Courier New" pitchFamily="49" charset="0"/>
              </a:rPr>
              <a:t>/jlammzq3.default/Cache/4A74584Bd01 (deflated 0%)</a:t>
            </a:r>
          </a:p>
          <a:p>
            <a:r>
              <a:rPr lang="en-US" sz="1050" dirty="0" smtClean="0">
                <a:latin typeface="Courier New" pitchFamily="49" charset="0"/>
                <a:cs typeface="Courier New" pitchFamily="49" charset="0"/>
              </a:rPr>
              <a:t>...</a:t>
            </a:r>
          </a:p>
          <a:p>
            <a:r>
              <a:rPr lang="en-US" sz="1050" dirty="0" smtClean="0">
                <a:latin typeface="Courier New" pitchFamily="49" charset="0"/>
                <a:cs typeface="Courier New" pitchFamily="49" charset="0"/>
              </a:rPr>
              <a:t>  adding: .</a:t>
            </a:r>
            <a:r>
              <a:rPr lang="en-US" sz="1050" dirty="0" err="1" smtClean="0">
                <a:latin typeface="Courier New" pitchFamily="49" charset="0"/>
                <a:cs typeface="Courier New" pitchFamily="49" charset="0"/>
              </a:rPr>
              <a:t>openoffice.org</a:t>
            </a:r>
            <a:r>
              <a:rPr lang="en-US" sz="1050" dirty="0" smtClean="0">
                <a:latin typeface="Courier New" pitchFamily="49" charset="0"/>
                <a:cs typeface="Courier New" pitchFamily="49" charset="0"/>
              </a:rPr>
              <a:t>/3/user/</a:t>
            </a:r>
            <a:r>
              <a:rPr lang="en-US" sz="1050" dirty="0" err="1" smtClean="0">
                <a:latin typeface="Courier New" pitchFamily="49" charset="0"/>
                <a:cs typeface="Courier New" pitchFamily="49" charset="0"/>
              </a:rPr>
              <a:t>config</a:t>
            </a:r>
            <a:r>
              <a:rPr lang="en-US" sz="1050" dirty="0" smtClean="0">
                <a:latin typeface="Courier New" pitchFamily="49" charset="0"/>
                <a:cs typeface="Courier New" pitchFamily="49" charset="0"/>
              </a:rPr>
              <a:t>/standard.sob (deflated 2%)</a:t>
            </a:r>
          </a:p>
          <a:p>
            <a:r>
              <a:rPr lang="en-US" sz="1050" dirty="0" smtClean="0">
                <a:latin typeface="Courier New" pitchFamily="49" charset="0"/>
                <a:cs typeface="Courier New" pitchFamily="49" charset="0"/>
              </a:rPr>
              <a:t>...</a:t>
            </a:r>
          </a:p>
          <a:p>
            <a:r>
              <a:rPr lang="en-US" sz="1050" dirty="0" smtClean="0">
                <a:latin typeface="Courier New" pitchFamily="49" charset="0"/>
                <a:cs typeface="Courier New" pitchFamily="49" charset="0"/>
              </a:rPr>
              <a:t>  adding: .openoffice.org2/user/registry/data/org/</a:t>
            </a:r>
            <a:r>
              <a:rPr lang="en-US" sz="1050" dirty="0" err="1" smtClean="0">
                <a:latin typeface="Courier New" pitchFamily="49" charset="0"/>
                <a:cs typeface="Courier New" pitchFamily="49" charset="0"/>
              </a:rPr>
              <a:t>openoffice</a:t>
            </a:r>
            <a:r>
              <a:rPr lang="en-US" sz="1050" dirty="0" smtClean="0">
                <a:latin typeface="Courier New" pitchFamily="49" charset="0"/>
                <a:cs typeface="Courier New" pitchFamily="49" charset="0"/>
              </a:rPr>
              <a:t>/Office/Recovery.xcu (deflated 70%)</a:t>
            </a:r>
          </a:p>
          <a:p>
            <a:r>
              <a:rPr lang="en-US" sz="1050" dirty="0" smtClean="0">
                <a:latin typeface="Courier New" pitchFamily="49" charset="0"/>
                <a:cs typeface="Courier New" pitchFamily="49" charset="0"/>
              </a:rPr>
              <a:t>...</a:t>
            </a:r>
          </a:p>
          <a:p>
            <a:r>
              <a:rPr lang="en-US" sz="1050" dirty="0" smtClean="0">
                <a:latin typeface="Courier New" pitchFamily="49" charset="0"/>
                <a:cs typeface="Courier New" pitchFamily="49" charset="0"/>
              </a:rPr>
              <a:t>  adding: .</a:t>
            </a:r>
            <a:r>
              <a:rPr lang="en-US" sz="1050" dirty="0" err="1" smtClean="0">
                <a:latin typeface="Courier New" pitchFamily="49" charset="0"/>
                <a:cs typeface="Courier New" pitchFamily="49" charset="0"/>
              </a:rPr>
              <a:t>config</a:t>
            </a:r>
            <a:r>
              <a:rPr lang="en-US" sz="1050" dirty="0" smtClean="0">
                <a:latin typeface="Courier New" pitchFamily="49" charset="0"/>
                <a:cs typeface="Courier New" pitchFamily="49" charset="0"/>
              </a:rPr>
              <a:t>/totem/state.ini (deflated 20%)</a:t>
            </a:r>
          </a:p>
          <a:p>
            <a:r>
              <a:rPr lang="en-US" sz="1050" dirty="0" smtClean="0">
                <a:solidFill>
                  <a:srgbClr val="FF0000"/>
                </a:solidFill>
                <a:latin typeface="Courier New" pitchFamily="49" charset="0"/>
                <a:cs typeface="Courier New" pitchFamily="49" charset="0"/>
              </a:rPr>
              <a:t>  adding: Desktop/ (stored 0%)</a:t>
            </a:r>
          </a:p>
          <a:p>
            <a:r>
              <a:rPr lang="en-US" sz="1050" dirty="0" smtClean="0">
                <a:solidFill>
                  <a:srgbClr val="FF0000"/>
                </a:solidFill>
                <a:latin typeface="Courier New" pitchFamily="49" charset="0"/>
                <a:cs typeface="Courier New" pitchFamily="49" charset="0"/>
              </a:rPr>
              <a:t>  adding: Desktop/my-ls.txt (deflated 62%)</a:t>
            </a:r>
          </a:p>
          <a:p>
            <a:r>
              <a:rPr lang="en-US" sz="1050" dirty="0" smtClean="0">
                <a:solidFill>
                  <a:srgbClr val="FF0000"/>
                </a:solidFill>
                <a:latin typeface="Courier New" pitchFamily="49" charset="0"/>
                <a:cs typeface="Courier New" pitchFamily="49" charset="0"/>
              </a:rPr>
              <a:t>...</a:t>
            </a:r>
          </a:p>
          <a:p>
            <a:r>
              <a:rPr lang="en-US" sz="1050" dirty="0" smtClean="0">
                <a:solidFill>
                  <a:srgbClr val="FF0000"/>
                </a:solidFill>
                <a:latin typeface="Courier New" pitchFamily="49" charset="0"/>
                <a:cs typeface="Courier New" pitchFamily="49" charset="0"/>
              </a:rPr>
              <a:t>  adding: Desktop/</a:t>
            </a:r>
            <a:r>
              <a:rPr lang="en-US" sz="1050" dirty="0" err="1" smtClean="0">
                <a:solidFill>
                  <a:srgbClr val="FF0000"/>
                </a:solidFill>
                <a:latin typeface="Courier New" pitchFamily="49" charset="0"/>
                <a:cs typeface="Courier New" pitchFamily="49" charset="0"/>
              </a:rPr>
              <a:t>bashscripts</a:t>
            </a:r>
            <a:r>
              <a:rPr lang="en-US" sz="1050" dirty="0" smtClean="0">
                <a:solidFill>
                  <a:srgbClr val="FF0000"/>
                </a:solidFill>
                <a:latin typeface="Courier New" pitchFamily="49" charset="0"/>
                <a:cs typeface="Courier New" pitchFamily="49" charset="0"/>
              </a:rPr>
              <a:t>/ (stored 0%)</a:t>
            </a:r>
          </a:p>
          <a:p>
            <a:r>
              <a:rPr lang="en-US" sz="1050" dirty="0" smtClean="0">
                <a:solidFill>
                  <a:srgbClr val="FF0000"/>
                </a:solidFill>
                <a:latin typeface="Courier New" pitchFamily="49" charset="0"/>
                <a:cs typeface="Courier New" pitchFamily="49" charset="0"/>
              </a:rPr>
              <a:t>  adding: Desktop/</a:t>
            </a:r>
            <a:r>
              <a:rPr lang="en-US" sz="1050" dirty="0" err="1" smtClean="0">
                <a:solidFill>
                  <a:srgbClr val="FF0000"/>
                </a:solidFill>
                <a:latin typeface="Courier New" pitchFamily="49" charset="0"/>
                <a:cs typeface="Courier New" pitchFamily="49" charset="0"/>
              </a:rPr>
              <a:t>bashscripts</a:t>
            </a:r>
            <a:r>
              <a:rPr lang="en-US" sz="1050" dirty="0" smtClean="0">
                <a:solidFill>
                  <a:srgbClr val="FF0000"/>
                </a:solidFill>
                <a:latin typeface="Courier New" pitchFamily="49" charset="0"/>
                <a:cs typeface="Courier New" pitchFamily="49" charset="0"/>
              </a:rPr>
              <a:t>/awk1.awk (deflated 32%)</a:t>
            </a:r>
          </a:p>
          <a:p>
            <a:r>
              <a:rPr lang="en-US" sz="1050" dirty="0" smtClean="0">
                <a:solidFill>
                  <a:srgbClr val="FF0000"/>
                </a:solidFill>
                <a:latin typeface="Courier New" pitchFamily="49" charset="0"/>
                <a:cs typeface="Courier New" pitchFamily="49" charset="0"/>
              </a:rPr>
              <a:t>...</a:t>
            </a:r>
          </a:p>
          <a:p>
            <a:r>
              <a:rPr lang="en-US" sz="1050" dirty="0" smtClean="0">
                <a:solidFill>
                  <a:srgbClr val="FF0000"/>
                </a:solidFill>
                <a:latin typeface="Courier New" pitchFamily="49" charset="0"/>
                <a:cs typeface="Courier New" pitchFamily="49" charset="0"/>
              </a:rPr>
              <a:t>  adding: Desktop/</a:t>
            </a:r>
            <a:r>
              <a:rPr lang="en-US" sz="1050" dirty="0" err="1" smtClean="0">
                <a:solidFill>
                  <a:srgbClr val="FF0000"/>
                </a:solidFill>
                <a:latin typeface="Courier New" pitchFamily="49" charset="0"/>
                <a:cs typeface="Courier New" pitchFamily="49" charset="0"/>
              </a:rPr>
              <a:t>bashscripts</a:t>
            </a:r>
            <a:r>
              <a:rPr lang="en-US" sz="1050" dirty="0" smtClean="0">
                <a:solidFill>
                  <a:srgbClr val="FF0000"/>
                </a:solidFill>
                <a:latin typeface="Courier New" pitchFamily="49" charset="0"/>
                <a:cs typeface="Courier New" pitchFamily="49" charset="0"/>
              </a:rPr>
              <a:t>/xfile1 (stored 0%)</a:t>
            </a:r>
          </a:p>
          <a:p>
            <a:r>
              <a:rPr lang="en-US" sz="1050" dirty="0" smtClean="0">
                <a:solidFill>
                  <a:srgbClr val="FF0000"/>
                </a:solidFill>
                <a:latin typeface="Courier New" pitchFamily="49" charset="0"/>
                <a:cs typeface="Courier New" pitchFamily="49" charset="0"/>
              </a:rPr>
              <a:t>  adding: Desktop/</a:t>
            </a:r>
            <a:r>
              <a:rPr lang="en-US" sz="1050" dirty="0" err="1" smtClean="0">
                <a:solidFill>
                  <a:srgbClr val="FF0000"/>
                </a:solidFill>
                <a:latin typeface="Courier New" pitchFamily="49" charset="0"/>
                <a:cs typeface="Courier New" pitchFamily="49" charset="0"/>
              </a:rPr>
              <a:t>bashscripts</a:t>
            </a:r>
            <a:r>
              <a:rPr lang="en-US" sz="1050" dirty="0" smtClean="0">
                <a:solidFill>
                  <a:srgbClr val="FF0000"/>
                </a:solidFill>
                <a:latin typeface="Courier New" pitchFamily="49" charset="0"/>
                <a:cs typeface="Courier New" pitchFamily="49" charset="0"/>
              </a:rPr>
              <a:t>/bigfile2 (deflated 68%)</a:t>
            </a:r>
          </a:p>
          <a:p>
            <a:r>
              <a:rPr lang="en-US" sz="1050" dirty="0" smtClean="0">
                <a:solidFill>
                  <a:srgbClr val="FF0000"/>
                </a:solidFill>
                <a:latin typeface="Courier New" pitchFamily="49" charset="0"/>
                <a:cs typeface="Courier New" pitchFamily="49" charset="0"/>
              </a:rPr>
              <a:t>  adding: Desktop/a.htm~ (deflated 71%)</a:t>
            </a:r>
          </a:p>
          <a:p>
            <a:r>
              <a:rPr lang="en-US" sz="1050" dirty="0" smtClean="0">
                <a:latin typeface="Courier New" pitchFamily="49" charset="0"/>
                <a:cs typeface="Courier New" pitchFamily="49" charset="0"/>
              </a:rPr>
              <a:t>  adding: .</a:t>
            </a:r>
            <a:r>
              <a:rPr lang="en-US" sz="1050" dirty="0" err="1" smtClean="0">
                <a:latin typeface="Courier New" pitchFamily="49" charset="0"/>
                <a:cs typeface="Courier New" pitchFamily="49" charset="0"/>
              </a:rPr>
              <a:t>dmrc</a:t>
            </a:r>
            <a:r>
              <a:rPr lang="en-US" sz="1050" dirty="0" smtClean="0">
                <a:latin typeface="Courier New" pitchFamily="49" charset="0"/>
                <a:cs typeface="Courier New" pitchFamily="49" charset="0"/>
              </a:rPr>
              <a:t> (stored 0%)</a:t>
            </a:r>
          </a:p>
          <a:p>
            <a:r>
              <a:rPr lang="en-US" sz="1050" dirty="0" smtClean="0">
                <a:latin typeface="Courier New" pitchFamily="49" charset="0"/>
                <a:cs typeface="Courier New" pitchFamily="49" charset="0"/>
              </a:rPr>
              <a:t>...</a:t>
            </a:r>
          </a:p>
          <a:p>
            <a:r>
              <a:rPr lang="en-US" sz="1050" dirty="0" smtClean="0">
                <a:latin typeface="Courier New" pitchFamily="49" charset="0"/>
                <a:cs typeface="Courier New" pitchFamily="49" charset="0"/>
              </a:rPr>
              <a:t>  adding: .thumbnails/ (stored 0%)</a:t>
            </a:r>
          </a:p>
          <a:p>
            <a:r>
              <a:rPr lang="en-US" sz="1050" dirty="0" smtClean="0">
                <a:latin typeface="Courier New" pitchFamily="49" charset="0"/>
                <a:cs typeface="Courier New" pitchFamily="49" charset="0"/>
              </a:rPr>
              <a:t>  adding: .thumbnails/normal/ (stored 0%)</a:t>
            </a:r>
          </a:p>
          <a:p>
            <a:r>
              <a:rPr lang="en-US" sz="1050" dirty="0" smtClean="0">
                <a:latin typeface="Courier New" pitchFamily="49" charset="0"/>
                <a:cs typeface="Courier New" pitchFamily="49" charset="0"/>
              </a:rPr>
              <a:t>  adding: .thumbnails/normal/7cc9e66b999b867f73edf672dcd4eef7.png (deflated 0%)</a:t>
            </a:r>
          </a:p>
          <a:p>
            <a:r>
              <a:rPr lang="en-US" sz="1050" dirty="0" smtClean="0">
                <a:latin typeface="Courier New" pitchFamily="49" charset="0"/>
                <a:cs typeface="Courier New" pitchFamily="49" charset="0"/>
              </a:rPr>
              <a:t>...</a:t>
            </a:r>
          </a:p>
          <a:p>
            <a:r>
              <a:rPr lang="en-US" sz="1050" dirty="0" smtClean="0">
                <a:latin typeface="Courier New" pitchFamily="49" charset="0"/>
                <a:cs typeface="Courier New" pitchFamily="49" charset="0"/>
              </a:rPr>
              <a:t>  adding: .thumbnails/normal/afb4bf3db3cb1f1004599f801ee4af7b.png (deflated 1%)</a:t>
            </a:r>
          </a:p>
          <a:p>
            <a:r>
              <a:rPr lang="en-US" sz="1050" dirty="0" smtClean="0">
                <a:latin typeface="Courier New" pitchFamily="49" charset="0"/>
                <a:cs typeface="Courier New" pitchFamily="49" charset="0"/>
              </a:rPr>
              <a:t>  adding: .</a:t>
            </a:r>
            <a:r>
              <a:rPr lang="en-US" sz="1050" dirty="0" err="1" smtClean="0">
                <a:latin typeface="Courier New" pitchFamily="49" charset="0"/>
                <a:cs typeface="Courier New" pitchFamily="49" charset="0"/>
              </a:rPr>
              <a:t>fontconfig</a:t>
            </a:r>
            <a:r>
              <a:rPr lang="en-US" sz="1050" dirty="0" smtClean="0">
                <a:latin typeface="Courier New" pitchFamily="49" charset="0"/>
                <a:cs typeface="Courier New" pitchFamily="49" charset="0"/>
              </a:rPr>
              <a:t>/ (stored 0%)</a:t>
            </a:r>
          </a:p>
          <a:p>
            <a:r>
              <a:rPr lang="en-US" sz="1050" dirty="0" smtClean="0">
                <a:latin typeface="Courier New" pitchFamily="49" charset="0"/>
                <a:cs typeface="Courier New" pitchFamily="49" charset="0"/>
              </a:rPr>
              <a:t>  adding: .</a:t>
            </a:r>
            <a:r>
              <a:rPr lang="en-US" sz="1050" dirty="0" err="1" smtClean="0">
                <a:latin typeface="Courier New" pitchFamily="49" charset="0"/>
                <a:cs typeface="Courier New" pitchFamily="49" charset="0"/>
              </a:rPr>
              <a:t>fontconfig</a:t>
            </a:r>
            <a:r>
              <a:rPr lang="en-US" sz="1050" dirty="0" smtClean="0">
                <a:latin typeface="Courier New" pitchFamily="49" charset="0"/>
                <a:cs typeface="Courier New" pitchFamily="49" charset="0"/>
              </a:rPr>
              <a:t>/e13b20fdb08344e0e664864cc2ede53d-x86.cache-2 (deflated 83%)</a:t>
            </a:r>
          </a:p>
          <a:p>
            <a:r>
              <a:rPr lang="en-US" sz="1050" dirty="0" smtClean="0">
                <a:latin typeface="Courier New" pitchFamily="49" charset="0"/>
                <a:cs typeface="Courier New" pitchFamily="49" charset="0"/>
              </a:rPr>
              <a:t>...</a:t>
            </a:r>
          </a:p>
          <a:p>
            <a:r>
              <a:rPr lang="en-US" sz="1050" dirty="0" smtClean="0">
                <a:latin typeface="Courier New" pitchFamily="49" charset="0"/>
                <a:cs typeface="Courier New" pitchFamily="49" charset="0"/>
              </a:rPr>
              <a:t>  adding: .</a:t>
            </a:r>
            <a:r>
              <a:rPr lang="en-US" sz="1050" dirty="0" err="1" smtClean="0">
                <a:latin typeface="Courier New" pitchFamily="49" charset="0"/>
                <a:cs typeface="Courier New" pitchFamily="49" charset="0"/>
              </a:rPr>
              <a:t>fontconfig</a:t>
            </a:r>
            <a:r>
              <a:rPr lang="en-US" sz="1050" dirty="0" smtClean="0">
                <a:latin typeface="Courier New" pitchFamily="49" charset="0"/>
                <a:cs typeface="Courier New" pitchFamily="49" charset="0"/>
              </a:rPr>
              <a:t>/7b4a97c10f6c0166998ddfa1cf7392fb-x86.cache-2 (deflated 79%)</a:t>
            </a:r>
          </a:p>
          <a:p>
            <a:r>
              <a:rPr lang="en-US" sz="1050" dirty="0" smtClean="0">
                <a:latin typeface="Courier New" pitchFamily="49" charset="0"/>
                <a:cs typeface="Courier New" pitchFamily="49" charset="0"/>
              </a:rPr>
              <a:t>  adding: .</a:t>
            </a:r>
            <a:r>
              <a:rPr lang="en-US" sz="1050" dirty="0" err="1" smtClean="0">
                <a:latin typeface="Courier New" pitchFamily="49" charset="0"/>
                <a:cs typeface="Courier New" pitchFamily="49" charset="0"/>
              </a:rPr>
              <a:t>lesshst</a:t>
            </a:r>
            <a:r>
              <a:rPr lang="en-US" sz="1050" dirty="0" smtClean="0">
                <a:latin typeface="Courier New" pitchFamily="49" charset="0"/>
                <a:cs typeface="Courier New" pitchFamily="49" charset="0"/>
              </a:rPr>
              <a:t> (deflated 17%)</a:t>
            </a:r>
          </a:p>
          <a:p>
            <a:r>
              <a:rPr lang="en-US" sz="1050" dirty="0" smtClean="0">
                <a:latin typeface="Courier New" pitchFamily="49" charset="0"/>
                <a:cs typeface="Courier New" pitchFamily="49" charset="0"/>
              </a:rPr>
              <a:t>  adding: .</a:t>
            </a:r>
            <a:r>
              <a:rPr lang="en-US" sz="1050" dirty="0" err="1" smtClean="0">
                <a:latin typeface="Courier New" pitchFamily="49" charset="0"/>
                <a:cs typeface="Courier New" pitchFamily="49" charset="0"/>
              </a:rPr>
              <a:t>gconfd</a:t>
            </a:r>
            <a:r>
              <a:rPr lang="en-US" sz="1050" dirty="0" smtClean="0">
                <a:latin typeface="Courier New" pitchFamily="49" charset="0"/>
                <a:cs typeface="Courier New" pitchFamily="49" charset="0"/>
              </a:rPr>
              <a:t>/ (stored 0%)</a:t>
            </a:r>
          </a:p>
          <a:p>
            <a:r>
              <a:rPr lang="en-US" sz="1050" dirty="0" smtClean="0">
                <a:latin typeface="Courier New" pitchFamily="49" charset="0"/>
                <a:cs typeface="Courier New" pitchFamily="49" charset="0"/>
              </a:rPr>
              <a:t>...</a:t>
            </a:r>
          </a:p>
          <a:p>
            <a:r>
              <a:rPr lang="en-US" sz="1050" dirty="0" smtClean="0">
                <a:latin typeface="Courier New" pitchFamily="49" charset="0"/>
                <a:cs typeface="Courier New" pitchFamily="49" charset="0"/>
              </a:rPr>
              <a:t>  adding: grades/ (stored 0%)</a:t>
            </a:r>
          </a:p>
          <a:p>
            <a:r>
              <a:rPr lang="en-US" sz="1050" dirty="0" smtClean="0">
                <a:latin typeface="Courier New" pitchFamily="49" charset="0"/>
                <a:cs typeface="Courier New" pitchFamily="49" charset="0"/>
              </a:rPr>
              <a:t>...</a:t>
            </a:r>
          </a:p>
          <a:p>
            <a:r>
              <a:rPr lang="en-US" sz="1050" dirty="0" smtClean="0">
                <a:latin typeface="Courier New" pitchFamily="49" charset="0"/>
                <a:cs typeface="Courier New" pitchFamily="49" charset="0"/>
              </a:rPr>
              <a:t>  adding: grades/apache_pb22_ani.gif (deflated 17%)</a:t>
            </a:r>
          </a:p>
          <a:p>
            <a:r>
              <a:rPr lang="en-US" sz="1050" dirty="0" smtClean="0">
                <a:latin typeface="Courier New" pitchFamily="49" charset="0"/>
                <a:cs typeface="Courier New" pitchFamily="49" charset="0"/>
              </a:rPr>
              <a:t>  adding: grades/_private/ (stored 0%)</a:t>
            </a:r>
          </a:p>
          <a:p>
            <a:r>
              <a:rPr lang="en-US" sz="1050" dirty="0" smtClean="0">
                <a:latin typeface="Courier New" pitchFamily="49" charset="0"/>
                <a:cs typeface="Courier New" pitchFamily="49" charset="0"/>
              </a:rPr>
              <a:t>  adding: .java/ (stored 0%)</a:t>
            </a:r>
          </a:p>
          <a:p>
            <a:r>
              <a:rPr lang="en-US" sz="1050" dirty="0" smtClean="0">
                <a:latin typeface="Courier New" pitchFamily="49" charset="0"/>
                <a:cs typeface="Courier New" pitchFamily="49" charset="0"/>
              </a:rPr>
              <a:t>  adding: .</a:t>
            </a:r>
            <a:r>
              <a:rPr lang="en-US" sz="1050" dirty="0" err="1" smtClean="0">
                <a:latin typeface="Courier New" pitchFamily="49" charset="0"/>
                <a:cs typeface="Courier New" pitchFamily="49" charset="0"/>
              </a:rPr>
              <a:t>bash_history</a:t>
            </a:r>
            <a:r>
              <a:rPr lang="en-US" sz="1050" dirty="0" smtClean="0">
                <a:latin typeface="Courier New" pitchFamily="49" charset="0"/>
                <a:cs typeface="Courier New" pitchFamily="49" charset="0"/>
              </a:rPr>
              <a:t> (deflated 70%)</a:t>
            </a:r>
          </a:p>
          <a:p>
            <a:r>
              <a:rPr lang="en-US" sz="1050" dirty="0" smtClean="0">
                <a:latin typeface="Courier New" pitchFamily="49" charset="0"/>
                <a:cs typeface="Courier New" pitchFamily="49" charset="0"/>
              </a:rPr>
              <a:t>#</a:t>
            </a:r>
          </a:p>
          <a:p>
            <a:endParaRPr lang="en-US" sz="1050"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371600"/>
            <a:ext cx="10172978" cy="5909310"/>
          </a:xfrm>
          <a:prstGeom prst="rect">
            <a:avLst/>
          </a:prstGeom>
          <a:noFill/>
        </p:spPr>
        <p:txBody>
          <a:bodyPr wrap="none" rtlCol="0">
            <a:spAutoFit/>
          </a:bodyPr>
          <a:lstStyle/>
          <a:p>
            <a:endParaRPr lang="en-US" dirty="0" smtClean="0">
              <a:latin typeface="Courier New" pitchFamily="49" charset="0"/>
              <a:cs typeface="Courier New" pitchFamily="49" charset="0"/>
            </a:endParaRPr>
          </a:p>
          <a:p>
            <a:r>
              <a:rPr lang="en-US" dirty="0" smtClean="0">
                <a:solidFill>
                  <a:srgbClr val="FF0000"/>
                </a:solidFill>
                <a:latin typeface="Courier New" pitchFamily="49" charset="0"/>
                <a:cs typeface="Courier New" pitchFamily="49" charset="0"/>
              </a:rPr>
              <a:t>#</a:t>
            </a:r>
            <a:r>
              <a:rPr lang="en-US" dirty="0" smtClean="0">
                <a:latin typeface="Courier New" pitchFamily="49" charset="0"/>
                <a:cs typeface="Courier New" pitchFamily="49" charset="0"/>
              </a:rPr>
              <a:t> unzip -v tkombol.zip &gt; view.txt</a:t>
            </a:r>
          </a:p>
          <a:p>
            <a:r>
              <a:rPr lang="en-US" dirty="0" smtClean="0">
                <a:solidFill>
                  <a:srgbClr val="FF0000"/>
                </a:solidFill>
                <a:latin typeface="Courier New" pitchFamily="49" charset="0"/>
                <a:cs typeface="Courier New" pitchFamily="49" charset="0"/>
              </a:rPr>
              <a: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ls</a:t>
            </a:r>
            <a:r>
              <a:rPr lang="en-US" dirty="0" smtClean="0">
                <a:latin typeface="Courier New" pitchFamily="49" charset="0"/>
                <a:cs typeface="Courier New" pitchFamily="49" charset="0"/>
              </a:rPr>
              <a:t> -l</a:t>
            </a:r>
          </a:p>
          <a:p>
            <a:r>
              <a:rPr lang="en-US" dirty="0" smtClean="0">
                <a:solidFill>
                  <a:srgbClr val="FF0000"/>
                </a:solidFill>
                <a:latin typeface="Courier New" pitchFamily="49" charset="0"/>
                <a:cs typeface="Courier New" pitchFamily="49" charset="0"/>
              </a:rPr>
              <a:t>total 150448</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a:t>
            </a:r>
            <a:r>
              <a:rPr lang="en-US" dirty="0" smtClean="0">
                <a:solidFill>
                  <a:srgbClr val="FF0000"/>
                </a:solidFill>
                <a:latin typeface="Courier New" pitchFamily="49" charset="0"/>
                <a:cs typeface="Courier New" pitchFamily="49" charset="0"/>
              </a:rPr>
              <a:t>-r--r--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12 2013-04-04 12:32 </a:t>
            </a:r>
            <a:r>
              <a:rPr lang="en-US" dirty="0" err="1" smtClean="0">
                <a:solidFill>
                  <a:srgbClr val="FF0000"/>
                </a:solidFill>
                <a:latin typeface="Courier New" pitchFamily="49" charset="0"/>
                <a:cs typeface="Courier New" pitchFamily="49" charset="0"/>
              </a:rPr>
              <a:t>ajktest</a:t>
            </a:r>
            <a:endParaRPr lang="en-US" dirty="0" smtClean="0">
              <a:solidFill>
                <a:srgbClr val="FF0000"/>
              </a:solidFill>
              <a:latin typeface="Courier New" pitchFamily="49" charset="0"/>
              <a:cs typeface="Courier New" pitchFamily="49" charset="0"/>
            </a:endParaRPr>
          </a:p>
          <a:p>
            <a:r>
              <a:rPr lang="en-US" dirty="0" err="1" smtClean="0">
                <a:solidFill>
                  <a:srgbClr val="FF0000"/>
                </a:solidFill>
                <a:latin typeface="Courier New" pitchFamily="49" charset="0"/>
                <a:cs typeface="Courier New" pitchFamily="49" charset="0"/>
              </a:rPr>
              <a:t>drwxr</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xr</a:t>
            </a:r>
            <a:r>
              <a:rPr lang="en-US" dirty="0" smtClean="0">
                <a:solidFill>
                  <a:srgbClr val="FF0000"/>
                </a:solidFill>
                <a:latin typeface="Courier New" pitchFamily="49" charset="0"/>
                <a:cs typeface="Courier New" pitchFamily="49" charset="0"/>
              </a:rPr>
              <a:t>-x  4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4096 2013-04-10 10:41 Desktop</a:t>
            </a:r>
          </a:p>
          <a:p>
            <a:r>
              <a:rPr lang="en-US" dirty="0" err="1" smtClean="0">
                <a:solidFill>
                  <a:srgbClr val="FF0000"/>
                </a:solidFill>
                <a:latin typeface="Courier New" pitchFamily="49" charset="0"/>
                <a:cs typeface="Courier New" pitchFamily="49" charset="0"/>
              </a:rPr>
              <a:t>drwxr</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xr</a:t>
            </a:r>
            <a:r>
              <a:rPr lang="en-US" dirty="0" smtClean="0">
                <a:solidFill>
                  <a:srgbClr val="FF0000"/>
                </a:solidFill>
                <a:latin typeface="Courier New" pitchFamily="49" charset="0"/>
                <a:cs typeface="Courier New" pitchFamily="49" charset="0"/>
              </a:rPr>
              <a:t>-x 11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4096 2009-11-19 16:53 grades</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a:t>
            </a:r>
            <a:r>
              <a:rPr lang="en-US" dirty="0" smtClean="0">
                <a:solidFill>
                  <a:srgbClr val="FF0000"/>
                </a:solidFill>
                <a:latin typeface="Courier New" pitchFamily="49" charset="0"/>
                <a:cs typeface="Courier New" pitchFamily="49" charset="0"/>
              </a:rPr>
              <a:t>-r--r--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00B050"/>
                </a:solidFill>
                <a:latin typeface="Courier New" pitchFamily="49" charset="0"/>
                <a:cs typeface="Courier New" pitchFamily="49" charset="0"/>
              </a:rPr>
              <a:t> 153626580 </a:t>
            </a:r>
            <a:r>
              <a:rPr lang="en-US" dirty="0" smtClean="0">
                <a:solidFill>
                  <a:srgbClr val="FF0000"/>
                </a:solidFill>
                <a:latin typeface="Courier New" pitchFamily="49" charset="0"/>
                <a:cs typeface="Courier New" pitchFamily="49" charset="0"/>
              </a:rPr>
              <a:t>2013-04-10 10:48 tkombol.zip</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a:t>
            </a:r>
            <a:r>
              <a:rPr lang="en-US" dirty="0" smtClean="0">
                <a:solidFill>
                  <a:srgbClr val="FF0000"/>
                </a:solidFill>
                <a:latin typeface="Courier New" pitchFamily="49" charset="0"/>
                <a:cs typeface="Courier New" pitchFamily="49" charset="0"/>
              </a:rPr>
              <a:t>-r--r--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smtClean="0">
                <a:solidFill>
                  <a:srgbClr val="00B050"/>
                </a:solidFill>
                <a:latin typeface="Courier New" pitchFamily="49" charset="0"/>
                <a:cs typeface="Courier New" pitchFamily="49" charset="0"/>
              </a:rPr>
              <a:t> 245847 </a:t>
            </a:r>
            <a:r>
              <a:rPr lang="en-US" dirty="0" smtClean="0">
                <a:solidFill>
                  <a:srgbClr val="FF0000"/>
                </a:solidFill>
                <a:latin typeface="Courier New" pitchFamily="49" charset="0"/>
                <a:cs typeface="Courier New" pitchFamily="49" charset="0"/>
              </a:rPr>
              <a:t>2013-04-10 11:10 view.txt</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a:t>
            </a:r>
            <a:r>
              <a:rPr lang="en-US" dirty="0" smtClean="0">
                <a:solidFill>
                  <a:srgbClr val="FF0000"/>
                </a:solidFill>
                <a:latin typeface="Courier New" pitchFamily="49" charset="0"/>
                <a:cs typeface="Courier New" pitchFamily="49" charset="0"/>
              </a:rPr>
              <a:t>-r--r--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1481 2013-04-10 11:03 zip.log</a:t>
            </a:r>
          </a:p>
          <a:p>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rw</a:t>
            </a:r>
            <a:r>
              <a:rPr lang="en-US" dirty="0" smtClean="0">
                <a:solidFill>
                  <a:srgbClr val="FF0000"/>
                </a:solidFill>
                <a:latin typeface="Courier New" pitchFamily="49" charset="0"/>
                <a:cs typeface="Courier New" pitchFamily="49" charset="0"/>
              </a:rPr>
              <a:t>-r--r--  1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a:t>
            </a:r>
            <a:r>
              <a:rPr lang="en-US" dirty="0" err="1" smtClean="0">
                <a:solidFill>
                  <a:srgbClr val="FF0000"/>
                </a:solidFill>
                <a:latin typeface="Courier New" pitchFamily="49" charset="0"/>
                <a:cs typeface="Courier New" pitchFamily="49" charset="0"/>
              </a:rPr>
              <a:t>tkombol</a:t>
            </a:r>
            <a:r>
              <a:rPr lang="en-US" dirty="0" smtClean="0">
                <a:solidFill>
                  <a:srgbClr val="FF0000"/>
                </a:solidFill>
                <a:latin typeface="Courier New" pitchFamily="49" charset="0"/>
                <a:cs typeface="Courier New" pitchFamily="49" charset="0"/>
              </a:rPr>
              <a:t>      2534 2013-04-10 11:00 zip.log~</a:t>
            </a:r>
          </a:p>
          <a:p>
            <a:r>
              <a:rPr lang="en-US" dirty="0" smtClean="0">
                <a:solidFill>
                  <a:srgbClr val="FF0000"/>
                </a:solidFill>
                <a:latin typeface="Courier New" pitchFamily="49" charset="0"/>
                <a:cs typeface="Courier New" pitchFamily="49" charset="0"/>
              </a:rPr>
              <a: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ls</a:t>
            </a:r>
            <a:endParaRPr lang="en-US" dirty="0" smtClean="0">
              <a:latin typeface="Courier New" pitchFamily="49" charset="0"/>
              <a:cs typeface="Courier New" pitchFamily="49" charset="0"/>
            </a:endParaRPr>
          </a:p>
          <a:p>
            <a:r>
              <a:rPr lang="en-US" dirty="0" err="1" smtClean="0">
                <a:solidFill>
                  <a:srgbClr val="FF0000"/>
                </a:solidFill>
                <a:latin typeface="Courier New" pitchFamily="49" charset="0"/>
                <a:cs typeface="Courier New" pitchFamily="49" charset="0"/>
              </a:rPr>
              <a:t>ajktest</a:t>
            </a:r>
            <a:r>
              <a:rPr lang="en-US" dirty="0" smtClean="0">
                <a:solidFill>
                  <a:srgbClr val="FF0000"/>
                </a:solidFill>
                <a:latin typeface="Courier New" pitchFamily="49" charset="0"/>
                <a:cs typeface="Courier New" pitchFamily="49" charset="0"/>
              </a:rPr>
              <a:t>  Desktop  grades  tkombol.zip  view.txt  </a:t>
            </a:r>
            <a:r>
              <a:rPr lang="en-US" dirty="0" err="1" smtClean="0">
                <a:solidFill>
                  <a:srgbClr val="FF0000"/>
                </a:solidFill>
                <a:latin typeface="Courier New" pitchFamily="49" charset="0"/>
                <a:cs typeface="Courier New" pitchFamily="49" charset="0"/>
              </a:rPr>
              <a:t>view.txt</a:t>
            </a:r>
            <a:r>
              <a:rPr lang="en-US" dirty="0" smtClean="0">
                <a:solidFill>
                  <a:srgbClr val="FF0000"/>
                </a:solidFill>
                <a:latin typeface="Courier New" pitchFamily="49" charset="0"/>
                <a:cs typeface="Courier New" pitchFamily="49" charset="0"/>
              </a:rPr>
              <a:t>~  zip.log  </a:t>
            </a:r>
            <a:r>
              <a:rPr lang="en-US" dirty="0" err="1" smtClean="0">
                <a:solidFill>
                  <a:srgbClr val="FF0000"/>
                </a:solidFill>
                <a:latin typeface="Courier New" pitchFamily="49" charset="0"/>
                <a:cs typeface="Courier New" pitchFamily="49" charset="0"/>
              </a:rPr>
              <a:t>zip.log</a:t>
            </a:r>
            <a:r>
              <a:rPr lang="en-US" dirty="0" smtClean="0">
                <a:solidFill>
                  <a:srgbClr val="FF0000"/>
                </a:solidFill>
                <a:latin typeface="Courier New" pitchFamily="49" charset="0"/>
                <a:cs typeface="Courier New" pitchFamily="49" charset="0"/>
              </a:rPr>
              <a:t>~</a:t>
            </a:r>
          </a:p>
          <a:p>
            <a:r>
              <a:rPr lang="en-US" dirty="0" smtClean="0">
                <a:solidFill>
                  <a:srgbClr val="FF0000"/>
                </a:solidFill>
                <a:latin typeface="Courier New" pitchFamily="49" charset="0"/>
                <a:cs typeface="Courier New" pitchFamily="49" charset="0"/>
              </a:rPr>
              <a:t>#</a:t>
            </a:r>
            <a:r>
              <a:rPr lang="en-US" dirty="0" smtClean="0">
                <a:latin typeface="Courier New" pitchFamily="49" charset="0"/>
                <a:cs typeface="Courier New" pitchFamily="49" charset="0"/>
              </a:rPr>
              <a:t> cat view.txt</a:t>
            </a:r>
          </a:p>
          <a:p>
            <a:r>
              <a:rPr lang="en-US" dirty="0" smtClean="0">
                <a:solidFill>
                  <a:srgbClr val="FF0000"/>
                </a:solidFill>
                <a:latin typeface="Courier New" pitchFamily="49" charset="0"/>
                <a:cs typeface="Courier New" pitchFamily="49" charset="0"/>
              </a:rPr>
              <a:t>Archive:  tkombol.zip</a:t>
            </a:r>
          </a:p>
          <a:p>
            <a:r>
              <a:rPr lang="en-US" dirty="0" smtClean="0">
                <a:solidFill>
                  <a:srgbClr val="FF0000"/>
                </a:solidFill>
                <a:latin typeface="Courier New" pitchFamily="49" charset="0"/>
                <a:cs typeface="Courier New" pitchFamily="49" charset="0"/>
              </a:rPr>
              <a:t> Length   Method    Size  Ratio   Date   Time   CRC-32    Name</a:t>
            </a:r>
          </a:p>
          <a:p>
            <a:r>
              <a:rPr lang="en-US" dirty="0" smtClean="0">
                <a:solidFill>
                  <a:srgbClr val="FF0000"/>
                </a:solidFill>
                <a:latin typeface="Courier New" pitchFamily="49" charset="0"/>
                <a:cs typeface="Courier New" pitchFamily="49" charset="0"/>
              </a:rPr>
              <a:t>--------  ------  ------- -----   ----   ----   ------    ----</a:t>
            </a:r>
          </a:p>
          <a:p>
            <a:r>
              <a:rPr lang="en-US" dirty="0" smtClean="0">
                <a:solidFill>
                  <a:srgbClr val="FF0000"/>
                </a:solidFill>
                <a:latin typeface="Courier New" pitchFamily="49" charset="0"/>
                <a:cs typeface="Courier New" pitchFamily="49" charset="0"/>
              </a:rPr>
              <a:t>     414  </a:t>
            </a:r>
            <a:r>
              <a:rPr lang="en-US" dirty="0" err="1" smtClean="0">
                <a:solidFill>
                  <a:srgbClr val="FF0000"/>
                </a:solidFill>
                <a:latin typeface="Courier New" pitchFamily="49" charset="0"/>
                <a:cs typeface="Courier New" pitchFamily="49" charset="0"/>
              </a:rPr>
              <a:t>Defl:N</a:t>
            </a:r>
            <a:r>
              <a:rPr lang="en-US" dirty="0" smtClean="0">
                <a:solidFill>
                  <a:srgbClr val="FF0000"/>
                </a:solidFill>
                <a:latin typeface="Courier New" pitchFamily="49" charset="0"/>
                <a:cs typeface="Courier New" pitchFamily="49" charset="0"/>
              </a:rPr>
              <a:t>      254  39%  06-07-07 09:25  2f4166e5  .</a:t>
            </a:r>
            <a:r>
              <a:rPr lang="en-US" dirty="0" err="1" smtClean="0">
                <a:solidFill>
                  <a:srgbClr val="FF0000"/>
                </a:solidFill>
                <a:latin typeface="Courier New" pitchFamily="49" charset="0"/>
                <a:cs typeface="Courier New" pitchFamily="49" charset="0"/>
              </a:rPr>
              <a:t>bash_profile</a:t>
            </a:r>
            <a:endParaRPr lang="en-US" dirty="0" smtClean="0">
              <a:solidFill>
                <a:srgbClr val="FF0000"/>
              </a:solidFill>
              <a:latin typeface="Courier New" pitchFamily="49" charset="0"/>
              <a:cs typeface="Courier New" pitchFamily="49" charset="0"/>
            </a:endParaRPr>
          </a:p>
          <a:p>
            <a:r>
              <a:rPr lang="en-US" dirty="0" smtClean="0">
                <a:solidFill>
                  <a:srgbClr val="FF0000"/>
                </a:solidFill>
                <a:latin typeface="Courier New" pitchFamily="49" charset="0"/>
                <a:cs typeface="Courier New" pitchFamily="49" charset="0"/>
              </a:rPr>
              <a:t>       0  Stored        0   0%  04-04-13 16:03  00000000  .gnome2/</a:t>
            </a:r>
          </a:p>
          <a:p>
            <a:r>
              <a:rPr lang="en-US" dirty="0" smtClean="0">
                <a:solidFill>
                  <a:srgbClr val="FF0000"/>
                </a:solidFill>
                <a:latin typeface="Courier New" pitchFamily="49" charset="0"/>
                <a:cs typeface="Courier New" pitchFamily="49" charset="0"/>
              </a:rPr>
              <a:t>...</a:t>
            </a:r>
          </a:p>
          <a:p>
            <a:r>
              <a:rPr lang="en-US" dirty="0" smtClean="0">
                <a:solidFill>
                  <a:srgbClr val="FF0000"/>
                </a:solidFill>
                <a:latin typeface="Courier New" pitchFamily="49" charset="0"/>
                <a:cs typeface="Courier New" pitchFamily="49" charset="0"/>
              </a:rPr>
              <a:t>       0  Stored        0   0%  06-16-08 10:27  00000000  .gnome/gnome-</a:t>
            </a:r>
            <a:r>
              <a:rPr lang="en-US" dirty="0" err="1" smtClean="0">
                <a:solidFill>
                  <a:srgbClr val="FF0000"/>
                </a:solidFill>
                <a:latin typeface="Courier New" pitchFamily="49" charset="0"/>
                <a:cs typeface="Courier New" pitchFamily="49" charset="0"/>
              </a:rPr>
              <a:t>vfs</a:t>
            </a:r>
            <a:r>
              <a:rPr lang="en-US" dirty="0" smtClean="0">
                <a:solidFill>
                  <a:srgbClr val="FF0000"/>
                </a:solidFill>
                <a:latin typeface="Courier New" pitchFamily="49" charset="0"/>
                <a:cs typeface="Courier New" pitchFamily="49" charset="0"/>
              </a:rPr>
              <a:t>/</a:t>
            </a:r>
          </a:p>
          <a:p>
            <a:r>
              <a:rPr lang="en-US" dirty="0" smtClean="0">
                <a:solidFill>
                  <a:srgbClr val="FF0000"/>
                </a:solidFill>
                <a:latin typeface="Courier New" pitchFamily="49" charset="0"/>
                <a:cs typeface="Courier New" pitchFamily="49" charset="0"/>
              </a:rPr>
              <a:t>      51  </a:t>
            </a:r>
            <a:r>
              <a:rPr lang="en-US" dirty="0" err="1" smtClean="0">
                <a:solidFill>
                  <a:srgbClr val="FF0000"/>
                </a:solidFill>
                <a:latin typeface="Courier New" pitchFamily="49" charset="0"/>
                <a:cs typeface="Courier New" pitchFamily="49" charset="0"/>
              </a:rPr>
              <a:t>Defl:N</a:t>
            </a:r>
            <a:r>
              <a:rPr lang="en-US" dirty="0" smtClean="0">
                <a:solidFill>
                  <a:srgbClr val="FF0000"/>
                </a:solidFill>
                <a:latin typeface="Courier New" pitchFamily="49" charset="0"/>
                <a:cs typeface="Courier New" pitchFamily="49" charset="0"/>
              </a:rPr>
              <a:t>       44  14%  03-28-13 18:03  287c14a5  .gnome/gnome-</a:t>
            </a:r>
            <a:r>
              <a:rPr lang="en-US" dirty="0" err="1" smtClean="0">
                <a:solidFill>
                  <a:srgbClr val="FF0000"/>
                </a:solidFill>
                <a:latin typeface="Courier New" pitchFamily="49" charset="0"/>
                <a:cs typeface="Courier New" pitchFamily="49" charset="0"/>
              </a:rPr>
              <a:t>vfs</a:t>
            </a:r>
            <a:r>
              <a:rPr lang="en-US" dirty="0" smtClean="0">
                <a:solidFill>
                  <a:srgbClr val="FF0000"/>
                </a:solidFill>
                <a:latin typeface="Courier New" pitchFamily="49" charset="0"/>
                <a:cs typeface="Courier New" pitchFamily="49" charset="0"/>
              </a:rPr>
              <a:t>/.</a:t>
            </a:r>
            <a:r>
              <a:rPr lang="en-US" dirty="0" err="1" smtClean="0">
                <a:solidFill>
                  <a:srgbClr val="FF0000"/>
                </a:solidFill>
                <a:latin typeface="Courier New" pitchFamily="49" charset="0"/>
                <a:cs typeface="Courier New" pitchFamily="49" charset="0"/>
              </a:rPr>
              <a:t>trash_entry_cache</a:t>
            </a:r>
            <a:endParaRPr lang="en-US" dirty="0" smtClean="0">
              <a:solidFill>
                <a:srgbClr val="FF0000"/>
              </a:solidFill>
              <a:latin typeface="Courier New" pitchFamily="49" charset="0"/>
              <a:cs typeface="Courier New" pitchFamily="49" charset="0"/>
            </a:endParaRPr>
          </a:p>
          <a:p>
            <a:r>
              <a:rPr lang="en-US" dirty="0" smtClean="0">
                <a:solidFill>
                  <a:srgbClr val="FF0000"/>
                </a:solidFill>
                <a:latin typeface="Courier New" pitchFamily="49" charset="0"/>
                <a:cs typeface="Courier New" pitchFamily="49" charset="0"/>
              </a:rPr>
              <a:t>    5922  </a:t>
            </a:r>
            <a:r>
              <a:rPr lang="en-US" dirty="0" err="1" smtClean="0">
                <a:solidFill>
                  <a:srgbClr val="FF0000"/>
                </a:solidFill>
                <a:latin typeface="Courier New" pitchFamily="49" charset="0"/>
                <a:cs typeface="Courier New" pitchFamily="49" charset="0"/>
              </a:rPr>
              <a:t>Defl:N</a:t>
            </a:r>
            <a:r>
              <a:rPr lang="en-US" dirty="0" smtClean="0">
                <a:solidFill>
                  <a:srgbClr val="FF0000"/>
                </a:solidFill>
                <a:latin typeface="Courier New" pitchFamily="49" charset="0"/>
                <a:cs typeface="Courier New" pitchFamily="49" charset="0"/>
              </a:rPr>
              <a:t>     1770  70%  04-08-13 11:41  c33fdb16  .</a:t>
            </a:r>
            <a:r>
              <a:rPr lang="en-US" dirty="0" err="1" smtClean="0">
                <a:solidFill>
                  <a:srgbClr val="FF0000"/>
                </a:solidFill>
                <a:latin typeface="Courier New" pitchFamily="49" charset="0"/>
                <a:cs typeface="Courier New" pitchFamily="49" charset="0"/>
              </a:rPr>
              <a:t>bash_history</a:t>
            </a:r>
            <a:endParaRPr lang="en-US" dirty="0" smtClean="0">
              <a:solidFill>
                <a:srgbClr val="FF0000"/>
              </a:solidFill>
              <a:latin typeface="Courier New" pitchFamily="49" charset="0"/>
              <a:cs typeface="Courier New" pitchFamily="49" charset="0"/>
            </a:endParaRPr>
          </a:p>
          <a:p>
            <a:r>
              <a:rPr lang="en-US" dirty="0" smtClean="0">
                <a:solidFill>
                  <a:srgbClr val="FF0000"/>
                </a:solidFill>
                <a:latin typeface="Courier New" pitchFamily="49" charset="0"/>
                <a:cs typeface="Courier New" pitchFamily="49" charset="0"/>
              </a:rPr>
              <a:t>--------          -------  ---                            -------</a:t>
            </a:r>
          </a:p>
          <a:p>
            <a:r>
              <a:rPr lang="en-US" dirty="0" smtClean="0">
                <a:solidFill>
                  <a:srgbClr val="FF0000"/>
                </a:solidFill>
                <a:latin typeface="Courier New" pitchFamily="49" charset="0"/>
                <a:cs typeface="Courier New" pitchFamily="49" charset="0"/>
              </a:rPr>
              <a:t>230245501         153152546  34%                            2139 files</a:t>
            </a:r>
          </a:p>
          <a:p>
            <a:r>
              <a:rPr lang="en-US" dirty="0" smtClean="0">
                <a:solidFill>
                  <a:srgbClr val="FF0000"/>
                </a:solidFill>
                <a:latin typeface="Courier New" pitchFamily="49" charset="0"/>
                <a:cs typeface="Courier New" pitchFamily="49" charset="0"/>
              </a:rPr>
              <a:t>#</a:t>
            </a:r>
          </a:p>
          <a:p>
            <a:endParaRPr lang="en-US"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Note</a:t>
            </a:r>
            <a:endParaRPr lang="en-US" dirty="0"/>
          </a:p>
        </p:txBody>
      </p:sp>
      <p:sp>
        <p:nvSpPr>
          <p:cNvPr id="3" name="Content Placeholder 2"/>
          <p:cNvSpPr>
            <a:spLocks noGrp="1"/>
          </p:cNvSpPr>
          <p:nvPr>
            <p:ph idx="1"/>
          </p:nvPr>
        </p:nvSpPr>
        <p:spPr/>
        <p:txBody>
          <a:bodyPr/>
          <a:lstStyle/>
          <a:p>
            <a:r>
              <a:rPr lang="en-US" dirty="0" smtClean="0"/>
              <a:t>The preceding utilities are usually used to prepare files for offline storage</a:t>
            </a:r>
          </a:p>
          <a:p>
            <a:r>
              <a:rPr lang="en-US" dirty="0" smtClean="0"/>
              <a:t>Originally they were meant to be sent to a tape</a:t>
            </a:r>
          </a:p>
          <a:p>
            <a:pPr lvl="1"/>
            <a:r>
              <a:rPr lang="en-US" dirty="0" smtClean="0"/>
              <a:t>Hence the t in tar</a:t>
            </a:r>
          </a:p>
          <a:p>
            <a:r>
              <a:rPr lang="en-US" dirty="0" smtClean="0"/>
              <a:t>They are still a convenient way to package a set of files into a single file and then shrink the size of that file</a:t>
            </a:r>
          </a:p>
          <a:p>
            <a:pPr lvl="1"/>
            <a:r>
              <a:rPr lang="en-US" dirty="0" smtClean="0"/>
              <a:t>For storage or sending across a network</a:t>
            </a:r>
          </a:p>
        </p:txBody>
      </p:sp>
    </p:spTree>
    <p:extLst>
      <p:ext uri="{BB962C8B-B14F-4D97-AF65-F5344CB8AC3E}">
        <p14:creationId xmlns:p14="http://schemas.microsoft.com/office/powerpoint/2010/main" val="1515051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Unix/Linux File Systems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Types</a:t>
            </a:r>
          </a:p>
          <a:p>
            <a:pPr lvl="1"/>
            <a:r>
              <a:rPr lang="en-US" dirty="0" smtClean="0"/>
              <a:t>s5</a:t>
            </a:r>
          </a:p>
          <a:p>
            <a:pPr lvl="1"/>
            <a:r>
              <a:rPr lang="en-US" dirty="0" err="1" smtClean="0"/>
              <a:t>ufs</a:t>
            </a:r>
            <a:endParaRPr lang="en-US" dirty="0" smtClean="0"/>
          </a:p>
          <a:p>
            <a:pPr lvl="1"/>
            <a:r>
              <a:rPr lang="en-US" dirty="0" smtClean="0"/>
              <a:t>ext2, ext3 and ext4</a:t>
            </a:r>
          </a:p>
          <a:p>
            <a:pPr lvl="2"/>
            <a:r>
              <a:rPr lang="en-US" dirty="0" smtClean="0"/>
              <a:t>Current linux systems</a:t>
            </a:r>
          </a:p>
          <a:p>
            <a:pPr lvl="1"/>
            <a:r>
              <a:rPr lang="en-US" dirty="0" smtClean="0"/>
              <a:t>iso9660 or hsfs</a:t>
            </a:r>
          </a:p>
          <a:p>
            <a:pPr lvl="2"/>
            <a:r>
              <a:rPr lang="en-US" dirty="0" smtClean="0"/>
              <a:t>CD ROM file system</a:t>
            </a:r>
          </a:p>
          <a:p>
            <a:pPr lvl="1"/>
            <a:r>
              <a:rPr lang="en-US" dirty="0" smtClean="0"/>
              <a:t>msdos or pcfs</a:t>
            </a:r>
          </a:p>
          <a:p>
            <a:pPr lvl="2"/>
            <a:r>
              <a:rPr lang="en-US" dirty="0" smtClean="0"/>
              <a:t>original floppy for DOS</a:t>
            </a:r>
          </a:p>
          <a:p>
            <a:pPr lvl="1"/>
            <a:r>
              <a:rPr lang="en-US" dirty="0" smtClean="0"/>
              <a:t>swap</a:t>
            </a:r>
          </a:p>
          <a:p>
            <a:pPr lvl="1"/>
            <a:r>
              <a:rPr lang="en-US" dirty="0" err="1" smtClean="0"/>
              <a:t>bfs</a:t>
            </a:r>
            <a:endParaRPr lang="en-US" dirty="0" smtClean="0"/>
          </a:p>
          <a:p>
            <a:pPr lvl="1"/>
            <a:r>
              <a:rPr lang="en-US" dirty="0" smtClean="0"/>
              <a:t>proc or </a:t>
            </a:r>
            <a:r>
              <a:rPr lang="en-US" dirty="0" err="1" smtClean="0"/>
              <a:t>procfs</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381001"/>
            <a:ext cx="9144000" cy="685800"/>
          </a:xfrm>
        </p:spPr>
        <p:txBody>
          <a:bodyPr>
            <a:normAutofit fontScale="90000"/>
          </a:bodyPr>
          <a:lstStyle/>
          <a:p>
            <a:r>
              <a:rPr lang="en-US" dirty="0" smtClean="0"/>
              <a:t>File Systems</a:t>
            </a:r>
            <a:endParaRPr lang="en-US" dirty="0"/>
          </a:p>
        </p:txBody>
      </p:sp>
      <p:sp>
        <p:nvSpPr>
          <p:cNvPr id="3" name="Content Placeholder 2"/>
          <p:cNvSpPr>
            <a:spLocks noGrp="1"/>
          </p:cNvSpPr>
          <p:nvPr>
            <p:ph idx="1"/>
          </p:nvPr>
        </p:nvSpPr>
        <p:spPr>
          <a:xfrm>
            <a:off x="279400" y="1219200"/>
            <a:ext cx="9601200" cy="6324600"/>
          </a:xfrm>
        </p:spPr>
        <p:txBody>
          <a:bodyPr>
            <a:normAutofit fontScale="85000" lnSpcReduction="20000"/>
          </a:bodyPr>
          <a:lstStyle/>
          <a:p>
            <a:r>
              <a:rPr lang="en-US" dirty="0" smtClean="0"/>
              <a:t>Mounting</a:t>
            </a:r>
          </a:p>
          <a:p>
            <a:pPr lvl="1"/>
            <a:r>
              <a:rPr lang="en-US" dirty="0" smtClean="0"/>
              <a:t>Mount Point: </a:t>
            </a:r>
          </a:p>
          <a:p>
            <a:pPr lvl="2"/>
            <a:r>
              <a:rPr lang="en-US" dirty="0" smtClean="0"/>
              <a:t>A directory in one filesystem which contains another file system</a:t>
            </a:r>
          </a:p>
          <a:p>
            <a:pPr lvl="1"/>
            <a:r>
              <a:rPr lang="en-US" dirty="0" smtClean="0"/>
              <a:t>Classical mount points</a:t>
            </a:r>
          </a:p>
          <a:p>
            <a:pPr lvl="2"/>
            <a:r>
              <a:rPr lang="en-US" dirty="0" smtClean="0">
                <a:latin typeface="Courier New" panose="02070309020205020404" pitchFamily="49" charset="0"/>
                <a:cs typeface="Courier New" panose="02070309020205020404" pitchFamily="49" charset="0"/>
              </a:rPr>
              <a:t>/dev/</a:t>
            </a:r>
            <a:r>
              <a:rPr lang="en-US" dirty="0" err="1" smtClean="0">
                <a:latin typeface="Courier New" panose="02070309020205020404" pitchFamily="49" charset="0"/>
                <a:cs typeface="Courier New" panose="02070309020205020404" pitchFamily="49" charset="0"/>
              </a:rPr>
              <a:t>fd</a:t>
            </a:r>
            <a:endParaRPr lang="en-US" dirty="0" smtClean="0">
              <a:latin typeface="Courier New" panose="02070309020205020404" pitchFamily="49" charset="0"/>
              <a:cs typeface="Courier New" panose="02070309020205020404" pitchFamily="49" charset="0"/>
            </a:endParaRPr>
          </a:p>
          <a:p>
            <a:pPr lvl="3"/>
            <a:r>
              <a:rPr lang="en-US" dirty="0" err="1"/>
              <a:t>f</a:t>
            </a:r>
            <a:r>
              <a:rPr lang="en-US" dirty="0" err="1" smtClean="0"/>
              <a:t>d</a:t>
            </a:r>
            <a:r>
              <a:rPr lang="en-US" dirty="0" smtClean="0"/>
              <a:t> </a:t>
            </a:r>
            <a:r>
              <a:rPr lang="en-US" dirty="0" smtClean="0">
                <a:sym typeface="Wingdings" panose="05000000000000000000" pitchFamily="2" charset="2"/>
              </a:rPr>
              <a:t> </a:t>
            </a:r>
            <a:r>
              <a:rPr lang="en-US" dirty="0" smtClean="0"/>
              <a:t>floppy disk</a:t>
            </a:r>
          </a:p>
          <a:p>
            <a:pPr lvl="3"/>
            <a:r>
              <a:rPr lang="en-US" dirty="0" smtClean="0"/>
              <a:t>fd0 </a:t>
            </a:r>
            <a:r>
              <a:rPr lang="en-US" dirty="0" smtClean="0">
                <a:sym typeface="Wingdings" panose="05000000000000000000" pitchFamily="2" charset="2"/>
              </a:rPr>
              <a:t> </a:t>
            </a:r>
            <a:r>
              <a:rPr lang="en-US" dirty="0" smtClean="0"/>
              <a:t>first floppy drive</a:t>
            </a:r>
          </a:p>
          <a:p>
            <a:pPr lvl="2"/>
            <a:r>
              <a:rPr lang="en-US" dirty="0" smtClean="0">
                <a:latin typeface="Courier New" panose="02070309020205020404" pitchFamily="49" charset="0"/>
                <a:cs typeface="Courier New" panose="02070309020205020404" pitchFamily="49" charset="0"/>
              </a:rPr>
              <a:t>/dev/hda</a:t>
            </a:r>
          </a:p>
          <a:p>
            <a:pPr lvl="3"/>
            <a:r>
              <a:rPr lang="en-US" dirty="0" err="1" smtClean="0"/>
              <a:t>hd</a:t>
            </a:r>
            <a:r>
              <a:rPr lang="en-US" dirty="0" smtClean="0"/>
              <a:t> </a:t>
            </a:r>
            <a:r>
              <a:rPr lang="en-US" dirty="0" smtClean="0">
                <a:sym typeface="Wingdings" panose="05000000000000000000" pitchFamily="2" charset="2"/>
              </a:rPr>
              <a:t> </a:t>
            </a:r>
            <a:r>
              <a:rPr lang="en-US" dirty="0" smtClean="0"/>
              <a:t>ide drive</a:t>
            </a:r>
          </a:p>
          <a:p>
            <a:pPr lvl="3"/>
            <a:r>
              <a:rPr lang="en-US" dirty="0" err="1" smtClean="0"/>
              <a:t>hda</a:t>
            </a:r>
            <a:r>
              <a:rPr lang="en-US" dirty="0" smtClean="0"/>
              <a:t> </a:t>
            </a:r>
            <a:r>
              <a:rPr lang="en-US" dirty="0" smtClean="0">
                <a:sym typeface="Wingdings" panose="05000000000000000000" pitchFamily="2" charset="2"/>
              </a:rPr>
              <a:t> first ide</a:t>
            </a:r>
            <a:endParaRPr lang="en-US" dirty="0" smtClean="0"/>
          </a:p>
          <a:p>
            <a:pPr lvl="3"/>
            <a:r>
              <a:rPr lang="en-US" dirty="0" smtClean="0"/>
              <a:t>hda1 </a:t>
            </a:r>
            <a:r>
              <a:rPr lang="en-US" dirty="0" smtClean="0">
                <a:sym typeface="Wingdings" panose="05000000000000000000" pitchFamily="2" charset="2"/>
              </a:rPr>
              <a:t> first</a:t>
            </a:r>
            <a:r>
              <a:rPr lang="en-US" dirty="0" smtClean="0"/>
              <a:t> partition in </a:t>
            </a:r>
            <a:r>
              <a:rPr lang="en-US" dirty="0" err="1" smtClean="0"/>
              <a:t>hda</a:t>
            </a:r>
            <a:endParaRPr lang="en-US" dirty="0" smtClean="0"/>
          </a:p>
          <a:p>
            <a:pPr lvl="2"/>
            <a:r>
              <a:rPr lang="en-US" dirty="0" smtClean="0">
                <a:latin typeface="Courier New" panose="02070309020205020404" pitchFamily="49" charset="0"/>
                <a:cs typeface="Courier New" panose="02070309020205020404" pitchFamily="49" charset="0"/>
              </a:rPr>
              <a:t>/dev/hdb</a:t>
            </a:r>
          </a:p>
          <a:p>
            <a:pPr lvl="3"/>
            <a:r>
              <a:rPr lang="en-US" dirty="0" err="1" smtClean="0"/>
              <a:t>hdb</a:t>
            </a:r>
            <a:r>
              <a:rPr lang="en-US" dirty="0" smtClean="0"/>
              <a:t> </a:t>
            </a:r>
            <a:r>
              <a:rPr lang="en-US" dirty="0" smtClean="0">
                <a:sym typeface="Wingdings" panose="05000000000000000000" pitchFamily="2" charset="2"/>
              </a:rPr>
              <a:t> </a:t>
            </a:r>
            <a:r>
              <a:rPr lang="en-US" dirty="0" smtClean="0"/>
              <a:t>second ide drive</a:t>
            </a:r>
          </a:p>
          <a:p>
            <a:pPr lvl="2"/>
            <a:r>
              <a:rPr lang="en-US" dirty="0" smtClean="0">
                <a:latin typeface="Courier New" panose="02070309020205020404" pitchFamily="49" charset="0"/>
                <a:cs typeface="Courier New" panose="02070309020205020404" pitchFamily="49" charset="0"/>
              </a:rPr>
              <a:t>/dev/sda</a:t>
            </a:r>
          </a:p>
          <a:p>
            <a:pPr lvl="3"/>
            <a:r>
              <a:rPr lang="en-US" dirty="0" err="1" smtClean="0"/>
              <a:t>sd</a:t>
            </a:r>
            <a:r>
              <a:rPr lang="en-US" dirty="0" smtClean="0"/>
              <a:t> </a:t>
            </a:r>
            <a:r>
              <a:rPr lang="en-US" dirty="0">
                <a:sym typeface="Wingdings" panose="05000000000000000000" pitchFamily="2" charset="2"/>
              </a:rPr>
              <a:t> </a:t>
            </a:r>
            <a:r>
              <a:rPr lang="en-US" dirty="0" err="1" smtClean="0">
                <a:sym typeface="Wingdings" panose="05000000000000000000" pitchFamily="2" charset="2"/>
              </a:rPr>
              <a:t>scsi</a:t>
            </a:r>
            <a:r>
              <a:rPr lang="en-US" dirty="0" smtClean="0">
                <a:sym typeface="Wingdings" panose="05000000000000000000" pitchFamily="2" charset="2"/>
              </a:rPr>
              <a:t> </a:t>
            </a:r>
            <a:r>
              <a:rPr lang="en-US" dirty="0" smtClean="0"/>
              <a:t>drive</a:t>
            </a:r>
          </a:p>
          <a:p>
            <a:pPr lvl="4"/>
            <a:r>
              <a:rPr lang="en-US" dirty="0"/>
              <a:t>also used for </a:t>
            </a:r>
            <a:r>
              <a:rPr lang="en-US" dirty="0" err="1"/>
              <a:t>pata</a:t>
            </a:r>
            <a:r>
              <a:rPr lang="en-US" dirty="0"/>
              <a:t>/</a:t>
            </a:r>
            <a:r>
              <a:rPr lang="en-US" dirty="0" err="1"/>
              <a:t>sata</a:t>
            </a:r>
            <a:r>
              <a:rPr lang="en-US" dirty="0"/>
              <a:t> </a:t>
            </a:r>
            <a:r>
              <a:rPr lang="en-US" dirty="0" smtClean="0"/>
              <a:t>drives</a:t>
            </a:r>
            <a:endParaRPr lang="en-US" dirty="0"/>
          </a:p>
          <a:p>
            <a:pPr lvl="3"/>
            <a:r>
              <a:rPr lang="en-US" dirty="0" err="1" smtClean="0"/>
              <a:t>sda</a:t>
            </a:r>
            <a:r>
              <a:rPr lang="en-US" dirty="0" smtClean="0"/>
              <a:t> </a:t>
            </a:r>
            <a:r>
              <a:rPr lang="en-US" dirty="0">
                <a:sym typeface="Wingdings" panose="05000000000000000000" pitchFamily="2" charset="2"/>
              </a:rPr>
              <a:t> first </a:t>
            </a:r>
            <a:r>
              <a:rPr lang="en-US" dirty="0" err="1" smtClean="0">
                <a:sym typeface="Wingdings" panose="05000000000000000000" pitchFamily="2" charset="2"/>
              </a:rPr>
              <a:t>scsi</a:t>
            </a:r>
            <a:endParaRPr lang="en-US" dirty="0"/>
          </a:p>
          <a:p>
            <a:pPr lvl="3"/>
            <a:r>
              <a:rPr lang="en-US" dirty="0" smtClean="0"/>
              <a:t>sda1 </a:t>
            </a:r>
            <a:r>
              <a:rPr lang="en-US" dirty="0">
                <a:sym typeface="Wingdings" panose="05000000000000000000" pitchFamily="2" charset="2"/>
              </a:rPr>
              <a:t> first</a:t>
            </a:r>
            <a:r>
              <a:rPr lang="en-US" dirty="0"/>
              <a:t> partition in </a:t>
            </a:r>
            <a:r>
              <a:rPr lang="en-US" dirty="0" err="1" smtClean="0"/>
              <a:t>sda</a:t>
            </a:r>
            <a:endParaRPr lang="en-US" dirty="0"/>
          </a:p>
          <a:p>
            <a:pPr lvl="2"/>
            <a:r>
              <a:rPr lang="en-US" dirty="0" smtClean="0">
                <a:latin typeface="Courier New" panose="02070309020205020404" pitchFamily="49" charset="0"/>
                <a:cs typeface="Courier New" panose="02070309020205020404" pitchFamily="49" charset="0"/>
              </a:rPr>
              <a:t>/dev/ttyS0</a:t>
            </a:r>
          </a:p>
          <a:p>
            <a:pPr lvl="3"/>
            <a:r>
              <a:rPr lang="en-US" dirty="0" smtClean="0"/>
              <a:t>a serial port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systems</a:t>
            </a:r>
            <a:endParaRPr lang="en-US" dirty="0"/>
          </a:p>
        </p:txBody>
      </p:sp>
      <p:sp>
        <p:nvSpPr>
          <p:cNvPr id="3" name="Content Placeholder 2"/>
          <p:cNvSpPr>
            <a:spLocks noGrp="1"/>
          </p:cNvSpPr>
          <p:nvPr>
            <p:ph idx="1"/>
          </p:nvPr>
        </p:nvSpPr>
        <p:spPr/>
        <p:txBody>
          <a:bodyPr/>
          <a:lstStyle/>
          <a:p>
            <a:r>
              <a:rPr lang="en-US" dirty="0" smtClean="0"/>
              <a:t>mount points may be different on various distros</a:t>
            </a:r>
          </a:p>
          <a:p>
            <a:pPr lvl="1"/>
            <a:r>
              <a:rPr lang="en-US" dirty="0" smtClean="0"/>
              <a:t>My Debian at home and the one at work have different /dev names for the same function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Systems</a:t>
            </a:r>
            <a:endParaRPr lang="en-US" dirty="0"/>
          </a:p>
        </p:txBody>
      </p:sp>
      <p:sp>
        <p:nvSpPr>
          <p:cNvPr id="3" name="Content Placeholder 2"/>
          <p:cNvSpPr>
            <a:spLocks noGrp="1"/>
          </p:cNvSpPr>
          <p:nvPr>
            <p:ph idx="1"/>
          </p:nvPr>
        </p:nvSpPr>
        <p:spPr/>
        <p:txBody>
          <a:bodyPr/>
          <a:lstStyle/>
          <a:p>
            <a:r>
              <a:rPr lang="en-US" dirty="0" smtClean="0"/>
              <a:t>Interesting note</a:t>
            </a:r>
          </a:p>
          <a:p>
            <a:pPr lvl="1"/>
            <a:r>
              <a:rPr lang="en-US" dirty="0" smtClean="0"/>
              <a:t>Can mount multiple drive blocks to make one larger file system</a:t>
            </a:r>
          </a:p>
          <a:p>
            <a:pPr lvl="2"/>
            <a:r>
              <a:rPr lang="en-US" dirty="0" smtClean="0"/>
              <a:t>Combine partitions, drives</a:t>
            </a:r>
          </a:p>
          <a:p>
            <a:pPr lvl="2"/>
            <a:r>
              <a:rPr lang="en-US" dirty="0" smtClean="0"/>
              <a:t>LVM</a:t>
            </a:r>
          </a:p>
          <a:p>
            <a:pPr lvl="3"/>
            <a:r>
              <a:rPr lang="en-US" dirty="0" smtClean="0"/>
              <a:t>Logical Volume Manager</a:t>
            </a:r>
          </a:p>
          <a:p>
            <a:pPr lvl="2"/>
            <a:r>
              <a:rPr lang="en-US" dirty="0" smtClean="0"/>
              <a:t>Similar in concept to RAID 0 or JBOD</a:t>
            </a:r>
          </a:p>
          <a:p>
            <a:pPr lvl="2"/>
            <a:r>
              <a:rPr lang="en-US" dirty="0" smtClean="0"/>
              <a:t>LVM gives more control of how to combine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Systems</a:t>
            </a:r>
            <a:endParaRPr lang="en-US" dirty="0"/>
          </a:p>
        </p:txBody>
      </p:sp>
      <p:sp>
        <p:nvSpPr>
          <p:cNvPr id="3" name="Content Placeholder 2"/>
          <p:cNvSpPr>
            <a:spLocks noGrp="1"/>
          </p:cNvSpPr>
          <p:nvPr>
            <p:ph idx="1"/>
          </p:nvPr>
        </p:nvSpPr>
        <p:spPr>
          <a:xfrm>
            <a:off x="508000" y="2499360"/>
            <a:ext cx="9144000" cy="4968240"/>
          </a:xfrm>
        </p:spPr>
        <p:txBody>
          <a:bodyPr/>
          <a:lstStyle/>
          <a:p>
            <a:r>
              <a:rPr lang="en-US" dirty="0" smtClean="0"/>
              <a:t>Mounting</a:t>
            </a:r>
          </a:p>
          <a:p>
            <a:pPr lvl="1"/>
            <a:r>
              <a:rPr lang="en-US" dirty="0"/>
              <a:t>A</a:t>
            </a:r>
            <a:r>
              <a:rPr lang="en-US" dirty="0" smtClean="0"/>
              <a:t>ssign file blocks to a directory name</a:t>
            </a:r>
          </a:p>
          <a:p>
            <a:r>
              <a:rPr lang="en-US" dirty="0" err="1" smtClean="0"/>
              <a:t>Unmounting</a:t>
            </a:r>
            <a:endParaRPr lang="en-US" dirty="0" smtClean="0"/>
          </a:p>
          <a:p>
            <a:pPr lvl="1"/>
            <a:r>
              <a:rPr lang="en-US" dirty="0" smtClean="0"/>
              <a:t>Removes the mount</a:t>
            </a:r>
          </a:p>
          <a:p>
            <a:r>
              <a:rPr lang="en-US" dirty="0" err="1"/>
              <a:t>f</a:t>
            </a:r>
            <a:r>
              <a:rPr lang="en-US" dirty="0" err="1" smtClean="0"/>
              <a:t>stab</a:t>
            </a:r>
            <a:r>
              <a:rPr lang="en-US" dirty="0" smtClean="0"/>
              <a:t> file</a:t>
            </a:r>
          </a:p>
          <a:p>
            <a:pPr lvl="1"/>
            <a:r>
              <a:rPr lang="en-US" dirty="0" smtClean="0"/>
              <a:t>Lists all available disks  and partitions</a:t>
            </a:r>
          </a:p>
          <a:p>
            <a:pPr lvl="2"/>
            <a:r>
              <a:rPr lang="en-US" dirty="0"/>
              <a:t>W</a:t>
            </a:r>
            <a:r>
              <a:rPr lang="en-US" dirty="0" smtClean="0"/>
              <a:t>here they should be mounted and how</a:t>
            </a:r>
          </a:p>
          <a:p>
            <a:pPr lvl="1"/>
            <a:r>
              <a:rPr lang="en-US" dirty="0" smtClean="0"/>
              <a:t>Can be used by mount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b5220391-955c-4a2a-b811-d2695f5475bb"/>
  <p:tag name="TPVERSION" val="6"/>
  <p:tag name="TPFULLVERSION" val="7.5.6.7"/>
  <p:tag name="PPTVERSION" val="15"/>
  <p:tag name="TPOS" val="2"/>
  <p:tag name="TPLASTSAVEVERSION" val="6.2 PC"/>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5730</TotalTime>
  <Words>3431</Words>
  <Application>Microsoft Office PowerPoint</Application>
  <PresentationFormat>Custom</PresentationFormat>
  <Paragraphs>586</Paragraphs>
  <Slides>42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Arial</vt:lpstr>
      <vt:lpstr>Courier New</vt:lpstr>
      <vt:lpstr>Georgia</vt:lpstr>
      <vt:lpstr>Trebuchet MS</vt:lpstr>
      <vt:lpstr>Wingdings</vt:lpstr>
      <vt:lpstr>Wingdings 2</vt:lpstr>
      <vt:lpstr>Urban</vt:lpstr>
      <vt:lpstr>System Administration Ib</vt:lpstr>
      <vt:lpstr>File Systems</vt:lpstr>
      <vt:lpstr>File systems</vt:lpstr>
      <vt:lpstr>File Systems</vt:lpstr>
      <vt:lpstr>Unix/Linux File Systems</vt:lpstr>
      <vt:lpstr>File Systems</vt:lpstr>
      <vt:lpstr>File systems</vt:lpstr>
      <vt:lpstr>File Systems</vt:lpstr>
      <vt:lpstr>File Systems</vt:lpstr>
      <vt:lpstr>mounting</vt:lpstr>
      <vt:lpstr>mount example</vt:lpstr>
      <vt:lpstr>fdisk –l example</vt:lpstr>
      <vt:lpstr>unmounting</vt:lpstr>
      <vt:lpstr>fstab</vt:lpstr>
      <vt:lpstr>fstab</vt:lpstr>
      <vt:lpstr>File System Checking</vt:lpstr>
      <vt:lpstr>Files system checking</vt:lpstr>
      <vt:lpstr>Manageing Disk Space</vt:lpstr>
      <vt:lpstr>Managing Disk space</vt:lpstr>
      <vt:lpstr>Managing Disk space: df</vt:lpstr>
      <vt:lpstr>Managing Disk space: du</vt:lpstr>
      <vt:lpstr>Managing Disk space: du</vt:lpstr>
      <vt:lpstr>Managing Disk space: find</vt:lpstr>
      <vt:lpstr>Managing Disk space: find</vt:lpstr>
      <vt:lpstr>Managing Disk space: examples</vt:lpstr>
      <vt:lpstr>Tar, Compress, Gzip, Zip</vt:lpstr>
      <vt:lpstr>tar, compress, and gzip</vt:lpstr>
      <vt:lpstr>tar, compress, and gzip</vt:lpstr>
      <vt:lpstr>tar, compress, and gzip Main options c and r</vt:lpstr>
      <vt:lpstr>tar, compress, and gzip Main options t and u</vt:lpstr>
      <vt:lpstr>tar, compress, and gzip Main option x</vt:lpstr>
      <vt:lpstr>tar, compress, and gzip</vt:lpstr>
      <vt:lpstr>PowerPoint Presentation</vt:lpstr>
      <vt:lpstr>tar, compress, and gzip</vt:lpstr>
      <vt:lpstr>tar, compress, and gzip</vt:lpstr>
      <vt:lpstr>PowerPoint Presentation</vt:lpstr>
      <vt:lpstr>zip</vt:lpstr>
      <vt:lpstr>PowerPoint Presentation</vt:lpstr>
      <vt:lpstr>PowerPoint Presentation</vt:lpstr>
      <vt:lpstr>PowerPoint Presentation</vt:lpstr>
      <vt:lpstr>PowerPoint Presentation</vt:lpstr>
      <vt:lpstr>Last Note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sender policy framework</dc:title>
  <dc:creator>ajkombol</dc:creator>
  <cp:lastModifiedBy>Kombol, Tony</cp:lastModifiedBy>
  <cp:revision>201</cp:revision>
  <dcterms:modified xsi:type="dcterms:W3CDTF">2017-03-29T20:36:23Z</dcterms:modified>
</cp:coreProperties>
</file>