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6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37" r:id="rId35"/>
    <p:sldId id="289" r:id="rId36"/>
    <p:sldId id="336" r:id="rId37"/>
    <p:sldId id="290" r:id="rId38"/>
    <p:sldId id="292" r:id="rId39"/>
    <p:sldId id="338" r:id="rId40"/>
    <p:sldId id="333" r:id="rId41"/>
    <p:sldId id="291" r:id="rId42"/>
    <p:sldId id="293" r:id="rId43"/>
    <p:sldId id="294" r:id="rId44"/>
    <p:sldId id="295" r:id="rId45"/>
    <p:sldId id="296" r:id="rId46"/>
    <p:sldId id="339" r:id="rId47"/>
    <p:sldId id="334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35" r:id="rId58"/>
    <p:sldId id="326" r:id="rId59"/>
    <p:sldId id="327" r:id="rId60"/>
    <p:sldId id="328" r:id="rId61"/>
    <p:sldId id="329" r:id="rId62"/>
    <p:sldId id="330" r:id="rId63"/>
    <p:sldId id="331" r:id="rId64"/>
  </p:sldIdLst>
  <p:sldSz cx="12192000" cy="6858000"/>
  <p:notesSz cx="6881813" cy="9296400"/>
  <p:custDataLst>
    <p:tags r:id="rId6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69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36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gs" Target="tags/tag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1A98A61-5CE3-401B-A21A-2F40D296C1BC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5341B9D-6EE4-4F70-BB97-E0A51DE9A4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779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63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  <p:sldLayoutId id="2147483668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3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8.xml"/><Relationship Id="rId4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8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10" Type="http://schemas.openxmlformats.org/officeDocument/2006/relationships/image" Target="../media/image10.emf"/><Relationship Id="rId4" Type="http://schemas.openxmlformats.org/officeDocument/2006/relationships/tags" Target="../tags/tag11.xml"/><Relationship Id="rId9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amhaus.org/zen/" TargetMode="Externa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TLS, E-Mail and SPF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ITIS 3110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5061" y="358541"/>
            <a:ext cx="10018713" cy="1752599"/>
          </a:xfrm>
        </p:spPr>
        <p:txBody>
          <a:bodyPr/>
          <a:lstStyle/>
          <a:p>
            <a:r>
              <a:rPr lang="en-US" dirty="0" err="1"/>
              <a:t>tls</a:t>
            </a:r>
            <a:r>
              <a:rPr lang="en-US" dirty="0"/>
              <a:t> handshake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025" y="1895426"/>
            <a:ext cx="5273497" cy="496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3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tls</a:t>
            </a:r>
            <a:r>
              <a:rPr lang="en-US" dirty="0"/>
              <a:t>: trust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Trust is handled by Certificate Authorities (CA)</a:t>
            </a:r>
          </a:p>
          <a:p>
            <a:r>
              <a:rPr lang="en-US" dirty="0"/>
              <a:t>CAs act as a trusted third party</a:t>
            </a:r>
          </a:p>
          <a:p>
            <a:r>
              <a:rPr lang="en-US" dirty="0"/>
              <a:t>Verify your identity and issue a signed certificate </a:t>
            </a:r>
          </a:p>
          <a:p>
            <a:r>
              <a:rPr lang="en-US" dirty="0"/>
              <a:t>SSL clients are usually pre-loaded with trusted CAs</a:t>
            </a:r>
          </a:p>
          <a:p>
            <a:pPr lvl="1"/>
            <a:r>
              <a:rPr lang="en-US" dirty="0"/>
              <a:t>e.g. Verisign</a:t>
            </a:r>
          </a:p>
          <a:p>
            <a:r>
              <a:rPr lang="en-US" dirty="0"/>
              <a:t>Certificates are verified by walking the certificate chain to a trusted certificate authority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5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tls</a:t>
            </a:r>
            <a:r>
              <a:rPr lang="en-US" dirty="0"/>
              <a:t>: implementations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OpenSSL is de facto standard on Linux</a:t>
            </a:r>
          </a:p>
          <a:p>
            <a:pPr lvl="1"/>
            <a:r>
              <a:rPr lang="en-US" dirty="0"/>
              <a:t>Has indispensable command line utility</a:t>
            </a:r>
          </a:p>
          <a:p>
            <a:pPr lvl="1"/>
            <a:r>
              <a:rPr lang="en-US" dirty="0"/>
              <a:t>Note the Heartbleed vulnerability</a:t>
            </a:r>
          </a:p>
          <a:p>
            <a:pPr lvl="2"/>
            <a:r>
              <a:rPr lang="en-US" dirty="0"/>
              <a:t>Heartbleed in itself is not “dangerous”</a:t>
            </a:r>
          </a:p>
          <a:p>
            <a:pPr lvl="2"/>
            <a:r>
              <a:rPr lang="en-US" dirty="0"/>
              <a:t>The danger is in other programs that are not securely written</a:t>
            </a:r>
          </a:p>
          <a:p>
            <a:pPr lvl="3"/>
            <a:r>
              <a:rPr lang="en-US" dirty="0"/>
              <a:t>E.g. those that do not clear memory of sensitive information after it is not needed anymore.\</a:t>
            </a:r>
          </a:p>
          <a:p>
            <a:r>
              <a:rPr lang="en-US" dirty="0"/>
              <a:t>Supports connecting to any TLS Socket</a:t>
            </a:r>
          </a:p>
          <a:p>
            <a:pPr lvl="1"/>
            <a:r>
              <a:rPr lang="en-US" dirty="0"/>
              <a:t>STARTTLS support for FTP, IMAP, POP3, SMTP</a:t>
            </a:r>
          </a:p>
          <a:p>
            <a:r>
              <a:rPr lang="en-US" dirty="0" err="1"/>
              <a:t>GnuTLS</a:t>
            </a:r>
            <a:r>
              <a:rPr lang="en-US" dirty="0"/>
              <a:t> is up and coming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1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35480" y="24717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many protocols does it take a geek to send and read email?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935480" y="1440180"/>
            <a:ext cx="4160520" cy="4389120"/>
          </a:xfrm>
        </p:spPr>
        <p:txBody>
          <a:bodyPr>
            <a:normAutofit/>
          </a:bodyPr>
          <a:lstStyle/>
          <a:p>
            <a:pPr marL="462915" indent="-462915">
              <a:buFont typeface="Wingdings 2"/>
              <a:buAutoNum type="alphaUcPeriod"/>
            </a:pPr>
            <a:r>
              <a:rPr lang="en-US" sz="2880" dirty="0"/>
              <a:t>0</a:t>
            </a:r>
          </a:p>
          <a:p>
            <a:pPr marL="462915" indent="-462915">
              <a:buFont typeface="Wingdings 2"/>
              <a:buAutoNum type="alphaUcPeriod"/>
            </a:pPr>
            <a:r>
              <a:rPr lang="en-US" sz="2880" dirty="0"/>
              <a:t>1</a:t>
            </a:r>
          </a:p>
          <a:p>
            <a:pPr marL="462915" indent="-462915">
              <a:buFont typeface="Wingdings 2"/>
              <a:buAutoNum type="alphaUcPeriod"/>
            </a:pPr>
            <a:r>
              <a:rPr lang="en-US" sz="2880" dirty="0"/>
              <a:t>2</a:t>
            </a:r>
          </a:p>
          <a:p>
            <a:pPr marL="462915" indent="-462915">
              <a:buFont typeface="Wingdings 2"/>
              <a:buAutoNum type="alphaUcPeriod"/>
            </a:pPr>
            <a:r>
              <a:rPr lang="en-US" sz="2880" dirty="0"/>
              <a:t>3</a:t>
            </a:r>
          </a:p>
          <a:p>
            <a:pPr marL="462915" indent="-462915">
              <a:buFont typeface="Wingdings 2"/>
              <a:buAutoNum type="alphaUcPeriod"/>
            </a:pPr>
            <a:r>
              <a:rPr lang="en-US" sz="2880" dirty="0"/>
              <a:t>4 or more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30199411"/>
              </p:ext>
            </p:extLst>
          </p:nvPr>
        </p:nvGraphicFramePr>
        <p:xfrm>
          <a:off x="6038850" y="144018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Chart" r:id="rId6" imgW="5076933" imgH="5715043" progId="MSGraph.Chart.8">
                  <p:embed followColorScheme="full"/>
                </p:oleObj>
              </mc:Choice>
              <mc:Fallback>
                <p:oleObj name="Chart" r:id="rId6" imgW="5076933" imgH="5715043" progId="MSGraph.Chart.8">
                  <p:embed followColorScheme="full"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144018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68687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smtp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imple mail transfer protocol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8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mail transport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Mail delivery protocol</a:t>
            </a:r>
          </a:p>
          <a:p>
            <a:pPr lvl="1"/>
            <a:r>
              <a:rPr lang="en-US" dirty="0"/>
              <a:t>Handles submission from users</a:t>
            </a:r>
          </a:p>
          <a:p>
            <a:pPr lvl="1"/>
            <a:r>
              <a:rPr lang="en-US" dirty="0"/>
              <a:t>Handles delivery to other SMTP servers and to user mailboxes</a:t>
            </a:r>
          </a:p>
          <a:p>
            <a:r>
              <a:rPr lang="en-US" dirty="0"/>
              <a:t>‘Store and forward’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smtp</a:t>
            </a:r>
            <a:r>
              <a:rPr lang="en-US" dirty="0"/>
              <a:t>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 facto standard for delivering E-Mail on the Internet</a:t>
            </a:r>
          </a:p>
          <a:p>
            <a:r>
              <a:rPr lang="en-US" dirty="0"/>
              <a:t>Defined by RFC 821 in 1982</a:t>
            </a:r>
          </a:p>
          <a:p>
            <a:pPr lvl="1"/>
            <a:r>
              <a:rPr lang="en-US" dirty="0"/>
              <a:t>Obsoleted by RFC 2821 in 2001</a:t>
            </a:r>
          </a:p>
          <a:p>
            <a:pPr lvl="1"/>
            <a:r>
              <a:rPr lang="en-US" dirty="0"/>
              <a:t>Obsoleted by RFC 5321 in 2008</a:t>
            </a:r>
          </a:p>
          <a:p>
            <a:r>
              <a:rPr lang="en-US" dirty="0"/>
              <a:t>Protocol in use today is known as ESMTP or Extended SMTP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17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smtp</a:t>
            </a:r>
            <a:r>
              <a:rPr lang="en-US" dirty="0"/>
              <a:t> 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638123"/>
            <a:ext cx="10018713" cy="3124201"/>
          </a:xfrm>
        </p:spPr>
        <p:txBody>
          <a:bodyPr/>
          <a:lstStyle/>
          <a:p>
            <a:r>
              <a:rPr lang="en-US" dirty="0"/>
              <a:t>25/</a:t>
            </a:r>
            <a:r>
              <a:rPr lang="en-US" dirty="0" err="1"/>
              <a:t>tcp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Relaying of mail between servers</a:t>
            </a:r>
          </a:p>
          <a:p>
            <a:pPr lvl="1"/>
            <a:r>
              <a:rPr lang="en-US" dirty="0"/>
              <a:t>Submission of mail from users</a:t>
            </a:r>
          </a:p>
          <a:p>
            <a:r>
              <a:rPr lang="en-US" dirty="0" smtClean="0"/>
              <a:t>587/</a:t>
            </a:r>
            <a:r>
              <a:rPr lang="en-US" dirty="0" err="1" smtClean="0"/>
              <a:t>tcp</a:t>
            </a:r>
            <a:endParaRPr lang="en-US" dirty="0" smtClean="0"/>
          </a:p>
          <a:p>
            <a:pPr lvl="1"/>
            <a:r>
              <a:rPr lang="en-US" dirty="0" smtClean="0"/>
              <a:t>Submission of mail from users</a:t>
            </a:r>
          </a:p>
          <a:p>
            <a:pPr lvl="1"/>
            <a:r>
              <a:rPr lang="en-US" dirty="0" smtClean="0"/>
              <a:t>Newer, not supported by all servers</a:t>
            </a:r>
          </a:p>
        </p:txBody>
      </p:sp>
    </p:spTree>
    <p:extLst>
      <p:ext uri="{BB962C8B-B14F-4D97-AF65-F5344CB8AC3E}">
        <p14:creationId xmlns:p14="http://schemas.microsoft.com/office/powerpoint/2010/main" val="281201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smtp</a:t>
            </a:r>
            <a:r>
              <a:rPr lang="en-US" dirty="0"/>
              <a:t> port 587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 to port 25 often blocked by ISPs and firewalls</a:t>
            </a:r>
          </a:p>
          <a:p>
            <a:pPr lvl="1"/>
            <a:r>
              <a:rPr lang="en-US" dirty="0"/>
              <a:t>Thank SPAM</a:t>
            </a:r>
          </a:p>
          <a:p>
            <a:r>
              <a:rPr lang="en-US" dirty="0"/>
              <a:t>Port 587 was defined as an alternate </a:t>
            </a:r>
            <a:r>
              <a:rPr lang="en-US" b="1" i="1" dirty="0"/>
              <a:t>submission</a:t>
            </a:r>
            <a:r>
              <a:rPr lang="en-US" dirty="0"/>
              <a:t> port</a:t>
            </a:r>
          </a:p>
          <a:p>
            <a:r>
              <a:rPr lang="en-US" dirty="0"/>
              <a:t>Not all servers support port 587</a:t>
            </a:r>
          </a:p>
          <a:p>
            <a:r>
              <a:rPr lang="en-US" dirty="0"/>
              <a:t>Increases mail server security</a:t>
            </a:r>
          </a:p>
          <a:p>
            <a:pPr lvl="1"/>
            <a:r>
              <a:rPr lang="en-US" dirty="0"/>
              <a:t>privilege separation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0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privilege separation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950" y="2829559"/>
            <a:ext cx="10018713" cy="3124201"/>
          </a:xfrm>
        </p:spPr>
        <p:txBody>
          <a:bodyPr>
            <a:noAutofit/>
          </a:bodyPr>
          <a:lstStyle/>
          <a:p>
            <a:r>
              <a:rPr lang="en-US" sz="2000" dirty="0"/>
              <a:t>Hypothetical example:</a:t>
            </a:r>
          </a:p>
          <a:p>
            <a:pPr lvl="1"/>
            <a:r>
              <a:rPr lang="en-US" sz="1800" dirty="0"/>
              <a:t>Port </a:t>
            </a:r>
            <a:r>
              <a:rPr lang="en-US" sz="1800" dirty="0" smtClean="0"/>
              <a:t>587 (security)</a:t>
            </a:r>
            <a:endParaRPr lang="en-US" sz="1800" dirty="0"/>
          </a:p>
          <a:p>
            <a:pPr lvl="2"/>
            <a:r>
              <a:rPr lang="en-US" sz="1600" dirty="0"/>
              <a:t>Supports TLS</a:t>
            </a:r>
          </a:p>
          <a:p>
            <a:pPr lvl="2"/>
            <a:r>
              <a:rPr lang="en-US" sz="1600" dirty="0"/>
              <a:t>User authentication</a:t>
            </a:r>
          </a:p>
          <a:p>
            <a:pPr lvl="1"/>
            <a:r>
              <a:rPr lang="en-US" sz="1800" dirty="0"/>
              <a:t>Port </a:t>
            </a:r>
            <a:r>
              <a:rPr lang="en-US" sz="1800" dirty="0" smtClean="0"/>
              <a:t>587 (origination for email)</a:t>
            </a:r>
            <a:endParaRPr lang="en-US" sz="1800" dirty="0"/>
          </a:p>
          <a:p>
            <a:pPr lvl="2"/>
            <a:r>
              <a:rPr lang="en-US" sz="1600" dirty="0"/>
              <a:t>Accepts mail from authenticated users</a:t>
            </a:r>
          </a:p>
          <a:p>
            <a:pPr lvl="2"/>
            <a:r>
              <a:rPr lang="en-US" sz="1600" dirty="0"/>
              <a:t>Forwards it to other SMTP servers</a:t>
            </a:r>
          </a:p>
          <a:p>
            <a:pPr lvl="1"/>
            <a:r>
              <a:rPr lang="en-US" sz="1800" dirty="0"/>
              <a:t>Port </a:t>
            </a:r>
            <a:r>
              <a:rPr lang="en-US" sz="1800" dirty="0" smtClean="0"/>
              <a:t>25 (forwarding email)</a:t>
            </a:r>
            <a:endParaRPr lang="en-US" sz="1800" dirty="0"/>
          </a:p>
          <a:p>
            <a:pPr lvl="2"/>
            <a:r>
              <a:rPr lang="en-US" sz="1600" dirty="0"/>
              <a:t>Can accept mail from other SMTP </a:t>
            </a:r>
            <a:r>
              <a:rPr lang="en-US" sz="1600" dirty="0" smtClean="0"/>
              <a:t>servers</a:t>
            </a:r>
          </a:p>
          <a:p>
            <a:pPr lvl="1"/>
            <a:r>
              <a:rPr lang="en-US" sz="1800" dirty="0" smtClean="0"/>
              <a:t>Port 25 (destination of email)</a:t>
            </a:r>
            <a:endParaRPr lang="en-US" sz="1800" dirty="0"/>
          </a:p>
          <a:p>
            <a:pPr lvl="2"/>
            <a:r>
              <a:rPr lang="en-US" sz="1600" dirty="0"/>
              <a:t>If this host is the final destination</a:t>
            </a:r>
          </a:p>
          <a:p>
            <a:pPr lvl="2"/>
            <a:r>
              <a:rPr lang="en-US" sz="1600" dirty="0" smtClean="0"/>
              <a:t>Places </a:t>
            </a:r>
            <a:r>
              <a:rPr lang="en-US" sz="1600" dirty="0"/>
              <a:t>mail in users’ mailboxes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308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Transport Layer Security (TLS)</a:t>
            </a:r>
          </a:p>
          <a:p>
            <a:r>
              <a:rPr lang="en-US" dirty="0"/>
              <a:t>Sending E-Mail</a:t>
            </a:r>
          </a:p>
          <a:p>
            <a:pPr lvl="1"/>
            <a:r>
              <a:rPr lang="en-US" dirty="0"/>
              <a:t>Simple Mail Transport Protocol (SMTP)</a:t>
            </a:r>
          </a:p>
          <a:p>
            <a:pPr lvl="1"/>
            <a:r>
              <a:rPr lang="en-US" dirty="0"/>
              <a:t>A myriad of problems and a multitude of solutions</a:t>
            </a:r>
          </a:p>
          <a:p>
            <a:r>
              <a:rPr lang="en-US" dirty="0"/>
              <a:t>Inbound E-Mail</a:t>
            </a:r>
          </a:p>
          <a:p>
            <a:pPr lvl="1"/>
            <a:r>
              <a:rPr lang="en-US" dirty="0"/>
              <a:t>Post Office Protocol (POP)</a:t>
            </a:r>
          </a:p>
          <a:p>
            <a:pPr lvl="1"/>
            <a:r>
              <a:rPr lang="en-US" dirty="0"/>
              <a:t>Internet Message Access Protocol (IMAP)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17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smtp</a:t>
            </a:r>
            <a:r>
              <a:rPr lang="en-US" dirty="0"/>
              <a:t>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83633"/>
            <a:ext cx="10018713" cy="4774367"/>
          </a:xfrm>
        </p:spPr>
        <p:txBody>
          <a:bodyPr>
            <a:normAutofit/>
          </a:bodyPr>
          <a:lstStyle/>
          <a:p>
            <a:r>
              <a:rPr lang="en-US" dirty="0"/>
              <a:t>Simple, text-only protocol</a:t>
            </a:r>
          </a:p>
          <a:p>
            <a:r>
              <a:rPr lang="en-US" dirty="0"/>
              <a:t>Push only: </a:t>
            </a:r>
          </a:p>
          <a:p>
            <a:pPr lvl="1"/>
            <a:r>
              <a:rPr lang="en-US" dirty="0"/>
              <a:t>Sender </a:t>
            </a:r>
            <a:r>
              <a:rPr lang="en-US" dirty="0" smtClean="0"/>
              <a:t>pushes email to their mail server</a:t>
            </a:r>
          </a:p>
          <a:p>
            <a:pPr lvl="1"/>
            <a:r>
              <a:rPr lang="en-US" dirty="0" smtClean="0"/>
              <a:t> Internet mail servers push mail toward end receiver</a:t>
            </a:r>
            <a:endParaRPr lang="en-US" dirty="0"/>
          </a:p>
          <a:p>
            <a:pPr lvl="1"/>
            <a:r>
              <a:rPr lang="en-US" dirty="0" smtClean="0"/>
              <a:t>Recipient’s </a:t>
            </a:r>
            <a:r>
              <a:rPr lang="en-US" dirty="0"/>
              <a:t>email </a:t>
            </a:r>
            <a:r>
              <a:rPr lang="en-US" dirty="0" smtClean="0"/>
              <a:t>server holds the email to be read	</a:t>
            </a:r>
          </a:p>
          <a:p>
            <a:pPr lvl="2"/>
            <a:r>
              <a:rPr lang="en-US" dirty="0" smtClean="0"/>
              <a:t>Another protocol pulls the email from the mail server</a:t>
            </a:r>
          </a:p>
          <a:p>
            <a:pPr lvl="3"/>
            <a:r>
              <a:rPr lang="en-US" dirty="0" smtClean="0"/>
              <a:t>POP or IMAP</a:t>
            </a:r>
            <a:endParaRPr lang="en-US" dirty="0"/>
          </a:p>
          <a:p>
            <a:r>
              <a:rPr lang="en-US" dirty="0"/>
              <a:t>Has few control messages</a:t>
            </a:r>
          </a:p>
          <a:p>
            <a:r>
              <a:rPr lang="en-US" dirty="0"/>
              <a:t>E-Mail is mainly passed as-is</a:t>
            </a:r>
          </a:p>
          <a:p>
            <a:pPr lvl="1"/>
            <a:r>
              <a:rPr lang="en-US" dirty="0"/>
              <a:t>Some info added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38344" y="0"/>
            <a:ext cx="10653656" cy="1280160"/>
          </a:xfrm>
        </p:spPr>
        <p:txBody>
          <a:bodyPr>
            <a:normAutofit/>
          </a:bodyPr>
          <a:lstStyle/>
          <a:p>
            <a:r>
              <a:rPr lang="en-US" dirty="0" smtClean="0"/>
              <a:t>Sample </a:t>
            </a:r>
            <a:r>
              <a:rPr lang="en-US" dirty="0" err="1" smtClean="0"/>
              <a:t>smtp</a:t>
            </a:r>
            <a:r>
              <a:rPr lang="en-US" dirty="0" smtClean="0"/>
              <a:t> </a:t>
            </a:r>
            <a:r>
              <a:rPr lang="en-US" dirty="0"/>
              <a:t>conversation to send an email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9807" y="800304"/>
            <a:ext cx="6151397" cy="59806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7140" y="5249284"/>
            <a:ext cx="1938696" cy="37798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3872" y="5392553"/>
            <a:ext cx="3743268" cy="16460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9392" y="5392553"/>
            <a:ext cx="4657748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5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17089"/>
          </a:xfrm>
        </p:spPr>
        <p:txBody>
          <a:bodyPr/>
          <a:lstStyle/>
          <a:p>
            <a:r>
              <a:rPr lang="en-US" dirty="0" err="1"/>
              <a:t>smtp</a:t>
            </a:r>
            <a:r>
              <a:rPr lang="en-US" dirty="0"/>
              <a:t> addressing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21224"/>
            <a:ext cx="10018713" cy="47469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To: and From: </a:t>
            </a:r>
          </a:p>
          <a:p>
            <a:r>
              <a:rPr lang="en-US" dirty="0"/>
              <a:t>Those “headers” in an E-Mail body are not really used!</a:t>
            </a:r>
          </a:p>
          <a:p>
            <a:r>
              <a:rPr lang="en-US" dirty="0"/>
              <a:t>The ‘envelope sender’ and ‘envelope recipient’ are used for the addresses</a:t>
            </a:r>
          </a:p>
          <a:p>
            <a:r>
              <a:rPr lang="en-US" dirty="0"/>
              <a:t>Envelope sender: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MAIL FROM</a:t>
            </a:r>
          </a:p>
          <a:p>
            <a:r>
              <a:rPr lang="en-US" dirty="0"/>
              <a:t>Envelope recipient: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RCPT TO</a:t>
            </a:r>
          </a:p>
          <a:p>
            <a:r>
              <a:rPr lang="en-US" dirty="0"/>
              <a:t>SMTP’s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MAIL FROM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RCPT TO</a:t>
            </a:r>
          </a:p>
          <a:p>
            <a:pPr lvl="1"/>
            <a:r>
              <a:rPr lang="en-US" dirty="0"/>
              <a:t>Akin to the address on an envelope</a:t>
            </a:r>
          </a:p>
          <a:p>
            <a:r>
              <a:rPr lang="en-US" dirty="0"/>
              <a:t>E-Mail’s </a:t>
            </a:r>
            <a:r>
              <a:rPr lang="en-US" b="1" i="1" dirty="0"/>
              <a:t>To:</a:t>
            </a:r>
            <a:r>
              <a:rPr lang="en-US" dirty="0"/>
              <a:t> and </a:t>
            </a:r>
            <a:r>
              <a:rPr lang="en-US" b="1" i="1" dirty="0"/>
              <a:t>From:</a:t>
            </a:r>
            <a:r>
              <a:rPr lang="en-US" dirty="0"/>
              <a:t> </a:t>
            </a:r>
            <a:r>
              <a:rPr lang="en-US" dirty="0" smtClean="0"/>
              <a:t>in the body message</a:t>
            </a:r>
            <a:endParaRPr lang="en-US" dirty="0"/>
          </a:p>
          <a:p>
            <a:pPr lvl="1"/>
            <a:r>
              <a:rPr lang="en-US" dirty="0"/>
              <a:t>Akin to the address on the letterhead in the letter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3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</a:t>
            </a:r>
            <a:r>
              <a:rPr lang="en-US" dirty="0" err="1"/>
              <a:t>smtp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SMTP proper has fairly limited capabilities</a:t>
            </a:r>
          </a:p>
          <a:p>
            <a:r>
              <a:rPr lang="en-US" dirty="0"/>
              <a:t>Extended SMTP</a:t>
            </a:r>
          </a:p>
          <a:p>
            <a:pPr lvl="1"/>
            <a:r>
              <a:rPr lang="en-US" dirty="0"/>
              <a:t>Allows a </a:t>
            </a:r>
            <a:r>
              <a:rPr lang="en-US" dirty="0" smtClean="0"/>
              <a:t>SMTP </a:t>
            </a:r>
            <a:r>
              <a:rPr lang="en-US" dirty="0"/>
              <a:t>client and server to negotiate what extensions to use</a:t>
            </a:r>
          </a:p>
          <a:p>
            <a:r>
              <a:rPr lang="en-US" dirty="0"/>
              <a:t>Some extensions are: </a:t>
            </a:r>
          </a:p>
          <a:p>
            <a:pPr lvl="1"/>
            <a:r>
              <a:rPr lang="en-US" dirty="0"/>
              <a:t>TLS encryption</a:t>
            </a:r>
          </a:p>
          <a:p>
            <a:pPr lvl="1"/>
            <a:r>
              <a:rPr lang="en-US" dirty="0"/>
              <a:t>User authentication</a:t>
            </a:r>
          </a:p>
          <a:p>
            <a:pPr lvl="1"/>
            <a:r>
              <a:rPr lang="en-US" dirty="0"/>
              <a:t>Delivery status notification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5069" y="494852"/>
            <a:ext cx="10018713" cy="964601"/>
          </a:xfrm>
        </p:spPr>
        <p:txBody>
          <a:bodyPr/>
          <a:lstStyle/>
          <a:p>
            <a:r>
              <a:rPr lang="en-US" dirty="0" smtClean="0"/>
              <a:t>Sample </a:t>
            </a:r>
            <a:r>
              <a:rPr lang="en-US" dirty="0" err="1" smtClean="0"/>
              <a:t>esmtp</a:t>
            </a:r>
            <a:r>
              <a:rPr lang="en-US" dirty="0" smtClean="0"/>
              <a:t> </a:t>
            </a:r>
            <a:r>
              <a:rPr lang="en-US" dirty="0"/>
              <a:t>conversation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8769" y="1459453"/>
            <a:ext cx="9285013" cy="4797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11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esmtp</a:t>
            </a:r>
            <a:r>
              <a:rPr lang="en-US" dirty="0"/>
              <a:t> usage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ESMTP should only be attempted if the server’s introduction contains the string ‘ESMTP’</a:t>
            </a:r>
          </a:p>
          <a:p>
            <a:r>
              <a:rPr lang="en-US" dirty="0"/>
              <a:t>If you want to use ESMTP</a:t>
            </a:r>
          </a:p>
          <a:p>
            <a:pPr lvl="1"/>
            <a:r>
              <a:rPr lang="en-US" dirty="0"/>
              <a:t>Send EHLO in place of the HELO in your greeting</a:t>
            </a:r>
          </a:p>
          <a:p>
            <a:r>
              <a:rPr lang="en-US" dirty="0"/>
              <a:t>The server will return a list of supported extensions</a:t>
            </a:r>
          </a:p>
          <a:p>
            <a:r>
              <a:rPr lang="en-US" dirty="0"/>
              <a:t>The client can use any supported extension presented </a:t>
            </a:r>
          </a:p>
          <a:p>
            <a:pPr lvl="1"/>
            <a:r>
              <a:rPr lang="en-US" dirty="0"/>
              <a:t>Supported by the client, that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23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selected esmtp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SIZE int</a:t>
            </a:r>
          </a:p>
          <a:p>
            <a:pPr lvl="1"/>
            <a:r>
              <a:rPr lang="en-US" dirty="0" smtClean="0"/>
              <a:t>server will accept any E-Mail under int size</a:t>
            </a:r>
          </a:p>
          <a:p>
            <a:r>
              <a:rPr lang="en-US" dirty="0" smtClean="0"/>
              <a:t>DSN</a:t>
            </a:r>
          </a:p>
          <a:p>
            <a:pPr lvl="1"/>
            <a:r>
              <a:rPr lang="en-US" dirty="0" smtClean="0"/>
              <a:t>client can request </a:t>
            </a:r>
            <a:r>
              <a:rPr lang="en-US" u="sng" dirty="0" smtClean="0"/>
              <a:t>d</a:t>
            </a:r>
            <a:r>
              <a:rPr lang="en-US" dirty="0" smtClean="0"/>
              <a:t>elivery </a:t>
            </a:r>
            <a:r>
              <a:rPr lang="en-US" u="sng" dirty="0" smtClean="0"/>
              <a:t>s</a:t>
            </a:r>
            <a:r>
              <a:rPr lang="en-US" dirty="0" smtClean="0"/>
              <a:t>tatus </a:t>
            </a:r>
            <a:r>
              <a:rPr lang="en-US" u="sng" dirty="0" smtClean="0"/>
              <a:t>n</a:t>
            </a:r>
            <a:r>
              <a:rPr lang="en-US" dirty="0" smtClean="0"/>
              <a:t>otification of the server</a:t>
            </a:r>
          </a:p>
          <a:p>
            <a:pPr lvl="2"/>
            <a:r>
              <a:rPr lang="en-US" dirty="0" smtClean="0"/>
              <a:t>e.g. notify when the mail is delivered to a user’s mailbox</a:t>
            </a:r>
          </a:p>
          <a:p>
            <a:r>
              <a:rPr lang="en-US" dirty="0" smtClean="0"/>
              <a:t>AUTH</a:t>
            </a:r>
          </a:p>
          <a:p>
            <a:pPr lvl="1"/>
            <a:r>
              <a:rPr lang="en-US" dirty="0" smtClean="0"/>
              <a:t>server supports user authentication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selected esmtp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STARTTLS</a:t>
            </a:r>
          </a:p>
          <a:p>
            <a:pPr lvl="1"/>
            <a:r>
              <a:rPr lang="en-US" dirty="0" smtClean="0"/>
              <a:t>Server supports encryption</a:t>
            </a:r>
          </a:p>
          <a:p>
            <a:pPr lvl="1"/>
            <a:r>
              <a:rPr lang="en-US" dirty="0" smtClean="0"/>
              <a:t>Using STARTTLS resets connection to the initial state on an encrypted socket</a:t>
            </a:r>
          </a:p>
          <a:p>
            <a:pPr lvl="2"/>
            <a:r>
              <a:rPr lang="en-US" dirty="0" smtClean="0"/>
              <a:t>EHLO must be reissued</a:t>
            </a:r>
          </a:p>
          <a:p>
            <a:r>
              <a:rPr lang="en-US" dirty="0" smtClean="0"/>
              <a:t>Note: </a:t>
            </a:r>
          </a:p>
          <a:p>
            <a:pPr lvl="1"/>
            <a:r>
              <a:rPr lang="en-US" dirty="0" smtClean="0"/>
              <a:t>Server may support different ESMTP extensions once STARTTLS has been issued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selected esmtp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PIPELINING</a:t>
            </a:r>
          </a:p>
          <a:p>
            <a:pPr lvl="1"/>
            <a:r>
              <a:rPr lang="en-US" dirty="0" smtClean="0"/>
              <a:t>server supports client sending certain commands in batches without waiting for the server to acknowledge every command individually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determining smtp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have talked a lot about the protocol</a:t>
            </a:r>
          </a:p>
          <a:p>
            <a:pPr lvl="1"/>
            <a:r>
              <a:rPr lang="en-US" dirty="0" smtClean="0"/>
              <a:t>But not how to choose what server to send an E-Mail to</a:t>
            </a:r>
          </a:p>
          <a:p>
            <a:r>
              <a:rPr lang="en-US" dirty="0" smtClean="0"/>
              <a:t>Two basic methods:</a:t>
            </a:r>
          </a:p>
          <a:p>
            <a:pPr lvl="1"/>
            <a:r>
              <a:rPr lang="en-US" dirty="0" smtClean="0"/>
              <a:t>Smart host</a:t>
            </a:r>
          </a:p>
          <a:p>
            <a:pPr lvl="2"/>
            <a:r>
              <a:rPr lang="en-US" dirty="0" smtClean="0"/>
              <a:t>All mail is forwarded to a single mail server </a:t>
            </a:r>
          </a:p>
          <a:p>
            <a:pPr lvl="2"/>
            <a:r>
              <a:rPr lang="en-US" dirty="0" smtClean="0"/>
              <a:t>Configured by the administrator</a:t>
            </a:r>
          </a:p>
          <a:p>
            <a:pPr lvl="1"/>
            <a:r>
              <a:rPr lang="en-US" dirty="0" smtClean="0"/>
              <a:t>Envelope sender</a:t>
            </a:r>
          </a:p>
          <a:p>
            <a:pPr lvl="2"/>
            <a:r>
              <a:rPr lang="en-US" dirty="0" smtClean="0"/>
              <a:t>MX record for envelope sender’s domain is looked up via DNS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tls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Transport layer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46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mx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MX records list valid mail servers and their priority</a:t>
            </a:r>
          </a:p>
          <a:p>
            <a:r>
              <a:rPr lang="en-US" dirty="0" smtClean="0"/>
              <a:t>Lower (numeric) priority servers are used first</a:t>
            </a:r>
          </a:p>
          <a:p>
            <a:r>
              <a:rPr lang="en-US" dirty="0" smtClean="0"/>
              <a:t>Servers with the same priority are accessed in a round-robin fashion</a:t>
            </a:r>
          </a:p>
          <a:p>
            <a:r>
              <a:rPr lang="en-US" dirty="0" smtClean="0"/>
              <a:t>Servers with higher priorities are only used if lower servers can not be contacted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62353"/>
          </a:xfrm>
        </p:spPr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example mx record</a:t>
            </a:r>
            <a:endParaRPr lang="en-US" dirty="0"/>
          </a:p>
        </p:txBody>
      </p:sp>
      <p:sp>
        <p:nvSpPr>
          <p:cNvPr id="4" name="Shape 187"/>
          <p:cNvSpPr txBox="1">
            <a:spLocks/>
          </p:cNvSpPr>
          <p:nvPr/>
        </p:nvSpPr>
        <p:spPr>
          <a:xfrm>
            <a:off x="2223117" y="1752980"/>
            <a:ext cx="8210550" cy="1052596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ctr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250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uncc.edu.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643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IN MX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10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mx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b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-00108101.gslb.pphosted.com.</a:t>
            </a:r>
          </a:p>
          <a:p>
            <a:pPr marL="0" marR="0" lvl="0" indent="0" algn="l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250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uncc.edu.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643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IN MX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40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ironhost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1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.uncc.edu.</a:t>
            </a:r>
          </a:p>
          <a:p>
            <a:pPr marL="0" marR="0" lvl="0" indent="0" algn="l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250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uncc.edu.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643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IN MX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40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ironhost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2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.uncc.edu.</a:t>
            </a:r>
          </a:p>
          <a:p>
            <a:pPr marL="0" marR="0" lvl="0" indent="0" algn="l" defTabSz="4572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806216"/>
              </a:buClr>
              <a:buSzPct val="25000"/>
              <a:buFont typeface="Arial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uncc.edu.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643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IN MX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10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mx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6216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-00108101.gslb.pphosted.com.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806216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0267" y="2910402"/>
            <a:ext cx="68034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Records can be in any order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Smaller numbers get priority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 a small number MX is not available mail goes to next larger number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If a number is repeated the servers are treated equally, round-robin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These MX records have a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“customized” TTL of 643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23117" y="4769554"/>
            <a:ext cx="94530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All systems working normally: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Which server gets the second email?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>
                <a:solidFill>
                  <a:srgbClr val="FF0000"/>
                </a:solidFill>
              </a:rPr>
              <a:t>T</a:t>
            </a:r>
            <a:r>
              <a:rPr lang="en-US" sz="2000" dirty="0" smtClean="0">
                <a:solidFill>
                  <a:srgbClr val="FF0000"/>
                </a:solidFill>
              </a:rPr>
              <a:t>he network to the </a:t>
            </a:r>
            <a:r>
              <a:rPr lang="en-US" sz="2000" b="1" dirty="0" smtClean="0">
                <a:solidFill>
                  <a:srgbClr val="FF0000"/>
                </a:solidFill>
              </a:rPr>
              <a:t>gslb.pphosted.com</a:t>
            </a:r>
            <a:r>
              <a:rPr lang="en-US" sz="2000" dirty="0" smtClean="0">
                <a:solidFill>
                  <a:srgbClr val="FF0000"/>
                </a:solidFill>
              </a:rPr>
              <a:t> sub-domain is down: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Which server gets the first email?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The second?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0000"/>
                </a:solidFill>
              </a:rPr>
              <a:t>The third?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smtp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Intermediate SMTP servers typically add to the headers of an E-Mail</a:t>
            </a:r>
          </a:p>
          <a:p>
            <a:r>
              <a:rPr lang="en-US" dirty="0" smtClean="0"/>
              <a:t>Some info is familiar: </a:t>
            </a:r>
          </a:p>
          <a:p>
            <a:pPr lvl="1"/>
            <a:r>
              <a:rPr lang="en-US" dirty="0" smtClean="0"/>
              <a:t>CC, BCC, Date, From, To, Subject</a:t>
            </a:r>
          </a:p>
          <a:p>
            <a:r>
              <a:rPr lang="en-US" dirty="0" smtClean="0"/>
              <a:t>Most are hidden by mail clients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smtp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Received</a:t>
            </a:r>
          </a:p>
          <a:p>
            <a:pPr lvl="1"/>
            <a:r>
              <a:rPr lang="en-US" dirty="0" smtClean="0"/>
              <a:t>Shows the path a message travelled</a:t>
            </a:r>
          </a:p>
          <a:p>
            <a:pPr lvl="1"/>
            <a:r>
              <a:rPr lang="en-US" dirty="0" smtClean="0"/>
              <a:t>Every server that touches an E-Mail prepends this header</a:t>
            </a:r>
          </a:p>
          <a:p>
            <a:pPr lvl="1"/>
            <a:r>
              <a:rPr lang="en-US" dirty="0" smtClean="0"/>
              <a:t>Contains a lot of information about each server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475737"/>
            <a:ext cx="10018713" cy="722870"/>
          </a:xfrm>
        </p:spPr>
        <p:txBody>
          <a:bodyPr/>
          <a:lstStyle/>
          <a:p>
            <a:r>
              <a:rPr lang="en-US" dirty="0" smtClean="0"/>
              <a:t>To see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80519"/>
            <a:ext cx="10018713" cy="491798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Varies by system</a:t>
            </a:r>
          </a:p>
          <a:p>
            <a:pPr lvl="1"/>
            <a:r>
              <a:rPr lang="en-US" dirty="0" smtClean="0"/>
              <a:t>Gmail:</a:t>
            </a:r>
            <a:endParaRPr lang="en-US" dirty="0"/>
          </a:p>
          <a:p>
            <a:pPr lvl="2"/>
            <a:r>
              <a:rPr lang="en-US" dirty="0" smtClean="0"/>
              <a:t>Log </a:t>
            </a:r>
            <a:r>
              <a:rPr lang="en-US" dirty="0"/>
              <a:t>in to Gmail</a:t>
            </a:r>
          </a:p>
          <a:p>
            <a:pPr lvl="2"/>
            <a:r>
              <a:rPr lang="en-US" dirty="0" smtClean="0"/>
              <a:t>Open </a:t>
            </a:r>
            <a:r>
              <a:rPr lang="en-US" dirty="0"/>
              <a:t>the message you'd like to view headers for.</a:t>
            </a:r>
          </a:p>
          <a:p>
            <a:pPr lvl="2"/>
            <a:r>
              <a:rPr lang="en-US" dirty="0" smtClean="0"/>
              <a:t>Click </a:t>
            </a:r>
            <a:r>
              <a:rPr lang="en-US" dirty="0"/>
              <a:t>the down arrow next to Reply, at the top of the message pane.</a:t>
            </a:r>
          </a:p>
          <a:p>
            <a:pPr lvl="2"/>
            <a:r>
              <a:rPr lang="en-US" dirty="0" smtClean="0"/>
              <a:t>Select </a:t>
            </a:r>
            <a:r>
              <a:rPr lang="en-US" dirty="0"/>
              <a:t>Show Original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dirty="0"/>
              <a:t>The full headers will appear in a new window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Yahoo! Mail</a:t>
            </a:r>
          </a:p>
          <a:p>
            <a:pPr lvl="2"/>
            <a:r>
              <a:rPr lang="en-US" dirty="0"/>
              <a:t>Log in to your Yahoo! Mail account.</a:t>
            </a:r>
          </a:p>
          <a:p>
            <a:pPr lvl="2"/>
            <a:r>
              <a:rPr lang="en-US" dirty="0"/>
              <a:t>Select the message you'd like to view headers for.</a:t>
            </a:r>
          </a:p>
          <a:p>
            <a:pPr lvl="2"/>
            <a:r>
              <a:rPr lang="en-US" dirty="0"/>
              <a:t>Click the </a:t>
            </a:r>
            <a:r>
              <a:rPr lang="en-US" b="1" dirty="0"/>
              <a:t>Actions</a:t>
            </a:r>
            <a:r>
              <a:rPr lang="en-US" dirty="0"/>
              <a:t> dropdown and select </a:t>
            </a:r>
            <a:r>
              <a:rPr lang="en-US" b="1" dirty="0"/>
              <a:t>View Full Header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The full headers will appear in a new window.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68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0170" y="0"/>
            <a:ext cx="10018713" cy="766482"/>
          </a:xfrm>
        </p:spPr>
        <p:txBody>
          <a:bodyPr/>
          <a:lstStyle/>
          <a:p>
            <a:r>
              <a:rPr lang="en-US" dirty="0" smtClean="0"/>
              <a:t>smtp headers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-1" y="1502688"/>
            <a:ext cx="13016753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Received: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from exfe03.its.uncc.edu ([152.15.47.169]) by EXEVS01.its.uncc.edu with Microsoft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SMTPSVC(6.0.3790.4675);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Tue, 8 Feb 2011 12:21:17 -0500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Received: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from mx0a-00108101.pphosted.com ([67.231.144.77]) by exfe03.its.uncc.edu with Microsoft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SMTPSVC(6.0.3790.4675);</a:t>
            </a:r>
          </a:p>
          <a:p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Tue, 8 Feb 2011 12:21:14 -0500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Received: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from pps.filterd (m0000493 [127.0.0.1])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by mx0a-00108101.pphosted.com (8.14.4/8.14.4) with SMTP id p18HAASb013706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 &lt;jwatso8@uncc.edu&gt;;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Tue, 8 Feb 2011 12:21:14 -0500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Received: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from mailserver3.caci.com (mailserver3.caci.com [204.194.79.134])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by mx0a-00108101.pphosted.com with ESMTP id ub8ru8c2t-1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(version=TLSv1/SSLv3 cipher=RC4-SHA bits=128 verify=NOT)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for &lt;jwatso8@uncc.edu&gt;;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Tue, 08 Feb 2011 12:21:12 -0500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Received: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from excas-hub01.caci.com ([10.14.201.201])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by mailserver3.caci.com with ESMTP/TLS/AES128-SHA;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08 Feb 2011 12:21:07 -0500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Received: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from exclu05.caci.com ([fe80::b88b:dd8b:f8d7:95d2]) by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excas-hub01.caci.com ([10.14.201.201]) with mapi;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Tue, 8 Feb 2011 12:21:00 -0500</a:t>
            </a: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1547" y="0"/>
            <a:ext cx="32017098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Delivered-To</a:t>
            </a:r>
            <a:r>
              <a:rPr lang="en-US" sz="900" dirty="0"/>
              <a:t>: tkombol@uncc.edu</a:t>
            </a:r>
          </a:p>
          <a:p>
            <a:r>
              <a:rPr lang="en-US" sz="900" dirty="0">
                <a:solidFill>
                  <a:srgbClr val="FF0000"/>
                </a:solidFill>
              </a:rPr>
              <a:t>Received: by 10.36.17.66 with SMTP id 63csp334781itf</a:t>
            </a:r>
            <a:r>
              <a:rPr lang="en-US" sz="900" dirty="0"/>
              <a:t>;</a:t>
            </a:r>
          </a:p>
          <a:p>
            <a:r>
              <a:rPr lang="en-US" sz="900" dirty="0"/>
              <a:t>        Sat, 31 Oct 2015 06:33:31 -0700 (PDT)</a:t>
            </a:r>
          </a:p>
          <a:p>
            <a:r>
              <a:rPr lang="en-US" sz="900" dirty="0"/>
              <a:t>X-Received: by 10.50.164.196 with SMTP id ys4mr3323058igb.37.1446298410958;</a:t>
            </a:r>
          </a:p>
          <a:p>
            <a:r>
              <a:rPr lang="en-US" sz="900" dirty="0"/>
              <a:t>        Sat, 31 Oct 2015 06:33:30 -0700 (PDT)</a:t>
            </a:r>
          </a:p>
          <a:p>
            <a:r>
              <a:rPr lang="en-US" sz="900" dirty="0"/>
              <a:t>Return-Path: &lt;bounces+1637535-bd4e-tkombol=uncc.edu@mailer.sdtimes.com&gt;</a:t>
            </a:r>
          </a:p>
          <a:p>
            <a:r>
              <a:rPr lang="en-US" sz="900" dirty="0">
                <a:solidFill>
                  <a:srgbClr val="FF0000"/>
                </a:solidFill>
              </a:rPr>
              <a:t>Received: from o1.mailer.sdtimes.com </a:t>
            </a:r>
            <a:r>
              <a:rPr lang="en-US" sz="900" dirty="0"/>
              <a:t>(o1.mailer.sdtimes.com. [167.89.13.59])</a:t>
            </a:r>
          </a:p>
          <a:p>
            <a:r>
              <a:rPr lang="en-US" sz="900" dirty="0"/>
              <a:t>        by mx.google.com with ESMTPS id i6si6213461igt.102.2015.10.31.06.33.29</a:t>
            </a:r>
          </a:p>
          <a:p>
            <a:r>
              <a:rPr lang="en-US" sz="900" dirty="0"/>
              <a:t>        for &lt;tkombol@uncc.edu&gt;</a:t>
            </a:r>
          </a:p>
          <a:p>
            <a:r>
              <a:rPr lang="en-US" sz="900" dirty="0"/>
              <a:t>        (version=TLSv1.2 cipher=ECDHE-RSA-AES128-GCM-SHA256 bits=128/128);</a:t>
            </a:r>
          </a:p>
          <a:p>
            <a:r>
              <a:rPr lang="en-US" sz="900" dirty="0"/>
              <a:t>        Sat, 31 Oct 2015 06:33:30 -0700 (PDT)</a:t>
            </a:r>
          </a:p>
          <a:p>
            <a:r>
              <a:rPr lang="en-US" sz="900" dirty="0">
                <a:solidFill>
                  <a:srgbClr val="FF0000"/>
                </a:solidFill>
              </a:rPr>
              <a:t>Received-SPF: pass (</a:t>
            </a:r>
            <a:r>
              <a:rPr lang="en-US" sz="900" dirty="0"/>
              <a:t>google.com: domain of bounces+1637535-bd4e-tkombol=uncc.edu@mailer.sdtimes.com designates 167.89.13.59 as permitted sender) client-</a:t>
            </a:r>
            <a:r>
              <a:rPr lang="en-US" sz="900" dirty="0" err="1"/>
              <a:t>ip</a:t>
            </a:r>
            <a:r>
              <a:rPr lang="en-US" sz="900" dirty="0"/>
              <a:t>=167.89.13.59;</a:t>
            </a:r>
          </a:p>
          <a:p>
            <a:r>
              <a:rPr lang="en-US" sz="900" dirty="0"/>
              <a:t>Authentication-Results: mx.google.com;</a:t>
            </a:r>
          </a:p>
          <a:p>
            <a:r>
              <a:rPr lang="en-US" sz="900" dirty="0"/>
              <a:t>       </a:t>
            </a:r>
            <a:r>
              <a:rPr lang="en-US" sz="900" dirty="0" err="1"/>
              <a:t>spf</a:t>
            </a:r>
            <a:r>
              <a:rPr lang="en-US" sz="900" dirty="0"/>
              <a:t>=pass (google.com: domain of bounces+1637535-bd4e-tkombol=uncc.edu@mailer.sdtimes.com designates 167.89.13.59 as permitted sender) </a:t>
            </a:r>
            <a:r>
              <a:rPr lang="en-US" sz="900" dirty="0" err="1"/>
              <a:t>smtp.mailfrom</a:t>
            </a:r>
            <a:r>
              <a:rPr lang="en-US" sz="900" dirty="0"/>
              <a:t>=bounces+1637535-bd4e-tkombol=uncc.edu@mailer.sdtimes.com;</a:t>
            </a:r>
          </a:p>
          <a:p>
            <a:r>
              <a:rPr lang="en-US" sz="900" dirty="0"/>
              <a:t>       </a:t>
            </a:r>
            <a:r>
              <a:rPr lang="en-US" sz="900" dirty="0" err="1"/>
              <a:t>dkim</a:t>
            </a:r>
            <a:r>
              <a:rPr lang="en-US" sz="900" dirty="0"/>
              <a:t>=pass header.i=@mailer.sdtimes.com</a:t>
            </a:r>
          </a:p>
          <a:p>
            <a:r>
              <a:rPr lang="en-US" sz="900" dirty="0"/>
              <a:t>DKIM-Signature: v=1; a=rsa-sha1; c=relaxed; d=mailer.sdtimes.com; </a:t>
            </a:r>
          </a:p>
          <a:p>
            <a:r>
              <a:rPr lang="en-US" sz="900" dirty="0"/>
              <a:t>	h=from:reply-to:to:subject:mime-version:content-type:list-unsubscribe; </a:t>
            </a:r>
          </a:p>
          <a:p>
            <a:r>
              <a:rPr lang="en-US" sz="900" dirty="0"/>
              <a:t>	s=</a:t>
            </a:r>
            <a:r>
              <a:rPr lang="en-US" sz="900" dirty="0" err="1"/>
              <a:t>smtpapi</a:t>
            </a:r>
            <a:r>
              <a:rPr lang="en-US" sz="900" dirty="0"/>
              <a:t>; </a:t>
            </a:r>
            <a:r>
              <a:rPr lang="en-US" sz="900" dirty="0" err="1"/>
              <a:t>bh</a:t>
            </a:r>
            <a:r>
              <a:rPr lang="en-US" sz="900" dirty="0"/>
              <a:t>=z6xPyvry+Tf1sjtgJr5XnkaGEXg=; b=lIuJppIRhiI3vnmlzd</a:t>
            </a:r>
          </a:p>
          <a:p>
            <a:r>
              <a:rPr lang="en-US" sz="900" dirty="0"/>
              <a:t>	iPQaFC1nxUIpVp2B5olodQFJ7602BlK42d8Z8XlLFh0x+oDXpp36A5z82DdMqUhH</a:t>
            </a:r>
          </a:p>
          <a:p>
            <a:r>
              <a:rPr lang="en-US" sz="900" dirty="0"/>
              <a:t>	R/Yy+cXTLN+QoUW7mFiTNsCH5LJIhFmGtf+cPIpYYA8zsREfkYxNVn0lP7BnjGzk</a:t>
            </a:r>
          </a:p>
          <a:p>
            <a:r>
              <a:rPr lang="en-US" sz="900" dirty="0"/>
              <a:t>	ZbvwSkPLgPEVbyHChJ9Nc/DHM=</a:t>
            </a:r>
          </a:p>
          <a:p>
            <a:r>
              <a:rPr lang="en-US" sz="900" dirty="0">
                <a:solidFill>
                  <a:srgbClr val="FF0000"/>
                </a:solidFill>
              </a:rPr>
              <a:t>Received: by filter0565p1mdw1.sendgrid.net with SMTP id filter0565p1mdw1.24073.5634C3253D</a:t>
            </a:r>
          </a:p>
          <a:p>
            <a:r>
              <a:rPr lang="en-US" sz="900" dirty="0"/>
              <a:t>        2015-10-31 13:33:25.409844199 +0000 UTC</a:t>
            </a:r>
          </a:p>
          <a:p>
            <a:r>
              <a:rPr lang="en-US" sz="900" dirty="0">
                <a:solidFill>
                  <a:srgbClr val="FF0000"/>
                </a:solidFill>
              </a:rPr>
              <a:t>Received: from patient-thunder (ec2-54-174-58-35.compute-1.amazonaws.com </a:t>
            </a:r>
            <a:r>
              <a:rPr lang="en-US" sz="900" dirty="0"/>
              <a:t>[54.174.58.35])</a:t>
            </a:r>
          </a:p>
          <a:p>
            <a:r>
              <a:rPr lang="en-US" sz="900" dirty="0"/>
              <a:t>	by ismtpd0006p1iad1.sendgrid.net (SG) with ESMTP id xkjzab6dReyZVYDNv5AKEA</a:t>
            </a:r>
          </a:p>
          <a:p>
            <a:r>
              <a:rPr lang="en-US" sz="900" dirty="0"/>
              <a:t>	for &lt;tkombol@uncc.edu&gt;; Sat, 31 Oct 2015 13:33:25.449 +0000 (UTC)</a:t>
            </a:r>
          </a:p>
          <a:p>
            <a:r>
              <a:rPr lang="en-US" sz="900" dirty="0"/>
              <a:t>From: SD Times &lt;sdtimes@bz-resources.com&gt;</a:t>
            </a:r>
          </a:p>
          <a:p>
            <a:r>
              <a:rPr lang="en-US" sz="900" dirty="0"/>
              <a:t>Reply-To: sdtimes@bz-resources.com</a:t>
            </a:r>
          </a:p>
          <a:p>
            <a:r>
              <a:rPr lang="en-US" sz="900" dirty="0"/>
              <a:t>To: tkombol@uncc.edu</a:t>
            </a:r>
          </a:p>
          <a:p>
            <a:r>
              <a:rPr lang="en-US" sz="900" dirty="0"/>
              <a:t>Message-ID: &lt;1446298352192.7a7b2779-9ab5-4471-b3a5-55af093b5d92@smtp.hubapi.com&gt;</a:t>
            </a:r>
          </a:p>
          <a:p>
            <a:r>
              <a:rPr lang="en-US" sz="900" dirty="0"/>
              <a:t>Subject: Development Testing For Java Applications</a:t>
            </a:r>
          </a:p>
          <a:p>
            <a:r>
              <a:rPr lang="en-US" sz="900" dirty="0"/>
              <a:t>MIME-Version: 1.0</a:t>
            </a:r>
          </a:p>
          <a:p>
            <a:r>
              <a:rPr lang="en-US" sz="900" dirty="0"/>
              <a:t>Content-Type: multipart/alternative; </a:t>
            </a:r>
          </a:p>
          <a:p>
            <a:r>
              <a:rPr lang="en-US" sz="900" dirty="0"/>
              <a:t>	boundary="----=_Part_701653_577922273.1446298405446"</a:t>
            </a:r>
          </a:p>
          <a:p>
            <a:r>
              <a:rPr lang="en-US" sz="900" dirty="0"/>
              <a:t>List-Unsubscribe: &lt;mailto:MCJ07HWdcjYW6nqCsj5NlhL4VCtbyk3_Rx96W2m9SrS3DJpz-2293@m.hsms02.com&gt;, &lt;http://resources.sdtimes.com/e1t/c/*W1g-BrQ4kVSS9W77HQc86CC99j0/*W8qKbgp20608kN4kmLxWjXGL00/5/f18dQhb0Smj39446XlW4S4RsF8sc9QdN1PVN8pWYCk6W1td_fT7K0hXsW1HnpzJ2KC-j6W1Bs1l97syVBcW96Ls6f7dD_6tW4rQwsp6Q1R6SW3TtRb54rdPcWW62vRSL2JzbXLW5CsfzY50MH62W3KJ81x1xjqX7W3rXk9h5Py1TNW2nPlWT4XB0wxVPxFFS64c-BZW63-yMb5WSM9WW2nbKXX1WlMsBN1zBRV56q5LPW3CZPV578hVr1W6k7d9g8SFZ3gW6xtWcY3-JrQqW2Lv8Dv1yT2J6N2MjVJycZLWRN86l1w8cSQFJW4Wq8yY87Rw3_f76My9604&gt;</a:t>
            </a:r>
          </a:p>
          <a:p>
            <a:r>
              <a:rPr lang="en-US" sz="900" dirty="0"/>
              <a:t>X-</a:t>
            </a:r>
            <a:r>
              <a:rPr lang="en-US" sz="900" dirty="0" err="1"/>
              <a:t>HubSpot</a:t>
            </a:r>
            <a:r>
              <a:rPr lang="en-US" sz="900" dirty="0"/>
              <a:t>-MID: CiQ3YTdiMjc3OS05YWI1LTQ0NzEtYjNhNS01NWFmMDkzYjVkOTIQkMoWGHEgACj+ro8LMJ3LDzoQdGtvbWJvbEB1bmNjLmVkdUDA9OXwiypIYVogOWU1YTJjZDQyNzA5MzcxMDQ2NWIyMWQyOGE3N2NmYzZlAAAAQXCU/jCAAQCKASQ5OWRjZjRhZS0yNmUyLTMwZWItOWNkYi04YTc1MmZjNTIwYzKgAQCoAQewAQA=</a:t>
            </a:r>
          </a:p>
          <a:p>
            <a:r>
              <a:rPr lang="en-US" sz="900" dirty="0"/>
              <a:t>Date: Sat, 31 Oct 2015 13:33:25 +0000 (UTC)</a:t>
            </a:r>
          </a:p>
          <a:p>
            <a:r>
              <a:rPr lang="en-US" sz="900" dirty="0"/>
              <a:t>X-SG-EID: hrtNno802/Mp0crb+aGtB/FCsYkIjApkk3D/obtHHqb58q5T4JYRslXYW+Bx+2YzGihRbzRIZsa339</a:t>
            </a:r>
          </a:p>
          <a:p>
            <a:r>
              <a:rPr lang="en-US" sz="900" dirty="0"/>
              <a:t> kgG85CCrzBQ5GKLFebBeJHYsyckDvipm53pzSL70qOzEja9o1Y2U/KOWU0qZHWSLjpS2BVq8YaFAqo</a:t>
            </a:r>
          </a:p>
          <a:p>
            <a:r>
              <a:rPr lang="en-US" sz="900" dirty="0"/>
              <a:t> Cr+zLo3h9W3EyIA=</a:t>
            </a:r>
          </a:p>
          <a:p>
            <a:r>
              <a:rPr lang="en-US" sz="900" dirty="0"/>
              <a:t>X-SG-ID: </a:t>
            </a:r>
            <a:r>
              <a:rPr lang="en-US" sz="900" dirty="0" err="1"/>
              <a:t>BaKDar+VrkG</a:t>
            </a:r>
            <a:r>
              <a:rPr lang="en-US" sz="900" dirty="0"/>
              <a:t>/S9kwb9JXA8AFyhZbqxdzg/J7RK+41hJUDgrp4ixj0r0Gco15xuSlalUgJyDDKtdbqF</a:t>
            </a:r>
          </a:p>
          <a:p>
            <a:r>
              <a:rPr lang="en-US" sz="900" dirty="0"/>
              <a:t> YjT6DSsqS35KmwuVquzhI3NADplo/+</a:t>
            </a:r>
            <a:r>
              <a:rPr lang="en-US" sz="900" dirty="0" err="1"/>
              <a:t>UDa</a:t>
            </a:r>
            <a:r>
              <a:rPr lang="en-US" sz="900" dirty="0"/>
              <a:t>/+</a:t>
            </a:r>
            <a:r>
              <a:rPr lang="en-US" sz="900" dirty="0" err="1"/>
              <a:t>OvZrsrggDsRr</a:t>
            </a:r>
            <a:r>
              <a:rPr lang="en-US" sz="900" dirty="0"/>
              <a:t>/mcKa+y95+Zf6nCLP8HHwypLe7USSKZ</a:t>
            </a:r>
          </a:p>
          <a:p>
            <a:r>
              <a:rPr lang="en-US" sz="900" dirty="0"/>
              <a:t> MZKxz5FcsQ/uCbRCEmWOs+O7ajMg7Oers28nOe1ny1pRgt3iLC1XENMmhpah8TNJ/prVcC3dmj7yis</a:t>
            </a:r>
          </a:p>
          <a:p>
            <a:r>
              <a:rPr lang="en-US" sz="900" dirty="0"/>
              <a:t> Dag9NNeL5eGORaYe5xKuNAfMpmERQUwM78uKP0pCrPxWoiZApbaTAyVK1/e43wosvXCfEIW/</a:t>
            </a:r>
            <a:r>
              <a:rPr lang="en-US" sz="900" dirty="0" err="1"/>
              <a:t>apPUbr</a:t>
            </a:r>
            <a:endParaRPr lang="en-US" sz="900" dirty="0"/>
          </a:p>
          <a:p>
            <a:r>
              <a:rPr lang="en-US" sz="900" dirty="0"/>
              <a:t> jfLKl1tDszupkGaO1Ft/E26OqCK0ZGLbEllXaG0M0oeiPOrzvU8=</a:t>
            </a:r>
          </a:p>
          <a:p>
            <a:endParaRPr lang="en-US" sz="900" dirty="0"/>
          </a:p>
          <a:p>
            <a:r>
              <a:rPr lang="en-US" sz="900" dirty="0"/>
              <a:t>------=_Part_701653_577922273.1446298405446</a:t>
            </a:r>
          </a:p>
          <a:p>
            <a:r>
              <a:rPr lang="en-US" sz="900" dirty="0"/>
              <a:t>Content-Type: text/plain; charset=utf-8</a:t>
            </a:r>
          </a:p>
          <a:p>
            <a:r>
              <a:rPr lang="en-US" sz="900" dirty="0"/>
              <a:t>Content-Transfer-Encoding: quoted-printable</a:t>
            </a:r>
          </a:p>
          <a:p>
            <a:endParaRPr lang="en-US" sz="900" dirty="0"/>
          </a:p>
          <a:p>
            <a:r>
              <a:rPr lang="en-US" sz="900" dirty="0"/>
              <a:t>Not rendering correctly? View this email as a web page here (http://resourc=</a:t>
            </a:r>
            <a:endParaRPr lang="en-US" sz="900" dirty="0" smtClean="0"/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03181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5B4E2D"/>
                </a:solidFill>
                <a:latin typeface="Arial"/>
                <a:ea typeface="Arial"/>
                <a:cs typeface="Arial"/>
                <a:sym typeface="Arial"/>
              </a:rPr>
              <a:t>smtp headers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Reply-To</a:t>
            </a:r>
          </a:p>
          <a:p>
            <a:pPr lvl="1"/>
            <a:r>
              <a:rPr lang="en-US" dirty="0" smtClean="0"/>
              <a:t>E-Mail address that replies should be sent to</a:t>
            </a:r>
          </a:p>
          <a:p>
            <a:pPr lvl="1"/>
            <a:r>
              <a:rPr lang="en-US" dirty="0" smtClean="0"/>
              <a:t>May be different than From: address</a:t>
            </a:r>
          </a:p>
          <a:p>
            <a:r>
              <a:rPr lang="en-US" dirty="0" smtClean="0"/>
              <a:t>Thread-Topic, Thread-Index</a:t>
            </a:r>
          </a:p>
          <a:p>
            <a:pPr lvl="1"/>
            <a:r>
              <a:rPr lang="en-US" dirty="0" smtClean="0"/>
              <a:t>Help threaded mail clients keep track of related conversations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35480" y="247173"/>
            <a:ext cx="8229600" cy="1143000"/>
          </a:xfrm>
        </p:spPr>
        <p:txBody>
          <a:bodyPr>
            <a:noAutofit/>
          </a:bodyPr>
          <a:lstStyle/>
          <a:p>
            <a:r>
              <a:rPr lang="en-US" sz="3960" dirty="0"/>
              <a:t>Which mail server would get the </a:t>
            </a:r>
            <a:r>
              <a:rPr lang="en-US" sz="3960" u="sng" dirty="0" smtClean="0"/>
              <a:t>third</a:t>
            </a:r>
            <a:r>
              <a:rPr lang="en-US" sz="3960" dirty="0" smtClean="0"/>
              <a:t> </a:t>
            </a:r>
            <a:r>
              <a:rPr lang="en-US" sz="3960" dirty="0"/>
              <a:t>received mail on the system: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935480" y="3360420"/>
            <a:ext cx="5257800" cy="1577340"/>
          </a:xfrm>
        </p:spPr>
        <p:txBody>
          <a:bodyPr>
            <a:noAutofit/>
          </a:bodyPr>
          <a:lstStyle/>
          <a:p>
            <a:pPr marL="462915" indent="-462915">
              <a:buFont typeface="Wingdings 2"/>
              <a:buAutoNum type="alphaUcPeriod"/>
            </a:pPr>
            <a:r>
              <a:rPr lang="en-US" sz="216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ironhost1.uncc.edu.</a:t>
            </a:r>
          </a:p>
          <a:p>
            <a:pPr marL="462915" indent="-462915">
              <a:buFont typeface="Wingdings 2"/>
              <a:buAutoNum type="alphaUcPeriod"/>
            </a:pPr>
            <a:r>
              <a:rPr lang="en-US" sz="216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ironhost2.uncc.edu.</a:t>
            </a:r>
          </a:p>
          <a:p>
            <a:pPr marL="462915" indent="-462915">
              <a:buFont typeface="Wingdings 2"/>
              <a:buAutoNum type="alphaUcPeriod"/>
            </a:pPr>
            <a:r>
              <a:rPr lang="en-US" sz="216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mxa-00108101.gslb.pphosted.com.</a:t>
            </a:r>
            <a:endParaRPr lang="en-US" sz="2160" dirty="0"/>
          </a:p>
          <a:p>
            <a:pPr marL="462915" indent="-462915">
              <a:buFont typeface="Wingdings 2"/>
              <a:buAutoNum type="alphaUcPeriod"/>
            </a:pPr>
            <a:r>
              <a:rPr lang="en-US" sz="216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mxb-00108101.gslb.pphosted.com.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73442546"/>
              </p:ext>
            </p:extLst>
          </p:nvPr>
        </p:nvGraphicFramePr>
        <p:xfrm>
          <a:off x="6050280" y="139017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Chart" r:id="rId7" imgW="5076933" imgH="5715043" progId="MSGraph.Chart.8">
                  <p:embed followColorScheme="full"/>
                </p:oleObj>
              </mc:Choice>
              <mc:Fallback>
                <p:oleObj name="Chart" r:id="rId7" imgW="5076933" imgH="57150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0280" y="1390173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775460" y="1577340"/>
            <a:ext cx="5692140" cy="1513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…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uncc.edu. 643 IN MX 10 mxb-00108101.gslb.pphosted.com.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uncc.edu. 643 IN MX 40 ironhost1.uncc.edu.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uncc.edu. 643 IN MX 40 ironhost2.uncc.edu.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uncc.edu. 643 IN MX 10 mxa-00108101.gslb.pphosted.com.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…</a:t>
            </a:r>
          </a:p>
        </p:txBody>
      </p:sp>
      <p:sp>
        <p:nvSpPr>
          <p:cNvPr id="7" name="TPCountdownTrigger"/>
          <p:cNvSpPr/>
          <p:nvPr/>
        </p:nvSpPr>
        <p:spPr>
          <a:xfrm>
            <a:off x="1524000" y="0"/>
            <a:ext cx="11430" cy="11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/>
          </a:p>
        </p:txBody>
      </p:sp>
      <p:grpSp>
        <p:nvGrpSpPr>
          <p:cNvPr id="10" name="TPCountdown"/>
          <p:cNvGrpSpPr/>
          <p:nvPr>
            <p:custDataLst>
              <p:tags r:id="rId5"/>
            </p:custDataLst>
          </p:nvPr>
        </p:nvGrpSpPr>
        <p:grpSpPr>
          <a:xfrm>
            <a:off x="9982200" y="6172200"/>
            <a:ext cx="571500" cy="571500"/>
            <a:chOff x="8318500" y="6032500"/>
            <a:chExt cx="635000" cy="635000"/>
          </a:xfrm>
        </p:grpSpPr>
        <p:sp>
          <p:nvSpPr>
            <p:cNvPr id="8" name="CountdownShape"/>
            <p:cNvSpPr/>
            <p:nvPr/>
          </p:nvSpPr>
          <p:spPr>
            <a:xfrm>
              <a:off x="8318500" y="6032500"/>
              <a:ext cx="635000" cy="6350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0"/>
            </a:p>
          </p:txBody>
        </p:sp>
        <p:sp>
          <p:nvSpPr>
            <p:cNvPr id="9" name="CountdownText"/>
            <p:cNvSpPr txBox="1"/>
            <p:nvPr/>
          </p:nvSpPr>
          <p:spPr>
            <a:xfrm>
              <a:off x="8318500" y="6032500"/>
              <a:ext cx="6350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1620" b="1" smtClean="0">
                  <a:latin typeface="Tahoma"/>
                </a:rPr>
                <a:t>30</a:t>
              </a:r>
              <a:endParaRPr lang="en-US" sz="1620" b="1" dirty="0">
                <a:latin typeface="Tahoma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839468" y="6515100"/>
            <a:ext cx="171553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20" dirty="0"/>
              <a:t>30 sec countdown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8072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35480" y="247173"/>
            <a:ext cx="904748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If both pphosted.com mail servers are down who would </a:t>
            </a:r>
            <a:r>
              <a:rPr lang="en-US" sz="3200" dirty="0"/>
              <a:t>get the </a:t>
            </a:r>
            <a:r>
              <a:rPr lang="en-US" sz="3200" dirty="0" smtClean="0"/>
              <a:t>third </a:t>
            </a:r>
            <a:r>
              <a:rPr lang="en-US" sz="3200" dirty="0"/>
              <a:t>received mail on the system: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935480" y="3360420"/>
            <a:ext cx="5257800" cy="1577340"/>
          </a:xfrm>
        </p:spPr>
        <p:txBody>
          <a:bodyPr>
            <a:noAutofit/>
          </a:bodyPr>
          <a:lstStyle/>
          <a:p>
            <a:pPr marL="462915" indent="-462915">
              <a:buFont typeface="Wingdings 2"/>
              <a:buAutoNum type="alphaUcPeriod"/>
            </a:pPr>
            <a:r>
              <a:rPr lang="en-US" sz="216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ironhost1.uncc.edu.</a:t>
            </a:r>
          </a:p>
          <a:p>
            <a:pPr marL="462915" indent="-462915">
              <a:buFont typeface="Wingdings 2"/>
              <a:buAutoNum type="alphaUcPeriod"/>
            </a:pPr>
            <a:r>
              <a:rPr lang="en-US" sz="216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ironhost2.uncc.edu.</a:t>
            </a:r>
          </a:p>
          <a:p>
            <a:pPr marL="462915" indent="-462915">
              <a:buFont typeface="Wingdings 2"/>
              <a:buAutoNum type="alphaUcPeriod"/>
            </a:pPr>
            <a:r>
              <a:rPr lang="en-US" sz="216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mxa-00108101.gslb.pphosted.com.</a:t>
            </a:r>
            <a:endParaRPr lang="en-US" sz="2160" dirty="0"/>
          </a:p>
          <a:p>
            <a:pPr marL="462915" indent="-462915">
              <a:buFont typeface="Wingdings 2"/>
              <a:buAutoNum type="alphaUcPeriod"/>
            </a:pPr>
            <a:r>
              <a:rPr lang="en-US" sz="216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mxb-00108101.gslb.pphosted.com.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83911427"/>
              </p:ext>
            </p:extLst>
          </p:nvPr>
        </p:nvGraphicFramePr>
        <p:xfrm>
          <a:off x="5981700" y="139017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Chart" r:id="rId9" imgW="5076933" imgH="5715043" progId="MSGraph.Chart.8">
                  <p:embed followColorScheme="full"/>
                </p:oleObj>
              </mc:Choice>
              <mc:Fallback>
                <p:oleObj name="Chart" r:id="rId9" imgW="5076933" imgH="57150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700" y="1390173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775460" y="1577340"/>
            <a:ext cx="5692140" cy="1513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…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uncc.edu. 643 IN MX 10 mxb-00108101.gslb.pphosted.com.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uncc.edu. 643 IN MX 40 ironhost1.uncc.edu.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uncc.edu. 643 IN MX 40 ironhost2.uncc.edu.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uncc.edu. 643 IN MX 10 mxa-00108101.gslb.pphosted.com.</a:t>
            </a:r>
          </a:p>
          <a:p>
            <a:pPr lvl="0">
              <a:lnSpc>
                <a:spcPct val="95000"/>
              </a:lnSpc>
              <a:buClr>
                <a:srgbClr val="806216"/>
              </a:buClr>
              <a:buSzPct val="25000"/>
            </a:pPr>
            <a:r>
              <a:rPr lang="en-US" sz="1620" dirty="0">
                <a:solidFill>
                  <a:srgbClr val="806216"/>
                </a:solidFill>
              </a:rPr>
              <a:t>…</a:t>
            </a:r>
          </a:p>
        </p:txBody>
      </p:sp>
      <p:sp>
        <p:nvSpPr>
          <p:cNvPr id="7" name="TPCountdownTrigger"/>
          <p:cNvSpPr/>
          <p:nvPr/>
        </p:nvSpPr>
        <p:spPr>
          <a:xfrm>
            <a:off x="1524000" y="0"/>
            <a:ext cx="11430" cy="114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/>
          </a:p>
        </p:txBody>
      </p:sp>
      <p:grpSp>
        <p:nvGrpSpPr>
          <p:cNvPr id="10" name="TPCountdown"/>
          <p:cNvGrpSpPr/>
          <p:nvPr>
            <p:custDataLst>
              <p:tags r:id="rId5"/>
            </p:custDataLst>
          </p:nvPr>
        </p:nvGrpSpPr>
        <p:grpSpPr>
          <a:xfrm>
            <a:off x="9982200" y="6172200"/>
            <a:ext cx="571500" cy="571500"/>
            <a:chOff x="8318500" y="6032500"/>
            <a:chExt cx="635000" cy="635000"/>
          </a:xfrm>
        </p:grpSpPr>
        <p:sp>
          <p:nvSpPr>
            <p:cNvPr id="8" name="CountdownShape"/>
            <p:cNvSpPr/>
            <p:nvPr/>
          </p:nvSpPr>
          <p:spPr>
            <a:xfrm>
              <a:off x="8318500" y="6032500"/>
              <a:ext cx="635000" cy="635000"/>
            </a:xfrm>
            <a:prstGeom prst="bevel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20"/>
            </a:p>
          </p:txBody>
        </p:sp>
        <p:sp>
          <p:nvSpPr>
            <p:cNvPr id="9" name="CountdownText"/>
            <p:cNvSpPr txBox="1"/>
            <p:nvPr/>
          </p:nvSpPr>
          <p:spPr>
            <a:xfrm>
              <a:off x="8318500" y="6032500"/>
              <a:ext cx="635000" cy="635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r>
                <a:rPr lang="en-US" sz="1620" b="1" smtClean="0">
                  <a:latin typeface="Tahoma"/>
                </a:rPr>
                <a:t>30</a:t>
              </a:r>
              <a:endParaRPr lang="en-US" sz="1620" b="1">
                <a:latin typeface="Tahoma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839468" y="6515100"/>
            <a:ext cx="171553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20" dirty="0"/>
              <a:t>30 sec countdown</a:t>
            </a:r>
          </a:p>
        </p:txBody>
      </p:sp>
      <p:sp>
        <p:nvSpPr>
          <p:cNvPr id="12" name="TPResponseCounter"/>
          <p:cNvSpPr/>
          <p:nvPr>
            <p:custDataLst>
              <p:tags r:id="rId6"/>
            </p:custDataLst>
          </p:nvPr>
        </p:nvSpPr>
        <p:spPr>
          <a:xfrm>
            <a:off x="254000" y="5842000"/>
            <a:ext cx="1905000" cy="889000"/>
          </a:xfrm>
          <a:prstGeom prst="ellipse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2000" smtClean="0">
                <a:solidFill>
                  <a:schemeClr val="tx1"/>
                </a:solidFill>
                <a:latin typeface="Tahoma" panose="020B0604030504040204" pitchFamily="34" charset="0"/>
              </a:rPr>
              <a:t>Response Counter</a:t>
            </a:r>
            <a:endParaRPr lang="en-US" sz="20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13" name="CAI1"/>
          <p:cNvSpPr/>
          <p:nvPr>
            <p:custDataLst>
              <p:tags r:id="rId7"/>
            </p:custDataLst>
          </p:nvPr>
        </p:nvSpPr>
        <p:spPr>
          <a:xfrm rot="10800000">
            <a:off x="1671320" y="3277648"/>
            <a:ext cx="330200" cy="330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5875" cap="rnd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15875" cap="rnd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61935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Security Protocol</a:t>
            </a:r>
          </a:p>
          <a:p>
            <a:pPr lvl="1"/>
            <a:r>
              <a:rPr lang="en-US" dirty="0"/>
              <a:t>Formerly provided by Secure Socket Layer</a:t>
            </a:r>
          </a:p>
          <a:p>
            <a:pPr lvl="2"/>
            <a:r>
              <a:rPr lang="en-US" dirty="0"/>
              <a:t>SSL</a:t>
            </a:r>
          </a:p>
          <a:p>
            <a:r>
              <a:rPr lang="en-US" dirty="0" smtClean="0"/>
              <a:t>Provides:</a:t>
            </a:r>
            <a:endParaRPr lang="en-US" dirty="0"/>
          </a:p>
          <a:p>
            <a:pPr lvl="1"/>
            <a:r>
              <a:rPr lang="en-US" dirty="0"/>
              <a:t>Authentication</a:t>
            </a:r>
          </a:p>
          <a:p>
            <a:pPr lvl="1"/>
            <a:r>
              <a:rPr lang="en-US" dirty="0"/>
              <a:t>Confidentiality</a:t>
            </a:r>
          </a:p>
          <a:p>
            <a:pPr lvl="1"/>
            <a:r>
              <a:rPr lang="en-US" dirty="0"/>
              <a:t>Integrity</a:t>
            </a:r>
          </a:p>
          <a:p>
            <a:r>
              <a:rPr lang="en-US" dirty="0"/>
              <a:t>Widely used on the Internet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56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multipurpose internet </a:t>
            </a:r>
            <a:r>
              <a:rPr lang="en-US" dirty="0" smtClean="0"/>
              <a:t>mail </a:t>
            </a:r>
            <a:r>
              <a:rPr lang="en-US" dirty="0" err="1" smtClean="0"/>
              <a:t>extentions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9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multipurpose internet mail extensions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MIME is an E-Mail encapsulation method</a:t>
            </a:r>
          </a:p>
          <a:p>
            <a:r>
              <a:rPr lang="en-US" dirty="0"/>
              <a:t>Most E-Mail is MIME encapsulated</a:t>
            </a:r>
          </a:p>
          <a:p>
            <a:r>
              <a:rPr lang="en-US" dirty="0"/>
              <a:t>Used for: </a:t>
            </a:r>
          </a:p>
          <a:p>
            <a:pPr lvl="1"/>
            <a:r>
              <a:rPr lang="en-US" dirty="0"/>
              <a:t>attachments</a:t>
            </a:r>
          </a:p>
          <a:p>
            <a:pPr lvl="1"/>
            <a:r>
              <a:rPr lang="en-US" dirty="0"/>
              <a:t>HTML E-Mail</a:t>
            </a:r>
          </a:p>
          <a:p>
            <a:pPr lvl="1"/>
            <a:r>
              <a:rPr lang="en-US" dirty="0"/>
              <a:t>inline images</a:t>
            </a:r>
          </a:p>
          <a:p>
            <a:pPr lvl="1"/>
            <a:r>
              <a:rPr lang="en-US" dirty="0"/>
              <a:t>non US-ASCII character encodings</a:t>
            </a:r>
          </a:p>
          <a:p>
            <a:r>
              <a:rPr lang="en-US" dirty="0"/>
              <a:t>Use not limited to E-Mail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3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mime E-Mail can encapsulate multiple objects:</a:t>
            </a:r>
          </a:p>
          <a:p>
            <a:pPr lvl="1"/>
            <a:r>
              <a:rPr lang="en-US" dirty="0"/>
              <a:t>E-Mail in pure text</a:t>
            </a:r>
          </a:p>
          <a:p>
            <a:pPr lvl="1"/>
            <a:r>
              <a:rPr lang="en-US" dirty="0"/>
              <a:t>E-Mail in HTML</a:t>
            </a:r>
          </a:p>
          <a:p>
            <a:pPr lvl="1"/>
            <a:r>
              <a:rPr lang="en-US" dirty="0"/>
              <a:t>Inline Images</a:t>
            </a:r>
          </a:p>
          <a:p>
            <a:pPr lvl="1"/>
            <a:r>
              <a:rPr lang="en-US" dirty="0"/>
              <a:t>Attachments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81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mime encodings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Each part of a MIME message has an associated encoding</a:t>
            </a:r>
          </a:p>
          <a:p>
            <a:r>
              <a:rPr lang="en-US" dirty="0"/>
              <a:t>Default encoding is 7bit, same as SMTP</a:t>
            </a:r>
          </a:p>
          <a:p>
            <a:r>
              <a:rPr lang="en-US" dirty="0"/>
              <a:t>Other available encodings are: </a:t>
            </a:r>
          </a:p>
          <a:p>
            <a:pPr lvl="1"/>
            <a:r>
              <a:rPr lang="en-US" dirty="0"/>
              <a:t>8bit</a:t>
            </a:r>
          </a:p>
          <a:p>
            <a:pPr lvl="1"/>
            <a:r>
              <a:rPr lang="en-US" dirty="0"/>
              <a:t>quoted-printable</a:t>
            </a:r>
          </a:p>
          <a:p>
            <a:pPr lvl="1"/>
            <a:r>
              <a:rPr lang="en-US" dirty="0"/>
              <a:t>base64</a:t>
            </a:r>
          </a:p>
          <a:p>
            <a:pPr lvl="1"/>
            <a:r>
              <a:rPr lang="en-US" dirty="0"/>
              <a:t>binary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3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mime encodings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7bit</a:t>
            </a:r>
          </a:p>
          <a:p>
            <a:pPr lvl="1"/>
            <a:r>
              <a:rPr lang="en-US" dirty="0"/>
              <a:t>Only 7 bits of every octet in the content are important</a:t>
            </a:r>
          </a:p>
          <a:p>
            <a:pPr lvl="1"/>
            <a:r>
              <a:rPr lang="en-US" dirty="0"/>
              <a:t>Implies text is only ASCII</a:t>
            </a:r>
          </a:p>
          <a:p>
            <a:r>
              <a:rPr lang="en-US" dirty="0"/>
              <a:t>8bit</a:t>
            </a:r>
          </a:p>
          <a:p>
            <a:pPr lvl="1"/>
            <a:r>
              <a:rPr lang="en-US" dirty="0"/>
              <a:t>All 8 bits in every octet of the content are important and must be preserved</a:t>
            </a:r>
          </a:p>
          <a:p>
            <a:pPr lvl="1"/>
            <a:r>
              <a:rPr lang="en-US" dirty="0"/>
              <a:t>May be binary or </a:t>
            </a:r>
            <a:r>
              <a:rPr lang="en-US" dirty="0" smtClean="0"/>
              <a:t>extended </a:t>
            </a:r>
            <a:r>
              <a:rPr lang="en-US" dirty="0"/>
              <a:t>character sets</a:t>
            </a:r>
          </a:p>
        </p:txBody>
      </p:sp>
    </p:spTree>
    <p:extLst>
      <p:ext uri="{BB962C8B-B14F-4D97-AF65-F5344CB8AC3E}">
        <p14:creationId xmlns:p14="http://schemas.microsoft.com/office/powerpoint/2010/main" val="28059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mime encodings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quoted-printable</a:t>
            </a:r>
          </a:p>
          <a:p>
            <a:pPr lvl="1"/>
            <a:r>
              <a:rPr lang="en-US" dirty="0"/>
              <a:t>Content is mostly 7bit US-ASCII</a:t>
            </a:r>
          </a:p>
          <a:p>
            <a:pPr lvl="2"/>
            <a:r>
              <a:rPr lang="en-US" dirty="0"/>
              <a:t>Non 7bit characters are encoded to satisfy 7bit encoding</a:t>
            </a:r>
          </a:p>
          <a:p>
            <a:r>
              <a:rPr lang="en-US" dirty="0"/>
              <a:t>binary</a:t>
            </a:r>
          </a:p>
          <a:p>
            <a:pPr lvl="1"/>
            <a:r>
              <a:rPr lang="en-US" dirty="0"/>
              <a:t>All bits of every octet are used by the content</a:t>
            </a:r>
          </a:p>
          <a:p>
            <a:pPr lvl="2"/>
            <a:r>
              <a:rPr lang="en-US" dirty="0"/>
              <a:t>No character translation should occur</a:t>
            </a:r>
          </a:p>
          <a:p>
            <a:pPr lvl="1"/>
            <a:r>
              <a:rPr lang="en-US" dirty="0"/>
              <a:t>Not useful with SMTP as SMTP server may not honor it</a:t>
            </a:r>
          </a:p>
        </p:txBody>
      </p:sp>
    </p:spTree>
    <p:extLst>
      <p:ext uri="{BB962C8B-B14F-4D97-AF65-F5344CB8AC3E}">
        <p14:creationId xmlns:p14="http://schemas.microsoft.com/office/powerpoint/2010/main" val="49611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>
                <a:solidFill>
                  <a:srgbClr val="FF0000"/>
                </a:solidFill>
              </a:rPr>
              <a:t>Resume 3/20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21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smtp</a:t>
            </a:r>
            <a:r>
              <a:rPr lang="en-US" dirty="0"/>
              <a:t>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Historically SMTP servers have had horrible security</a:t>
            </a:r>
          </a:p>
          <a:p>
            <a:r>
              <a:rPr lang="en-US" dirty="0"/>
              <a:t>2 November 1988 - The Morris Worm</a:t>
            </a:r>
          </a:p>
          <a:p>
            <a:pPr lvl="1"/>
            <a:r>
              <a:rPr lang="en-US" dirty="0"/>
              <a:t>First acknowledged worm on the internet</a:t>
            </a:r>
          </a:p>
          <a:p>
            <a:pPr lvl="1"/>
            <a:r>
              <a:rPr lang="en-US" dirty="0"/>
              <a:t>Attacked vulnerabilities in </a:t>
            </a:r>
            <a:r>
              <a:rPr lang="en-US" dirty="0" err="1"/>
              <a:t>sendmail</a:t>
            </a:r>
            <a:r>
              <a:rPr lang="en-US" dirty="0"/>
              <a:t> and finger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0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sendmail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sendmail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Original mailer daemon</a:t>
            </a:r>
          </a:p>
          <a:p>
            <a:r>
              <a:rPr lang="en-US" dirty="0"/>
              <a:t>Avoid using it if at all possible</a:t>
            </a:r>
          </a:p>
          <a:p>
            <a:pPr lvl="1"/>
            <a:r>
              <a:rPr lang="en-US" dirty="0"/>
              <a:t>Any program that requires a macro language to generate its configuration is too complex</a:t>
            </a:r>
          </a:p>
          <a:p>
            <a:r>
              <a:rPr lang="en-US" dirty="0"/>
              <a:t>Many alternatives exist</a:t>
            </a:r>
          </a:p>
          <a:p>
            <a:pPr lvl="1"/>
            <a:r>
              <a:rPr lang="en-US" i="1" dirty="0" smtClean="0"/>
              <a:t>postfix</a:t>
            </a:r>
            <a:r>
              <a:rPr lang="en-US" dirty="0" smtClean="0"/>
              <a:t> is used in </a:t>
            </a:r>
            <a:r>
              <a:rPr lang="en-US" dirty="0"/>
              <a:t>the lab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0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tls</a:t>
            </a:r>
            <a:r>
              <a:rPr lang="en-US" dirty="0"/>
              <a:t>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SSL originally developed at Netscape</a:t>
            </a:r>
          </a:p>
          <a:p>
            <a:r>
              <a:rPr lang="en-US" dirty="0"/>
              <a:t>SSL Version 2.0 was first public release (1995)</a:t>
            </a:r>
          </a:p>
          <a:p>
            <a:r>
              <a:rPr lang="en-US" dirty="0"/>
              <a:t>SSL Version 3.0 soon followed (1996)</a:t>
            </a:r>
          </a:p>
          <a:p>
            <a:pPr lvl="1"/>
            <a:r>
              <a:rPr lang="en-US" dirty="0"/>
              <a:t>Corrected various security flaws of 2.0</a:t>
            </a:r>
          </a:p>
          <a:p>
            <a:r>
              <a:rPr lang="en-US" dirty="0"/>
              <a:t>TLS first defined in 1999</a:t>
            </a:r>
          </a:p>
          <a:p>
            <a:pPr lvl="1"/>
            <a:r>
              <a:rPr lang="en-US" dirty="0"/>
              <a:t>Not backwards compatible with SSL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e-mail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Message Source (original sender)</a:t>
            </a:r>
          </a:p>
          <a:p>
            <a:r>
              <a:rPr lang="en-US" dirty="0"/>
              <a:t>Message Integrity (tampering)</a:t>
            </a:r>
          </a:p>
          <a:p>
            <a:r>
              <a:rPr lang="en-US" dirty="0"/>
              <a:t>Message Confidentiality (spying)</a:t>
            </a:r>
          </a:p>
        </p:txBody>
      </p:sp>
    </p:spTree>
    <p:extLst>
      <p:ext uri="{BB962C8B-B14F-4D97-AF65-F5344CB8AC3E}">
        <p14:creationId xmlns:p14="http://schemas.microsoft.com/office/powerpoint/2010/main" val="63550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125363"/>
            <a:ext cx="10018713" cy="3665838"/>
          </a:xfrm>
        </p:spPr>
        <p:txBody>
          <a:bodyPr/>
          <a:lstStyle/>
          <a:p>
            <a:r>
              <a:rPr lang="en-US" dirty="0"/>
              <a:t>Unwanted </a:t>
            </a:r>
            <a:r>
              <a:rPr lang="en-US" dirty="0" smtClean="0"/>
              <a:t>E-Mail</a:t>
            </a:r>
          </a:p>
          <a:p>
            <a:pPr lvl="1"/>
            <a:r>
              <a:rPr lang="en-US" dirty="0" smtClean="0"/>
              <a:t>Exists </a:t>
            </a:r>
            <a:r>
              <a:rPr lang="en-US" dirty="0"/>
              <a:t>because it is profitable</a:t>
            </a:r>
          </a:p>
          <a:p>
            <a:r>
              <a:rPr lang="en-US" dirty="0"/>
              <a:t>Abuses many parts of SMTP to send mail</a:t>
            </a:r>
          </a:p>
          <a:p>
            <a:pPr lvl="1"/>
            <a:r>
              <a:rPr lang="en-US" dirty="0"/>
              <a:t>Forging sender and headers</a:t>
            </a:r>
          </a:p>
          <a:p>
            <a:pPr lvl="1"/>
            <a:r>
              <a:rPr lang="en-US" dirty="0"/>
              <a:t>Using open relays</a:t>
            </a:r>
          </a:p>
          <a:p>
            <a:r>
              <a:rPr lang="en-US" dirty="0"/>
              <a:t>May utilize botnets of hacked machines to send large volumes of mail</a:t>
            </a:r>
          </a:p>
        </p:txBody>
      </p:sp>
    </p:spTree>
    <p:extLst>
      <p:ext uri="{BB962C8B-B14F-4D97-AF65-F5344CB8AC3E}">
        <p14:creationId xmlns:p14="http://schemas.microsoft.com/office/powerpoint/2010/main" val="72669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blacklist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85108"/>
            <a:ext cx="10018713" cy="39998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Database mail servers can consult to block addresses from sending E-Mail</a:t>
            </a:r>
          </a:p>
          <a:p>
            <a:pPr lvl="1"/>
            <a:r>
              <a:rPr lang="en-US" dirty="0"/>
              <a:t>Usually IP addresses</a:t>
            </a:r>
          </a:p>
          <a:p>
            <a:pPr lvl="1"/>
            <a:r>
              <a:rPr lang="en-US" dirty="0" err="1"/>
              <a:t>e.g</a:t>
            </a:r>
            <a:r>
              <a:rPr lang="en-US" dirty="0"/>
              <a:t> database of known SPAM hosts or database of cable modems</a:t>
            </a:r>
          </a:p>
          <a:p>
            <a:r>
              <a:rPr lang="en-US" dirty="0"/>
              <a:t>Reactive technology: </a:t>
            </a:r>
          </a:p>
          <a:p>
            <a:pPr lvl="1"/>
            <a:r>
              <a:rPr lang="en-US" dirty="0"/>
              <a:t>A host must do something wrong to be added to a blacklist</a:t>
            </a:r>
          </a:p>
          <a:p>
            <a:r>
              <a:rPr lang="en-US" dirty="0"/>
              <a:t>Often implemented using DNS</a:t>
            </a:r>
          </a:p>
          <a:p>
            <a:pPr lvl="1"/>
            <a:r>
              <a:rPr lang="en-US" dirty="0"/>
              <a:t>Records are stored using reverse </a:t>
            </a:r>
            <a:r>
              <a:rPr lang="en-US" dirty="0" smtClean="0"/>
              <a:t>IP</a:t>
            </a:r>
          </a:p>
          <a:p>
            <a:r>
              <a:rPr lang="en-US" dirty="0" smtClean="0"/>
              <a:t>Easily get-arounds</a:t>
            </a:r>
          </a:p>
          <a:p>
            <a:pPr lvl="1"/>
            <a:r>
              <a:rPr lang="en-US" dirty="0" smtClean="0"/>
              <a:t>Spammer changes to a new server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6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spamhaus.org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61557"/>
            <a:ext cx="10018713" cy="4372494"/>
          </a:xfrm>
        </p:spPr>
        <p:txBody>
          <a:bodyPr>
            <a:normAutofit/>
          </a:bodyPr>
          <a:lstStyle/>
          <a:p>
            <a:r>
              <a:rPr lang="en-US" dirty="0"/>
              <a:t>Example DNS blacklist service</a:t>
            </a:r>
          </a:p>
          <a:p>
            <a:r>
              <a:rPr lang="en-US" dirty="0"/>
              <a:t>Provide ‘</a:t>
            </a:r>
            <a:r>
              <a:rPr lang="en-US" dirty="0" err="1"/>
              <a:t>zen</a:t>
            </a:r>
            <a:r>
              <a:rPr lang="en-US" dirty="0"/>
              <a:t> block list’</a:t>
            </a:r>
          </a:p>
          <a:p>
            <a:pPr lvl="1"/>
            <a:r>
              <a:rPr lang="en-US" dirty="0"/>
              <a:t>Combination of several of their block lists</a:t>
            </a:r>
          </a:p>
          <a:p>
            <a:r>
              <a:rPr lang="en-US" dirty="0"/>
              <a:t>‘dig 2.0.0.127.zen.spamhaus.org’</a:t>
            </a:r>
          </a:p>
          <a:p>
            <a:pPr lvl="1"/>
            <a:r>
              <a:rPr lang="en-US" dirty="0"/>
              <a:t>Looks up 127.0.0.2 in the </a:t>
            </a:r>
            <a:r>
              <a:rPr lang="en-US" dirty="0" err="1"/>
              <a:t>zen</a:t>
            </a:r>
            <a:r>
              <a:rPr lang="en-US" dirty="0"/>
              <a:t> block list</a:t>
            </a:r>
          </a:p>
          <a:p>
            <a:r>
              <a:rPr lang="en-US" dirty="0">
                <a:hlinkClick r:id="rId2"/>
              </a:rPr>
              <a:t>http://www.spamhaus.org/zen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 </a:t>
            </a:r>
          </a:p>
          <a:p>
            <a:r>
              <a:rPr lang="en-US" dirty="0" smtClean="0"/>
              <a:t>One problem:</a:t>
            </a:r>
          </a:p>
          <a:p>
            <a:pPr lvl="1"/>
            <a:r>
              <a:rPr lang="en-US" dirty="0" smtClean="0"/>
              <a:t>If you wrongly get on the list, very hard to get off</a:t>
            </a:r>
          </a:p>
        </p:txBody>
      </p:sp>
    </p:spTree>
    <p:extLst>
      <p:ext uri="{BB962C8B-B14F-4D97-AF65-F5344CB8AC3E}">
        <p14:creationId xmlns:p14="http://schemas.microsoft.com/office/powerpoint/2010/main" val="116528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of addresses that are always permitted to send E-Mail</a:t>
            </a:r>
          </a:p>
          <a:p>
            <a:pPr lvl="1"/>
            <a:r>
              <a:rPr lang="en-US" dirty="0"/>
              <a:t>Usually E-Mail addresses</a:t>
            </a:r>
          </a:p>
          <a:p>
            <a:r>
              <a:rPr lang="en-US" dirty="0"/>
              <a:t>Often implemented as</a:t>
            </a:r>
          </a:p>
          <a:p>
            <a:pPr lvl="1"/>
            <a:r>
              <a:rPr lang="en-US" dirty="0"/>
              <a:t>A text file or simple database</a:t>
            </a:r>
          </a:p>
          <a:p>
            <a:pPr lvl="1"/>
            <a:r>
              <a:rPr lang="en-US" dirty="0"/>
              <a:t>On the mail </a:t>
            </a:r>
            <a:r>
              <a:rPr lang="en-US" dirty="0" smtClean="0"/>
              <a:t>server</a:t>
            </a:r>
          </a:p>
          <a:p>
            <a:r>
              <a:rPr lang="en-US" dirty="0" smtClean="0"/>
              <a:t>High probability of blocking some legitimate email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3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greylisting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Method to temporarily reject an inbound messages from unknown senders</a:t>
            </a:r>
          </a:p>
          <a:p>
            <a:r>
              <a:rPr lang="en-US" dirty="0"/>
              <a:t>Server </a:t>
            </a:r>
            <a:r>
              <a:rPr lang="en-US" dirty="0" smtClean="0"/>
              <a:t>is sent </a:t>
            </a:r>
            <a:r>
              <a:rPr lang="en-US" dirty="0"/>
              <a:t>a transient error to sender</a:t>
            </a:r>
          </a:p>
          <a:p>
            <a:pPr lvl="1"/>
            <a:r>
              <a:rPr lang="en-US" dirty="0"/>
              <a:t>e.g. ‘Mailbox temporarily unavailable’</a:t>
            </a:r>
          </a:p>
          <a:p>
            <a:r>
              <a:rPr lang="en-US" dirty="0"/>
              <a:t>Envelope sender is added to a whitelist after a waiting period has </a:t>
            </a:r>
            <a:r>
              <a:rPr lang="en-US" dirty="0" smtClean="0"/>
              <a:t>elapsed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e.g. </a:t>
            </a:r>
            <a:r>
              <a:rPr lang="en-US" dirty="0" smtClean="0"/>
              <a:t>15 </a:t>
            </a:r>
            <a:r>
              <a:rPr lang="en-US" dirty="0"/>
              <a:t>minutes)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0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greylisting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 because SPAM systems rarely retry to send E-Mail delayed by transient failures</a:t>
            </a:r>
          </a:p>
          <a:p>
            <a:pPr lvl="1"/>
            <a:r>
              <a:rPr lang="en-US" dirty="0"/>
              <a:t>Standard E-Mail servers will retry for up to several days</a:t>
            </a:r>
          </a:p>
          <a:p>
            <a:r>
              <a:rPr lang="en-US" dirty="0" smtClean="0"/>
              <a:t>Typically delay </a:t>
            </a:r>
            <a:r>
              <a:rPr lang="en-US" dirty="0"/>
              <a:t>mail anywhere from 15 minutes to four hours</a:t>
            </a:r>
          </a:p>
          <a:p>
            <a:pPr lvl="1"/>
            <a:r>
              <a:rPr lang="en-US" dirty="0"/>
              <a:t>Depends on time taken to add sender to whitelist and retry interval of sender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4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its own set of slides…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8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24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email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365760">
              <a:spcBef>
                <a:spcPts val="600"/>
              </a:spcBef>
              <a:buClr>
                <a:srgbClr val="806216"/>
              </a:buClr>
              <a:buSzPct val="101190"/>
            </a:pPr>
            <a:r>
              <a:rPr lang="en-US" sz="280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Many Legacy UNIX mail readers access the mail spool directly</a:t>
            </a:r>
          </a:p>
          <a:p>
            <a:pPr marL="731520" lvl="2" indent="365760">
              <a:spcBef>
                <a:spcPts val="600"/>
              </a:spcBef>
              <a:buClr>
                <a:srgbClr val="806216"/>
              </a:buClr>
              <a:buSzPct val="101190"/>
            </a:pPr>
            <a:r>
              <a:rPr lang="en-US" sz="260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Only works locally on the mail server</a:t>
            </a:r>
          </a:p>
          <a:p>
            <a:pPr marL="731520" lvl="2" indent="365760">
              <a:spcBef>
                <a:spcPts val="600"/>
              </a:spcBef>
              <a:buClr>
                <a:srgbClr val="806216"/>
              </a:buClr>
              <a:buSzPct val="101190"/>
            </a:pPr>
            <a:r>
              <a:rPr lang="en-US" sz="2600" dirty="0">
                <a:solidFill>
                  <a:srgbClr val="806216"/>
                </a:solidFill>
                <a:latin typeface="Arial"/>
                <a:ea typeface="Arial"/>
                <a:cs typeface="Arial"/>
                <a:sym typeface="Arial"/>
              </a:rPr>
              <a:t>Useful for debugging</a:t>
            </a:r>
          </a:p>
        </p:txBody>
      </p:sp>
    </p:spTree>
    <p:extLst>
      <p:ext uri="{BB962C8B-B14F-4D97-AF65-F5344CB8AC3E}">
        <p14:creationId xmlns:p14="http://schemas.microsoft.com/office/powerpoint/2010/main" val="68740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modes of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TLS has two modes of operation</a:t>
            </a:r>
          </a:p>
          <a:p>
            <a:pPr lvl="1"/>
            <a:r>
              <a:rPr lang="en-US" dirty="0"/>
              <a:t>Implicit</a:t>
            </a:r>
          </a:p>
          <a:p>
            <a:pPr lvl="1"/>
            <a:r>
              <a:rPr lang="en-US" dirty="0"/>
              <a:t>Explicit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1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mail readers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mail</a:t>
            </a:r>
          </a:p>
          <a:p>
            <a:pPr lvl="1"/>
            <a:r>
              <a:rPr lang="en-US" dirty="0"/>
              <a:t>The original, brain-dead reader</a:t>
            </a:r>
          </a:p>
          <a:p>
            <a:r>
              <a:rPr lang="en-US" dirty="0"/>
              <a:t>mutt</a:t>
            </a:r>
          </a:p>
          <a:p>
            <a:pPr lvl="1"/>
            <a:r>
              <a:rPr lang="en-US" dirty="0"/>
              <a:t>Decent command line mail reader</a:t>
            </a:r>
          </a:p>
          <a:p>
            <a:pPr lvl="1"/>
            <a:r>
              <a:rPr lang="en-US" dirty="0"/>
              <a:t>For a certain definition of ‘decent’</a:t>
            </a:r>
          </a:p>
          <a:p>
            <a:r>
              <a:rPr lang="en-US" dirty="0"/>
              <a:t>less</a:t>
            </a:r>
          </a:p>
          <a:p>
            <a:pPr lvl="1"/>
            <a:r>
              <a:rPr lang="en-US" dirty="0"/>
              <a:t>When all else fails you can read the mail spool directly</a:t>
            </a:r>
            <a:br>
              <a:rPr lang="en-US" dirty="0"/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/spool/mail/$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office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POP3 is a mail retrieval protocol </a:t>
            </a:r>
          </a:p>
          <a:p>
            <a:pPr lvl="1"/>
            <a:r>
              <a:rPr lang="en-US" dirty="0" err="1"/>
              <a:t>tcp</a:t>
            </a:r>
            <a:r>
              <a:rPr lang="en-US" dirty="0"/>
              <a:t>/110</a:t>
            </a:r>
          </a:p>
          <a:p>
            <a:r>
              <a:rPr lang="en-US" dirty="0"/>
              <a:t>Mainly used by ISPs</a:t>
            </a:r>
          </a:p>
          <a:p>
            <a:pPr lvl="1"/>
            <a:r>
              <a:rPr lang="en-US" dirty="0"/>
              <a:t>Messages are usually downloaded to client</a:t>
            </a:r>
          </a:p>
          <a:p>
            <a:pPr lvl="1"/>
            <a:r>
              <a:rPr lang="en-US" dirty="0"/>
              <a:t>Deleted from server after download</a:t>
            </a:r>
          </a:p>
          <a:p>
            <a:r>
              <a:rPr lang="en-US" dirty="0"/>
              <a:t>Only designed to support one user using one </a:t>
            </a:r>
            <a:r>
              <a:rPr lang="en-US" dirty="0" smtClean="0"/>
              <a:t>workstation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0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message access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IMAP is a mail access protocol</a:t>
            </a:r>
          </a:p>
          <a:p>
            <a:pPr lvl="1"/>
            <a:r>
              <a:rPr lang="en-US" dirty="0" err="1"/>
              <a:t>tcp</a:t>
            </a:r>
            <a:r>
              <a:rPr lang="en-US" dirty="0"/>
              <a:t>/143</a:t>
            </a:r>
          </a:p>
          <a:p>
            <a:r>
              <a:rPr lang="en-US" dirty="0" smtClean="0"/>
              <a:t>Messages </a:t>
            </a:r>
            <a:r>
              <a:rPr lang="en-US" dirty="0"/>
              <a:t>are stored on </a:t>
            </a:r>
            <a:r>
              <a:rPr lang="en-US" dirty="0" smtClean="0"/>
              <a:t>server</a:t>
            </a:r>
          </a:p>
          <a:p>
            <a:r>
              <a:rPr lang="en-US" dirty="0" smtClean="0"/>
              <a:t>Typically used </a:t>
            </a:r>
            <a:r>
              <a:rPr lang="en-US" dirty="0"/>
              <a:t>by universities and corporations</a:t>
            </a:r>
          </a:p>
          <a:p>
            <a:pPr lvl="1"/>
            <a:r>
              <a:rPr lang="en-US" dirty="0" smtClean="0"/>
              <a:t>Own the both the server and client hard drives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6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imap</a:t>
            </a:r>
            <a:r>
              <a:rPr lang="en-US" dirty="0"/>
              <a:t>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Supports multiple clients and concurrent access</a:t>
            </a:r>
          </a:p>
          <a:p>
            <a:pPr lvl="1"/>
            <a:r>
              <a:rPr lang="en-US" dirty="0"/>
              <a:t>Note: that is for a single user</a:t>
            </a:r>
          </a:p>
          <a:p>
            <a:r>
              <a:rPr lang="en-US" dirty="0"/>
              <a:t>Message state </a:t>
            </a:r>
            <a:r>
              <a:rPr lang="en-US" dirty="0" smtClean="0"/>
              <a:t>is </a:t>
            </a:r>
            <a:r>
              <a:rPr lang="en-US" dirty="0"/>
              <a:t>stored on the </a:t>
            </a: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 </a:t>
            </a:r>
            <a:endParaRPr lang="en-US" dirty="0" smtClean="0"/>
          </a:p>
          <a:p>
            <a:pPr lvl="2"/>
            <a:r>
              <a:rPr lang="en-US" dirty="0" smtClean="0"/>
              <a:t>Unread</a:t>
            </a:r>
          </a:p>
          <a:p>
            <a:pPr lvl="2"/>
            <a:r>
              <a:rPr lang="en-US" dirty="0" smtClean="0"/>
              <a:t>flagged</a:t>
            </a:r>
            <a:endParaRPr lang="en-US" dirty="0"/>
          </a:p>
          <a:p>
            <a:r>
              <a:rPr lang="en-US" dirty="0"/>
              <a:t>Supports organizing mail into </a:t>
            </a:r>
            <a:r>
              <a:rPr lang="en-US" dirty="0" smtClean="0"/>
              <a:t>folders</a:t>
            </a:r>
          </a:p>
          <a:p>
            <a:r>
              <a:rPr lang="en-US" dirty="0" smtClean="0"/>
              <a:t>Searches done on </a:t>
            </a:r>
            <a:r>
              <a:rPr lang="en-US" smtClean="0"/>
              <a:t>the server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17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Runs on a separate port from non-encrypted traffic</a:t>
            </a:r>
          </a:p>
          <a:p>
            <a:pPr lvl="1"/>
            <a:r>
              <a:rPr lang="en-US" dirty="0"/>
              <a:t>Deprecated from many protocols</a:t>
            </a:r>
          </a:p>
          <a:p>
            <a:r>
              <a:rPr lang="en-US" dirty="0"/>
              <a:t>e.g. HTTP (80/</a:t>
            </a:r>
            <a:r>
              <a:rPr lang="en-US" dirty="0" err="1"/>
              <a:t>tcp</a:t>
            </a:r>
            <a:r>
              <a:rPr lang="en-US" dirty="0"/>
              <a:t>) vs. HTTPS (443/</a:t>
            </a:r>
            <a:r>
              <a:rPr lang="en-US" dirty="0" err="1"/>
              <a:t>tcp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05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mode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Requires application be TLS aware</a:t>
            </a:r>
          </a:p>
          <a:p>
            <a:r>
              <a:rPr lang="en-US" dirty="0"/>
              <a:t>One port to rule them all</a:t>
            </a:r>
          </a:p>
          <a:p>
            <a:r>
              <a:rPr lang="en-US" dirty="0"/>
              <a:t>Communications start unencrypted</a:t>
            </a:r>
          </a:p>
          <a:p>
            <a:pPr lvl="1"/>
            <a:r>
              <a:rPr lang="en-US" dirty="0"/>
              <a:t>Client sends a ‘STARTTLS’ to initiate encrypted session</a:t>
            </a:r>
          </a:p>
          <a:p>
            <a:r>
              <a:rPr lang="en-US" dirty="0"/>
              <a:t>e.g. IMAP, LDAP, POP3, SMTP</a:t>
            </a:r>
          </a:p>
        </p:txBody>
      </p:sp>
    </p:spTree>
    <p:extLst>
      <p:ext uri="{BB962C8B-B14F-4D97-AF65-F5344CB8AC3E}">
        <p14:creationId xmlns:p14="http://schemas.microsoft.com/office/powerpoint/2010/main" val="2770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tls</a:t>
            </a:r>
            <a:r>
              <a:rPr lang="en-US" dirty="0"/>
              <a:t> handshake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Client opens connection to server</a:t>
            </a:r>
          </a:p>
          <a:p>
            <a:r>
              <a:rPr lang="en-US" dirty="0"/>
              <a:t>Client and server agree on protocol version</a:t>
            </a:r>
          </a:p>
          <a:p>
            <a:r>
              <a:rPr lang="en-US" dirty="0"/>
              <a:t>Negotiate cryptographic algorithms to use</a:t>
            </a:r>
          </a:p>
          <a:p>
            <a:r>
              <a:rPr lang="en-US" dirty="0"/>
              <a:t>Client authenticates server’s digital certificate</a:t>
            </a:r>
          </a:p>
          <a:p>
            <a:pPr lvl="1"/>
            <a:r>
              <a:rPr lang="en-US" dirty="0"/>
              <a:t>Server can optionally authenticate a client’s certificate</a:t>
            </a:r>
          </a:p>
          <a:p>
            <a:r>
              <a:rPr lang="en-US" dirty="0"/>
              <a:t>Asymmetric encryption used to share session key</a:t>
            </a:r>
          </a:p>
          <a:p>
            <a:pPr lvl="1"/>
            <a:r>
              <a:rPr lang="en-US" dirty="0"/>
              <a:t>Session key is symmetric</a:t>
            </a:r>
          </a:p>
          <a:p>
            <a:pPr lvl="1"/>
            <a:r>
              <a:rPr lang="en-US" dirty="0"/>
              <a:t>Symmetric encryption is faster than asymmetric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3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DFC4BD22AD3E4BB6A3374FBD4386CE42"/>
  <p:tag name="TPVERSION" val="6"/>
  <p:tag name="TPFULLVERSION" val="7.5.3.1"/>
  <p:tag name="PPTVERSION" val="16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CORRECTINCORREC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TPCOUNTDOWNSECONDS" val="3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C503ED9AE97D4698A7E8B86419FE5585&lt;/guid&gt;&#10;        &lt;description /&gt;&#10;        &lt;date&gt;2/7/2014 8:52:1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CB58A76181A47E7878DDCB550B78FC2&lt;/guid&gt;&#10;            &lt;repollguid&gt;63C398FD64F342CB8BB2FF55FAB10843&lt;/repollguid&gt;&#10;            &lt;sourceid&gt;A130F4DBB6444813AFF1D2B3D1904EE0&lt;/sourceid&gt;&#10;            &lt;questiontext&gt;How many protocols does it take a geek to send and read email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2&lt;/correctvalue&gt;&#10;            &lt;incorrectvalue&gt;1&lt;/incorrectvalue&gt;&#10;            &lt;responselimit&gt;1&lt;/responselimit&gt;&#10;            &lt;bulletstyle&gt;2&lt;/bulletstyle&gt;&#10;            &lt;answers&gt;&#10;                &lt;answer&gt;&#10;                    &lt;guid&gt;CBEC2DF1E15243A5B0C4051652ECE33E&lt;/guid&gt;&#10;                    &lt;answertext&gt;0&lt;/answertext&gt;&#10;                    &lt;valuetype&gt;-1&lt;/valuetype&gt;&#10;                &lt;/answer&gt;&#10;                &lt;answer&gt;&#10;                    &lt;guid&gt;6F3A149FFEC24B1598A2145671699A5F&lt;/guid&gt;&#10;                    &lt;answertext&gt;1&lt;/answertext&gt;&#10;                    &lt;valuetype&gt;1&lt;/valuetype&gt;&#10;                &lt;/answer&gt;&#10;                &lt;answer&gt;&#10;                    &lt;guid&gt;CDA805B399294EC6935DC5AAE6B4F9E9&lt;/guid&gt;&#10;                    &lt;answertext&gt;2&lt;/answertext&gt;&#10;                    &lt;valuetype&gt;-1&lt;/valuetype&gt;&#10;                &lt;/answer&gt;&#10;                &lt;answer&gt;&#10;                    &lt;guid&gt;142CA01FAAAE4A4AAE838C82CD776306&lt;/guid&gt;&#10;                    &lt;answertext&gt;3&lt;/answertext&gt;&#10;                    &lt;valuetype&gt;-1&lt;/valuetype&gt;&#10;                &lt;/answer&gt;&#10;                &lt;answer&gt;&#10;                    &lt;guid&gt;F6B2856E9DE04C9ABDC09CDF84C699ED&lt;/guid&gt;&#10;                    &lt;answertext&gt;4 or more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CORRECTINCORRECT"/>
  <p:tag name="LABELFORMAT" val="0"/>
  <p:tag name="NUMBER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B05EAEE185B54C53A5FE3116CDADE2B6&lt;/guid&gt;&#10;        &lt;description /&gt;&#10;        &lt;date&gt;9/15/2013 6:30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66E54573941486E8DBB73D28AEDFA7F&lt;/guid&gt;&#10;            &lt;repollguid&gt;D6DE8C31ECE04539AE4BEF9B139AC17F&lt;/repollguid&gt;&#10;            &lt;sourceid&gt;BAE054CE0A2543EFB1ECF2B3AE438EEF&lt;/sourceid&gt;&#10;            &lt;questiontext&gt;Which mail server would get the third received mail on the system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DA7839370271465BB832E340071DEF2A&lt;/guid&gt;&#10;                    &lt;answertext&gt;ironhost1.uncc.edu.&lt;/answertext&gt;&#10;                    &lt;valuetype&gt;-1&lt;/valuetype&gt;&#10;                &lt;/answer&gt;&#10;                &lt;answer&gt;&#10;                    &lt;guid&gt;2299565A2EAA4E5EAB56EF1358951198&lt;/guid&gt;&#10;                    &lt;answertext&gt;ironhost2.uncc.edu.&lt;/answertext&gt;&#10;                    &lt;valuetype&gt;-1&lt;/valuetype&gt;&#10;                &lt;/answer&gt;&#10;                &lt;answer&gt;&#10;                    &lt;guid&gt;E320D181ADF14865A5467501A1123BB1&lt;/guid&gt;&#10;                    &lt;answertext&gt;mxa-00108101.gslb.pphosted.com.&lt;/answertext&gt;&#10;                    &lt;valuetype&gt;-1&lt;/valuetype&gt;&#10;                &lt;/answer&gt;&#10;                &lt;answer&gt;&#10;                    &lt;guid&gt;D3A229C67538407B935AF60DD9B808D7&lt;/guid&gt;&#10;                    &lt;answertext&gt;mxb-00108101.gslb.pphosted.com.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CORRECTINCORREC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TPCOUNTDOWNSECONDS" val="3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TPQUESTIONXML" val="﻿&lt;?xml version=&quot;1.0&quot; encoding=&quot;utf-8&quot;?&gt;&#10;&lt;questionlist&gt;&#10;    &lt;properties&gt;&#10;        &lt;guid&gt;B05EAEE185B54C53A5FE3116CDADE2B6&lt;/guid&gt;&#10;        &lt;description /&gt;&#10;        &lt;date&gt;9/15/2013 6:30:44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4A6A450DCD54E1EA991A495E1099C5D&lt;/guid&gt;&#10;            &lt;repollguid&gt;D6DE8C31ECE04539AE4BEF9B139AC17F&lt;/repollguid&gt;&#10;            &lt;sourceid&gt;BAE054CE0A2543EFB1ECF2B3AE438EEF&lt;/sourceid&gt;&#10;            &lt;questiontext&gt;If both pphosted.com mail servers are down who would get the third received mail on the system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DA7839370271465BB832E340071DEF2A&lt;/guid&gt;&#10;                    &lt;answertext&gt;ironhost1.uncc.edu.&lt;/answertext&gt;&#10;                    &lt;valuetype&gt;1&lt;/valuetype&gt;&#10;                &lt;/answer&gt;&#10;                &lt;answer&gt;&#10;                    &lt;guid&gt;2299565A2EAA4E5EAB56EF1358951198&lt;/guid&gt;&#10;                    &lt;answertext&gt;ironhost2.uncc.edu.&lt;/answertext&gt;&#10;                    &lt;valuetype&gt;-1&lt;/valuetype&gt;&#10;                &lt;/answer&gt;&#10;                &lt;answer&gt;&#10;                    &lt;guid&gt;E320D181ADF14865A5467501A1123BB1&lt;/guid&gt;&#10;                    &lt;answertext&gt;mxa-00108101.gslb.pphosted.com.&lt;/answertext&gt;&#10;                    &lt;valuetype&gt;-1&lt;/valuetype&gt;&#10;                &lt;/answer&gt;&#10;                &lt;answer&gt;&#10;                    &lt;guid&gt;D3A229C67538407B935AF60DD9B808D7&lt;/guid&gt;&#10;                    &lt;answertext&gt;mxb-00108101.gslb.pphosted.com.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AUTOOPENPOLL" val="True"/>
  <p:tag name="AUTOFORMATCHART" val="True"/>
  <p:tag name="HASRESULTS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771</TotalTime>
  <Words>2409</Words>
  <Application>Microsoft Office PowerPoint</Application>
  <PresentationFormat>Widescreen</PresentationFormat>
  <Paragraphs>468</Paragraphs>
  <Slides>63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1" baseType="lpstr">
      <vt:lpstr>Arial</vt:lpstr>
      <vt:lpstr>Calibri</vt:lpstr>
      <vt:lpstr>Corbel</vt:lpstr>
      <vt:lpstr>Courier New</vt:lpstr>
      <vt:lpstr>Tahoma</vt:lpstr>
      <vt:lpstr>Wingdings 2</vt:lpstr>
      <vt:lpstr>Parallax</vt:lpstr>
      <vt:lpstr>Microsoft Graph Chart</vt:lpstr>
      <vt:lpstr>TLS, E-Mail and SPF</vt:lpstr>
      <vt:lpstr>overview</vt:lpstr>
      <vt:lpstr>tls</vt:lpstr>
      <vt:lpstr>transport layer security</vt:lpstr>
      <vt:lpstr>tls history</vt:lpstr>
      <vt:lpstr>modes of operation</vt:lpstr>
      <vt:lpstr>implicit mode</vt:lpstr>
      <vt:lpstr>explicit mode</vt:lpstr>
      <vt:lpstr>tls handshake</vt:lpstr>
      <vt:lpstr>tls handshake</vt:lpstr>
      <vt:lpstr>tls: trust</vt:lpstr>
      <vt:lpstr>tls: implementations</vt:lpstr>
      <vt:lpstr>How many protocols does it take a geek to send and read email?</vt:lpstr>
      <vt:lpstr>smtp</vt:lpstr>
      <vt:lpstr>simple mail transport protocol</vt:lpstr>
      <vt:lpstr>smtp history</vt:lpstr>
      <vt:lpstr>smtp ports</vt:lpstr>
      <vt:lpstr>smtp port 587</vt:lpstr>
      <vt:lpstr>privilege separation</vt:lpstr>
      <vt:lpstr>smtp protocol</vt:lpstr>
      <vt:lpstr>Sample smtp conversation to send an email</vt:lpstr>
      <vt:lpstr>smtp addressing</vt:lpstr>
      <vt:lpstr>extended smtp</vt:lpstr>
      <vt:lpstr>Sample esmtp conversation</vt:lpstr>
      <vt:lpstr>esmtp usage</vt:lpstr>
      <vt:lpstr>selected esmtp extensions</vt:lpstr>
      <vt:lpstr>selected esmtp extensions</vt:lpstr>
      <vt:lpstr>selected esmtp extensions</vt:lpstr>
      <vt:lpstr>determining smtp server</vt:lpstr>
      <vt:lpstr>mx records</vt:lpstr>
      <vt:lpstr>example mx record</vt:lpstr>
      <vt:lpstr>smtp headers</vt:lpstr>
      <vt:lpstr>smtp headers</vt:lpstr>
      <vt:lpstr>To see headers</vt:lpstr>
      <vt:lpstr>smtp headers</vt:lpstr>
      <vt:lpstr>PowerPoint Presentation</vt:lpstr>
      <vt:lpstr>smtp headers</vt:lpstr>
      <vt:lpstr>Which mail server would get the third received mail on the system:</vt:lpstr>
      <vt:lpstr>If both pphosted.com mail servers are down who would get the third received mail on the system:</vt:lpstr>
      <vt:lpstr>MIME</vt:lpstr>
      <vt:lpstr>multipurpose internet mail extensions</vt:lpstr>
      <vt:lpstr>mime</vt:lpstr>
      <vt:lpstr>mime encodings</vt:lpstr>
      <vt:lpstr>mime encodings</vt:lpstr>
      <vt:lpstr>mime encodings</vt:lpstr>
      <vt:lpstr>Resume 3/20</vt:lpstr>
      <vt:lpstr>Security</vt:lpstr>
      <vt:lpstr>smtp security</vt:lpstr>
      <vt:lpstr>sendmail</vt:lpstr>
      <vt:lpstr>problems with e-mail</vt:lpstr>
      <vt:lpstr>spam</vt:lpstr>
      <vt:lpstr>blacklist</vt:lpstr>
      <vt:lpstr>spamhaus.org</vt:lpstr>
      <vt:lpstr>whitelist</vt:lpstr>
      <vt:lpstr>greylisting</vt:lpstr>
      <vt:lpstr>greylisting</vt:lpstr>
      <vt:lpstr>SPF</vt:lpstr>
      <vt:lpstr>Misc.</vt:lpstr>
      <vt:lpstr>reading email</vt:lpstr>
      <vt:lpstr>local mail readers</vt:lpstr>
      <vt:lpstr>post office protocol</vt:lpstr>
      <vt:lpstr>internet message access protocol</vt:lpstr>
      <vt:lpstr>imap features</vt:lpstr>
    </vt:vector>
  </TitlesOfParts>
  <Company>UNC Charlotte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Kombol, Tony</dc:creator>
  <cp:lastModifiedBy>Kombol, Tony</cp:lastModifiedBy>
  <cp:revision>59</cp:revision>
  <dcterms:created xsi:type="dcterms:W3CDTF">2015-10-27T19:51:02Z</dcterms:created>
  <dcterms:modified xsi:type="dcterms:W3CDTF">2017-03-20T21:36:52Z</dcterms:modified>
</cp:coreProperties>
</file>