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3" r:id="rId8"/>
    <p:sldId id="262" r:id="rId9"/>
    <p:sldId id="295" r:id="rId10"/>
    <p:sldId id="294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92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1" r:id="rId40"/>
    <p:sldId id="290" r:id="rId41"/>
    <p:sldId id="296" r:id="rId42"/>
  </p:sldIdLst>
  <p:sldSz cx="9144000" cy="6858000" type="screen4x3"/>
  <p:notesSz cx="6858000" cy="9144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B20755-FA8C-43BD-A2F9-C357D497DDDF}">
          <p14:sldIdLst>
            <p14:sldId id="256"/>
            <p14:sldId id="257"/>
            <p14:sldId id="258"/>
            <p14:sldId id="259"/>
            <p14:sldId id="260"/>
            <p14:sldId id="261"/>
            <p14:sldId id="293"/>
            <p14:sldId id="262"/>
            <p14:sldId id="295"/>
            <p14:sldId id="294"/>
            <p14:sldId id="263"/>
            <p14:sldId id="264"/>
            <p14:sldId id="265"/>
            <p14:sldId id="266"/>
            <p14:sldId id="267"/>
            <p14:sldId id="268"/>
            <p14:sldId id="269"/>
            <p14:sldId id="292"/>
            <p14:sldId id="270"/>
            <p14:sldId id="271"/>
            <p14:sldId id="272"/>
          </p14:sldIdLst>
        </p14:section>
        <p14:section name="Untitled Section" id="{3897D25A-96D7-4A87-9704-622A66944ED8}">
          <p14:sldIdLst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1"/>
            <p14:sldId id="290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31-4021-B79C-9D6F36407C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31-4021-B79C-9D6F36407C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31-4021-B79C-9D6F36407C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8189632"/>
        <c:axId val="718182912"/>
        <c:axId val="717750912"/>
      </c:bar3DChart>
      <c:catAx>
        <c:axId val="71818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8182912"/>
        <c:crosses val="autoZero"/>
        <c:auto val="1"/>
        <c:lblAlgn val="ctr"/>
        <c:lblOffset val="100"/>
        <c:noMultiLvlLbl val="0"/>
      </c:catAx>
      <c:valAx>
        <c:axId val="718182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8189632"/>
        <c:crosses val="autoZero"/>
        <c:crossBetween val="between"/>
      </c:valAx>
      <c:serAx>
        <c:axId val="717750912"/>
        <c:scaling>
          <c:orientation val="minMax"/>
        </c:scaling>
        <c:delete val="0"/>
        <c:axPos val="b"/>
        <c:majorTickMark val="out"/>
        <c:minorTickMark val="none"/>
        <c:tickLblPos val="nextTo"/>
        <c:crossAx val="718182912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xMode val="edge"/>
          <c:yMode val="edge"/>
          <c:x val="8.3333333333333332E-3"/>
          <c:y val="7.160493827160494E-2"/>
          <c:w val="0.9916666666666667"/>
          <c:h val="0.7595924953825216"/>
        </c:manualLayout>
      </c:layout>
      <c:bar3D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3%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E18A-436E-96C3-8BD99472B26C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E18A-436E-96C3-8BD99472B26C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E18A-436E-96C3-8BD99472B26C}"/>
              </c:ext>
            </c:extLst>
          </c:dPt>
          <c:dPt>
            <c:idx val="3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07-E18A-436E-96C3-8BD99472B26C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E18A-436E-96C3-8BD99472B26C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Sheet1!$A$1:$A$5</c:f>
              <c:strCache>
                <c:ptCount val="5"/>
                <c:pt idx="0">
                  <c:v>By itself is kind of useless</c:v>
                </c:pt>
                <c:pt idx="1">
                  <c:v>Works best with other applications</c:v>
                </c:pt>
                <c:pt idx="2">
                  <c:v>Needs somewhat accurate clocks to work</c:v>
                </c:pt>
                <c:pt idx="3">
                  <c:v>All the above</c:v>
                </c:pt>
                <c:pt idx="4">
                  <c:v>None of the above</c:v>
                </c:pt>
              </c:strCache>
            </c:strRef>
          </c:cat>
          <c:val>
            <c:numRef>
              <c:f>Sheet1!$B$1:$B$5</c:f>
              <c:numCache>
                <c:formatCode>0%</c:formatCode>
                <c:ptCount val="5"/>
                <c:pt idx="0">
                  <c:v>0.03</c:v>
                </c:pt>
                <c:pt idx="1">
                  <c:v>0</c:v>
                </c:pt>
                <c:pt idx="2">
                  <c:v>0</c:v>
                </c:pt>
                <c:pt idx="3">
                  <c:v>0.88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18A-436E-96C3-8BD99472B2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8176192"/>
        <c:axId val="718184592"/>
        <c:axId val="0"/>
      </c:bar3DChart>
      <c:catAx>
        <c:axId val="71817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>
            <a:noFill/>
          </a:ln>
        </c:spPr>
        <c:crossAx val="718184592"/>
        <c:crosses val="autoZero"/>
        <c:auto val="1"/>
        <c:lblAlgn val="ctr"/>
        <c:lblOffset val="100"/>
        <c:noMultiLvlLbl val="0"/>
      </c:catAx>
      <c:valAx>
        <c:axId val="718184592"/>
        <c:scaling>
          <c:orientation val="minMax"/>
          <c:min val="0"/>
        </c:scaling>
        <c:delete val="0"/>
        <c:axPos val="l"/>
        <c:numFmt formatCode="0%" sourceLinked="1"/>
        <c:majorTickMark val="out"/>
        <c:minorTickMark val="none"/>
        <c:tickLblPos val="none"/>
        <c:spPr>
          <a:ln w="6350">
            <a:noFill/>
          </a:ln>
        </c:spPr>
        <c:crossAx val="718176192"/>
        <c:crosses val="autoZero"/>
        <c:crossBetween val="between"/>
      </c:valAx>
    </c:plotArea>
    <c:plotVisOnly val="1"/>
    <c:dispBlanksAs val="span"/>
    <c:showDLblsOverMax val="0"/>
  </c:chart>
  <c:spPr>
    <a:noFill/>
    <a:ln w="6350"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92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71596626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534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96FA73-7758-413A-A109-1DF00AD6C904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2C1180-B5B2-4649-ADA7-435083755D5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nWfLwjao2E" TargetMode="External"/><Relationship Id="rId2" Type="http://schemas.openxmlformats.org/officeDocument/2006/relationships/hyperlink" Target="http://www.yourepeat.com/watch/?v=_msfQmCEv4I&amp;feature=youtube_gdat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chart" Target="../charts/chart2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ITIS 3110 </a:t>
            </a:r>
            <a:br>
              <a:rPr lang="en-US" dirty="0"/>
            </a:br>
            <a:r>
              <a:rPr lang="en-US" dirty="0"/>
              <a:t>IT INFRASTRUCTURE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9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NSS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hosts</a:t>
            </a:r>
            <a:endParaRPr lang="en-US" dirty="0"/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/etc/hosts</a:t>
            </a:r>
          </a:p>
          <a:p>
            <a:pPr lvl="1"/>
            <a:r>
              <a:rPr lang="en-US" dirty="0"/>
              <a:t>Hostname resolution</a:t>
            </a:r>
          </a:p>
          <a:p>
            <a:pPr lvl="1"/>
            <a:r>
              <a:rPr lang="en-US" dirty="0"/>
              <a:t>Often uses DNS in addition to the /</a:t>
            </a:r>
            <a:r>
              <a:rPr lang="en-US" dirty="0" err="1"/>
              <a:t>etc</a:t>
            </a:r>
            <a:r>
              <a:rPr lang="en-US" dirty="0"/>
              <a:t>/hosts </a:t>
            </a:r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127.0.0.1	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localhost</a:t>
            </a:r>
            <a:b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192.168.1.50  ajk2110debian.hades.lab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ajk2110debian</a:t>
            </a:r>
            <a:b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The following lines are desirable for IPv6 capable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hosts</a:t>
            </a:r>
            <a:b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     localhost ip6-localhost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ip6-loopback</a:t>
            </a:r>
            <a:b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ff02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::1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ip6-allnodes</a:t>
            </a:r>
            <a:b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ff02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::2 ip6-allrouters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18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NSS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getent</a:t>
            </a:r>
            <a:endParaRPr lang="en-US" i="1" dirty="0"/>
          </a:p>
          <a:p>
            <a:pPr lvl="1"/>
            <a:r>
              <a:rPr lang="en-US" dirty="0"/>
              <a:t>Command line tool allows you to see the world according to NSS</a:t>
            </a:r>
          </a:p>
          <a:p>
            <a:pPr lvl="1"/>
            <a:r>
              <a:rPr lang="en-US" dirty="0"/>
              <a:t>Saw this in previous DNS lecture</a:t>
            </a:r>
          </a:p>
          <a:p>
            <a:r>
              <a:rPr lang="en-US" dirty="0"/>
              <a:t>Usage: 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&lt;database&gt; [object]</a:t>
            </a:r>
          </a:p>
        </p:txBody>
      </p:sp>
    </p:spTree>
    <p:extLst>
      <p:ext uri="{BB962C8B-B14F-4D97-AF65-F5344CB8AC3E}">
        <p14:creationId xmlns:p14="http://schemas.microsoft.com/office/powerpoint/2010/main" val="27349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Pluggable Authentication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PAM</a:t>
            </a:r>
          </a:p>
          <a:p>
            <a:pPr lvl="1"/>
            <a:r>
              <a:rPr lang="en-US" dirty="0"/>
              <a:t>A “stack” of libraries used to verify a user and their password</a:t>
            </a:r>
          </a:p>
          <a:p>
            <a:r>
              <a:rPr lang="en-US" dirty="0"/>
              <a:t>Some PAM modules are not directly related to authentication</a:t>
            </a:r>
          </a:p>
          <a:p>
            <a:pPr lvl="1"/>
            <a:r>
              <a:rPr lang="en-US" dirty="0"/>
              <a:t>They set up a user’s environment</a:t>
            </a:r>
          </a:p>
          <a:p>
            <a:r>
              <a:rPr lang="en-US" dirty="0"/>
              <a:t>Stored in </a:t>
            </a:r>
            <a:r>
              <a:rPr lang="en-US" i="1" dirty="0"/>
              <a:t>/etc/</a:t>
            </a:r>
            <a:r>
              <a:rPr lang="en-US" i="1" dirty="0" err="1"/>
              <a:t>pam.d</a:t>
            </a:r>
            <a:endParaRPr lang="en-US" i="1" dirty="0"/>
          </a:p>
          <a:p>
            <a:pPr lvl="1"/>
            <a:r>
              <a:rPr lang="en-US" dirty="0"/>
              <a:t>Contains a file for every binary that requires authentication</a:t>
            </a:r>
          </a:p>
          <a:p>
            <a:pPr lvl="2"/>
            <a:r>
              <a:rPr lang="en-US" dirty="0"/>
              <a:t>login</a:t>
            </a:r>
          </a:p>
          <a:p>
            <a:pPr lvl="2"/>
            <a:r>
              <a:rPr lang="en-US" dirty="0"/>
              <a:t>sshd</a:t>
            </a:r>
          </a:p>
          <a:p>
            <a:pPr lvl="2"/>
            <a:r>
              <a:rPr lang="en-US" dirty="0"/>
              <a:t>sudo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9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Pluggable Authentication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Several different </a:t>
            </a:r>
            <a:r>
              <a:rPr lang="en-US" dirty="0" smtClean="0"/>
              <a:t>module stacks </a:t>
            </a:r>
            <a:r>
              <a:rPr lang="en-US" dirty="0"/>
              <a:t>available in PAM</a:t>
            </a:r>
          </a:p>
          <a:p>
            <a:pPr lvl="1"/>
            <a:r>
              <a:rPr lang="en-US" dirty="0" err="1"/>
              <a:t>Auth</a:t>
            </a:r>
            <a:endParaRPr lang="en-US" dirty="0"/>
          </a:p>
          <a:p>
            <a:pPr lvl="2"/>
            <a:r>
              <a:rPr lang="en-US" dirty="0"/>
              <a:t>Authentication</a:t>
            </a:r>
          </a:p>
          <a:p>
            <a:pPr lvl="2"/>
            <a:r>
              <a:rPr lang="en-US" dirty="0"/>
              <a:t>Verify users’ passwords</a:t>
            </a:r>
          </a:p>
          <a:p>
            <a:pPr lvl="1"/>
            <a:r>
              <a:rPr lang="en-US" dirty="0"/>
              <a:t>Account</a:t>
            </a:r>
          </a:p>
          <a:p>
            <a:pPr lvl="2"/>
            <a:r>
              <a:rPr lang="en-US" dirty="0"/>
              <a:t>Authorization</a:t>
            </a:r>
          </a:p>
          <a:p>
            <a:pPr lvl="2"/>
            <a:r>
              <a:rPr lang="en-US" dirty="0"/>
              <a:t>Account verification</a:t>
            </a:r>
          </a:p>
          <a:p>
            <a:pPr lvl="2"/>
            <a:r>
              <a:rPr lang="en-US" dirty="0"/>
              <a:t>Password expiration</a:t>
            </a:r>
          </a:p>
          <a:p>
            <a:pPr lvl="1"/>
            <a:r>
              <a:rPr lang="en-US" dirty="0"/>
              <a:t>Session</a:t>
            </a:r>
          </a:p>
          <a:p>
            <a:pPr lvl="2"/>
            <a:r>
              <a:rPr lang="en-US" dirty="0"/>
              <a:t>Maintenance</a:t>
            </a:r>
          </a:p>
          <a:p>
            <a:pPr lvl="2"/>
            <a:r>
              <a:rPr lang="en-US" dirty="0"/>
              <a:t>Mounting, un-mounting or creating home directory</a:t>
            </a:r>
          </a:p>
          <a:p>
            <a:pPr lvl="1"/>
            <a:r>
              <a:rPr lang="en-US" dirty="0"/>
              <a:t>Password</a:t>
            </a:r>
          </a:p>
          <a:p>
            <a:pPr lvl="2"/>
            <a:r>
              <a:rPr lang="en-US" dirty="0"/>
              <a:t>Updating of authentication credentials</a:t>
            </a:r>
          </a:p>
          <a:p>
            <a:pPr lvl="3"/>
            <a:r>
              <a:rPr lang="en-US" dirty="0" smtClean="0"/>
              <a:t>(</a:t>
            </a:r>
            <a:r>
              <a:rPr lang="en-US" dirty="0"/>
              <a:t>changing password)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Simple Authentication and Security Layer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(</a:t>
            </a:r>
            <a:r>
              <a:rPr lang="en-US" sz="3600" dirty="0"/>
              <a:t>SASL)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10600" cy="4389120"/>
          </a:xfrm>
        </p:spPr>
        <p:txBody>
          <a:bodyPr/>
          <a:lstStyle/>
          <a:p>
            <a:r>
              <a:rPr lang="en-US" dirty="0"/>
              <a:t>Authentication framework</a:t>
            </a:r>
          </a:p>
          <a:p>
            <a:r>
              <a:rPr lang="en-US" dirty="0"/>
              <a:t>Removes authentication from protocol implementations</a:t>
            </a:r>
          </a:p>
          <a:p>
            <a:r>
              <a:rPr lang="en-US" dirty="0"/>
              <a:t>Often used for server applications 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SMTP, HTTP and LDAP </a:t>
            </a:r>
            <a:r>
              <a:rPr lang="en-US" dirty="0" smtClean="0"/>
              <a:t>servers</a:t>
            </a:r>
            <a:endParaRPr lang="en-US" dirty="0"/>
          </a:p>
          <a:p>
            <a:r>
              <a:rPr lang="en-US" dirty="0"/>
              <a:t>Supports authentication ‘mechanisms’</a:t>
            </a:r>
          </a:p>
          <a:p>
            <a:pPr lvl="1"/>
            <a:r>
              <a:rPr lang="en-US" dirty="0"/>
              <a:t>Any SASL-aware application can authenticate users using any SASL mechanism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1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SASL Mechanisms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PLAIN</a:t>
            </a:r>
          </a:p>
          <a:p>
            <a:pPr lvl="1"/>
            <a:r>
              <a:rPr lang="en-US" dirty="0"/>
              <a:t>Clear-text password authentication</a:t>
            </a:r>
          </a:p>
          <a:p>
            <a:r>
              <a:rPr lang="en-US" dirty="0"/>
              <a:t>DIGEST-MD5</a:t>
            </a:r>
          </a:p>
          <a:p>
            <a:pPr lvl="1"/>
            <a:r>
              <a:rPr lang="en-US" dirty="0"/>
              <a:t>HTTP Digest compatible authentication</a:t>
            </a:r>
          </a:p>
          <a:p>
            <a:r>
              <a:rPr lang="en-US" dirty="0"/>
              <a:t>NTLM</a:t>
            </a:r>
          </a:p>
          <a:p>
            <a:pPr lvl="1"/>
            <a:r>
              <a:rPr lang="en-US" dirty="0"/>
              <a:t>Windows NT LAN Manager</a:t>
            </a:r>
          </a:p>
          <a:p>
            <a:r>
              <a:rPr lang="en-US" dirty="0"/>
              <a:t>GSSAPI</a:t>
            </a:r>
          </a:p>
          <a:p>
            <a:pPr lvl="1"/>
            <a:r>
              <a:rPr lang="en-US" dirty="0"/>
              <a:t>Generic Security Services API</a:t>
            </a:r>
          </a:p>
          <a:p>
            <a:pPr lvl="1"/>
            <a:r>
              <a:rPr lang="en-US" dirty="0"/>
              <a:t>Bridge for Kerberos 5 Authentication</a:t>
            </a:r>
          </a:p>
          <a:p>
            <a:pPr lvl="1"/>
            <a:r>
              <a:rPr lang="en-US" dirty="0"/>
              <a:t>Proxies Kerberos </a:t>
            </a:r>
          </a:p>
          <a:p>
            <a:pPr lvl="2"/>
            <a:r>
              <a:rPr lang="en-US" dirty="0" smtClean="0"/>
              <a:t>SASL </a:t>
            </a:r>
            <a:r>
              <a:rPr lang="en-US" dirty="0"/>
              <a:t>receives password and negotiates </a:t>
            </a:r>
            <a:r>
              <a:rPr lang="en-US" dirty="0" smtClean="0"/>
              <a:t>Kerberos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Generic Security Services </a:t>
            </a:r>
            <a:r>
              <a:rPr lang="en-US" sz="4000" dirty="0" smtClean="0"/>
              <a:t>API (GSSAPI)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Programming Interface for challenge-response protocols like Kerberos</a:t>
            </a:r>
          </a:p>
          <a:p>
            <a:r>
              <a:rPr lang="en-US" dirty="0"/>
              <a:t>Kerberos implementations have different programming interfaces</a:t>
            </a:r>
          </a:p>
          <a:p>
            <a:pPr lvl="1"/>
            <a:r>
              <a:rPr lang="en-US" dirty="0"/>
              <a:t>Before GSSAPI, applications had to support each Kerberos implementation independently</a:t>
            </a:r>
          </a:p>
          <a:p>
            <a:pPr lvl="1"/>
            <a:r>
              <a:rPr lang="en-US" dirty="0"/>
              <a:t>Applications that support GSSAPI can use any Kerberos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13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http://en.wikipedia.org/wiki/Kerberos_%28protocol%29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3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itself it is kind of useless</a:t>
            </a:r>
          </a:p>
          <a:p>
            <a:pPr lvl="1"/>
            <a:r>
              <a:rPr lang="en-US" dirty="0" smtClean="0"/>
              <a:t>Just verifies UID and PW</a:t>
            </a:r>
          </a:p>
          <a:p>
            <a:r>
              <a:rPr lang="en-US" dirty="0" smtClean="0"/>
              <a:t>Power comes from pairing it with other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1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Kerberos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Video1:</a:t>
            </a:r>
          </a:p>
          <a:p>
            <a:pPr lvl="1"/>
            <a:r>
              <a:rPr lang="sv-SE" dirty="0">
                <a:hlinkClick r:id="rId2"/>
              </a:rPr>
              <a:t>http://www.yourepeat.com/watch/?v=_msfQmCEv4I&amp;feature=youtube_gdata </a:t>
            </a:r>
            <a:endParaRPr lang="sv-SE" dirty="0"/>
          </a:p>
          <a:p>
            <a:pPr lvl="1"/>
            <a:r>
              <a:rPr lang="sv-SE" dirty="0"/>
              <a:t>~10 min. (good)</a:t>
            </a:r>
          </a:p>
          <a:p>
            <a:r>
              <a:rPr lang="sv-SE" dirty="0"/>
              <a:t>Video2:</a:t>
            </a:r>
          </a:p>
          <a:p>
            <a:pPr lvl="1"/>
            <a:r>
              <a:rPr lang="sv-SE" dirty="0">
                <a:hlinkClick r:id="rId3"/>
              </a:rPr>
              <a:t>http://www.youtube.com/watch?v=XnWfLwjao2E </a:t>
            </a:r>
            <a:endParaRPr lang="sv-SE" dirty="0"/>
          </a:p>
          <a:p>
            <a:pPr lvl="1"/>
            <a:r>
              <a:rPr lang="sv-SE" dirty="0"/>
              <a:t>~12 min (ok)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4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Lecture’s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Authentication and Authorization</a:t>
            </a:r>
          </a:p>
          <a:p>
            <a:r>
              <a:rPr lang="en-US" dirty="0"/>
              <a:t>Authentication and Authorization in UNIX</a:t>
            </a:r>
          </a:p>
          <a:p>
            <a:pPr lvl="1"/>
            <a:r>
              <a:rPr lang="en-US" dirty="0"/>
              <a:t>Name Service Switch</a:t>
            </a:r>
          </a:p>
          <a:p>
            <a:pPr lvl="1"/>
            <a:r>
              <a:rPr lang="en-US" dirty="0"/>
              <a:t>PAM</a:t>
            </a:r>
          </a:p>
          <a:p>
            <a:pPr lvl="1"/>
            <a:r>
              <a:rPr lang="en-US" dirty="0"/>
              <a:t>SASL</a:t>
            </a:r>
          </a:p>
          <a:p>
            <a:pPr lvl="1"/>
            <a:r>
              <a:rPr lang="en-US" dirty="0"/>
              <a:t>GSSAPI</a:t>
            </a:r>
          </a:p>
          <a:p>
            <a:r>
              <a:rPr lang="en-US" dirty="0"/>
              <a:t>Kerberos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Kerberos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Computer network authentication protocol</a:t>
            </a:r>
          </a:p>
          <a:p>
            <a:pPr lvl="1"/>
            <a:r>
              <a:rPr lang="en-US" dirty="0"/>
              <a:t>Allows individuals communicating over a non-secure network to prove their identity to one another in a secure manner</a:t>
            </a:r>
          </a:p>
          <a:p>
            <a:pPr lvl="1"/>
            <a:r>
              <a:rPr lang="en-US" dirty="0"/>
              <a:t>Suite of free software published by Massachusetts Institute of Technology (MIT) that implements this protocol</a:t>
            </a:r>
          </a:p>
          <a:p>
            <a:pPr lvl="1"/>
            <a:r>
              <a:rPr lang="en-US" dirty="0"/>
              <a:t>Aimed primarily at a client-server model</a:t>
            </a:r>
          </a:p>
          <a:p>
            <a:pPr lvl="2"/>
            <a:r>
              <a:rPr lang="en-US" dirty="0"/>
              <a:t>Provides mutual authentication</a:t>
            </a:r>
          </a:p>
          <a:p>
            <a:pPr lvl="3"/>
            <a:r>
              <a:rPr lang="en-US" dirty="0"/>
              <a:t>Both the user and the server verify each other's identity</a:t>
            </a:r>
          </a:p>
          <a:p>
            <a:pPr lvl="2"/>
            <a:r>
              <a:rPr lang="en-US" dirty="0"/>
              <a:t>Kerberos protocol messages are protected against eavesdropping and replay attacks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Kerberos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Builds on symmetric key cryptography</a:t>
            </a:r>
          </a:p>
          <a:p>
            <a:pPr lvl="1"/>
            <a:r>
              <a:rPr lang="en-US" dirty="0"/>
              <a:t>Requires a trusted third </a:t>
            </a:r>
            <a:r>
              <a:rPr lang="en-US" dirty="0" smtClean="0"/>
              <a:t>party</a:t>
            </a:r>
            <a:endParaRPr lang="en-US" dirty="0"/>
          </a:p>
          <a:p>
            <a:r>
              <a:rPr lang="en-US" dirty="0"/>
              <a:t>Extensions to Kerberos can provide for the use of public key cryptography during certain phases of authentication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1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and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MIT developed Kerberos to protect network services provided by Project Athena</a:t>
            </a:r>
          </a:p>
          <a:p>
            <a:pPr lvl="1"/>
            <a:r>
              <a:rPr lang="en-US" dirty="0"/>
              <a:t>Named after the Greek mythological character Kerberos (Cerberus)</a:t>
            </a:r>
          </a:p>
          <a:p>
            <a:pPr lvl="2"/>
            <a:r>
              <a:rPr lang="en-US" dirty="0"/>
              <a:t>Monstrous three-headed guard dog of Hades in Greek mythology</a:t>
            </a:r>
          </a:p>
          <a:p>
            <a:pPr lvl="3"/>
            <a:r>
              <a:rPr lang="en-US" dirty="0"/>
              <a:t>Fluffy is an example of a Cerberus</a:t>
            </a:r>
          </a:p>
          <a:p>
            <a:pPr lvl="1"/>
            <a:r>
              <a:rPr lang="en-US" dirty="0"/>
              <a:t> Several versions of the protocol exist</a:t>
            </a:r>
          </a:p>
          <a:p>
            <a:pPr lvl="2"/>
            <a:r>
              <a:rPr lang="en-US" dirty="0"/>
              <a:t>Versions 1–3 internal only at 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4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Version 4 published in the late 1980s</a:t>
            </a:r>
          </a:p>
          <a:p>
            <a:pPr lvl="1"/>
            <a:r>
              <a:rPr lang="en-US" dirty="0"/>
              <a:t>Steve Miller and Clifford </a:t>
            </a:r>
            <a:r>
              <a:rPr lang="en-US" dirty="0" err="1"/>
              <a:t>Neuman</a:t>
            </a:r>
            <a:endParaRPr lang="en-US" dirty="0"/>
          </a:p>
          <a:p>
            <a:pPr lvl="2"/>
            <a:r>
              <a:rPr lang="en-US" dirty="0" smtClean="0"/>
              <a:t>primary </a:t>
            </a:r>
            <a:r>
              <a:rPr lang="en-US" dirty="0"/>
              <a:t>designers of Kerberos</a:t>
            </a:r>
          </a:p>
          <a:p>
            <a:pPr lvl="1"/>
            <a:r>
              <a:rPr lang="en-US" dirty="0"/>
              <a:t>Targeted primarily for Project Athena</a:t>
            </a:r>
          </a:p>
          <a:p>
            <a:r>
              <a:rPr lang="en-US" dirty="0"/>
              <a:t>Version 5 (1993)</a:t>
            </a:r>
          </a:p>
          <a:p>
            <a:pPr lvl="1"/>
            <a:r>
              <a:rPr lang="en-US" dirty="0"/>
              <a:t>Addressed the limitations and security problems of version 4</a:t>
            </a:r>
          </a:p>
          <a:p>
            <a:pPr lvl="1"/>
            <a:r>
              <a:rPr lang="en-US" dirty="0"/>
              <a:t>Designed by John Kohl and Clifford </a:t>
            </a:r>
            <a:r>
              <a:rPr lang="en-US" dirty="0" err="1"/>
              <a:t>Neuman</a:t>
            </a:r>
            <a:endParaRPr lang="en-US" dirty="0"/>
          </a:p>
          <a:p>
            <a:pPr lvl="1"/>
            <a:r>
              <a:rPr lang="en-US" dirty="0"/>
              <a:t>RFC 1510 (RFC is Request for Comments)</a:t>
            </a:r>
          </a:p>
          <a:p>
            <a:pPr lvl="2"/>
            <a:r>
              <a:rPr lang="en-US" dirty="0"/>
              <a:t>http://www.rfc-editor.org/</a:t>
            </a:r>
          </a:p>
          <a:p>
            <a:pPr lvl="1"/>
            <a:r>
              <a:rPr lang="en-US" dirty="0"/>
              <a:t>Made obsolete by RFC 4120 in 2005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2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MIT has a free version of Kerberos available</a:t>
            </a:r>
          </a:p>
          <a:p>
            <a:pPr lvl="1"/>
            <a:r>
              <a:rPr lang="en-US" dirty="0"/>
              <a:t>Copyright permissions similar to those used for BSD</a:t>
            </a:r>
          </a:p>
          <a:p>
            <a:r>
              <a:rPr lang="en-US" dirty="0"/>
              <a:t>Authorities in the United States classified Kerberos as a munition</a:t>
            </a:r>
          </a:p>
          <a:p>
            <a:pPr lvl="1"/>
            <a:r>
              <a:rPr lang="en-US" dirty="0"/>
              <a:t>Banned its export</a:t>
            </a:r>
          </a:p>
          <a:p>
            <a:pPr lvl="1"/>
            <a:r>
              <a:rPr lang="en-US" dirty="0"/>
              <a:t>Used the DES encryption algorithm (with 56-bit keys)</a:t>
            </a:r>
          </a:p>
          <a:p>
            <a:pPr lvl="1"/>
            <a:r>
              <a:rPr lang="en-US" dirty="0"/>
              <a:t>Non-US Kerberos 4 implementation, KTH-KRB</a:t>
            </a:r>
          </a:p>
          <a:p>
            <a:pPr lvl="2"/>
            <a:r>
              <a:rPr lang="en-US" dirty="0"/>
              <a:t>Developed at the Royal Institute of Technology in Sweden</a:t>
            </a:r>
          </a:p>
          <a:p>
            <a:pPr lvl="2"/>
            <a:r>
              <a:rPr lang="en-US" dirty="0"/>
              <a:t>System available outside the US before the US changed its cryptography export regulations (circa 2000) </a:t>
            </a:r>
          </a:p>
          <a:p>
            <a:pPr lvl="1"/>
            <a:r>
              <a:rPr lang="en-US" dirty="0"/>
              <a:t>Swedish implementation was based on a version called </a:t>
            </a:r>
            <a:r>
              <a:rPr lang="en-US" dirty="0" err="1"/>
              <a:t>eBones</a:t>
            </a:r>
            <a:r>
              <a:rPr lang="en-US" dirty="0"/>
              <a:t>. </a:t>
            </a:r>
          </a:p>
          <a:p>
            <a:pPr lvl="2"/>
            <a:r>
              <a:rPr lang="en-US" dirty="0" err="1"/>
              <a:t>eBones</a:t>
            </a:r>
            <a:r>
              <a:rPr lang="en-US" dirty="0"/>
              <a:t> was based on the exported MIT Bones release based on version Kerberos 4 patch-level 9</a:t>
            </a:r>
          </a:p>
          <a:p>
            <a:pPr lvl="2"/>
            <a:r>
              <a:rPr lang="en-US" dirty="0"/>
              <a:t>Stripped of both the encryption functions and the calls to them</a:t>
            </a:r>
          </a:p>
          <a:p>
            <a:pPr lvl="2"/>
            <a:r>
              <a:rPr lang="en-US" dirty="0"/>
              <a:t>This somewhat limited Kerberos was called the </a:t>
            </a:r>
            <a:r>
              <a:rPr lang="en-US" dirty="0" err="1"/>
              <a:t>eBones</a:t>
            </a:r>
            <a:r>
              <a:rPr lang="en-US" dirty="0"/>
              <a:t> release </a:t>
            </a:r>
          </a:p>
          <a:p>
            <a:pPr lvl="1"/>
            <a:r>
              <a:rPr lang="en-US" dirty="0"/>
              <a:t>A Kerberos version 5 implementation, </a:t>
            </a:r>
            <a:r>
              <a:rPr lang="en-US" dirty="0" err="1"/>
              <a:t>Heimdal</a:t>
            </a:r>
            <a:r>
              <a:rPr lang="en-US" dirty="0"/>
              <a:t>, was released by basically the same group of people releasing KTH-KRB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Windows 2000, XP, Server 2003 and Vista</a:t>
            </a:r>
          </a:p>
          <a:p>
            <a:pPr lvl="1"/>
            <a:r>
              <a:rPr lang="en-US" dirty="0"/>
              <a:t>Use Kerberos as their default authentication method </a:t>
            </a:r>
          </a:p>
          <a:p>
            <a:pPr lvl="1"/>
            <a:r>
              <a:rPr lang="en-US" dirty="0"/>
              <a:t>Microsoft additions to the Kerberos suite of protocols </a:t>
            </a:r>
          </a:p>
          <a:p>
            <a:pPr lvl="2"/>
            <a:r>
              <a:rPr lang="en-US" dirty="0"/>
              <a:t>Documented in RFC 3244</a:t>
            </a:r>
          </a:p>
          <a:p>
            <a:pPr lvl="2"/>
            <a:r>
              <a:rPr lang="en-US" dirty="0"/>
              <a:t>"Microsoft Windows 2000 Kerberos Change Password and Set Password Protocols"</a:t>
            </a:r>
          </a:p>
          <a:p>
            <a:pPr lvl="1"/>
            <a:r>
              <a:rPr lang="en-US" dirty="0"/>
              <a:t>RFC 4757 documents Microsoft's use of the RC4 cipher</a:t>
            </a:r>
          </a:p>
          <a:p>
            <a:r>
              <a:rPr lang="en-US" dirty="0"/>
              <a:t>Microsoft uses the Kerberos protocol</a:t>
            </a:r>
          </a:p>
          <a:p>
            <a:pPr lvl="1"/>
            <a:r>
              <a:rPr lang="en-US" dirty="0"/>
              <a:t>Does not use the MIT software</a:t>
            </a:r>
          </a:p>
          <a:p>
            <a:r>
              <a:rPr lang="en-US" dirty="0"/>
              <a:t>Apple's Mac OS X uses Kerberos</a:t>
            </a:r>
          </a:p>
          <a:p>
            <a:pPr lvl="1"/>
            <a:r>
              <a:rPr lang="en-US" dirty="0"/>
              <a:t>client and server 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31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and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IETF Kerberos Working Group is updating the specifications</a:t>
            </a:r>
          </a:p>
          <a:p>
            <a:r>
              <a:rPr lang="en-US" dirty="0"/>
              <a:t>Updates include: </a:t>
            </a:r>
          </a:p>
          <a:p>
            <a:pPr lvl="1"/>
            <a:r>
              <a:rPr lang="en-US" dirty="0"/>
              <a:t>“Encryption and Checksum Specifications” </a:t>
            </a:r>
          </a:p>
          <a:p>
            <a:pPr lvl="2"/>
            <a:r>
              <a:rPr lang="en-US" dirty="0"/>
              <a:t>RFC 3961 </a:t>
            </a:r>
          </a:p>
          <a:p>
            <a:pPr lvl="1"/>
            <a:r>
              <a:rPr lang="en-US" dirty="0"/>
              <a:t>“Advanced Encryption Standard (AES) for Kerberos 5” </a:t>
            </a:r>
          </a:p>
          <a:p>
            <a:pPr lvl="2"/>
            <a:r>
              <a:rPr lang="en-US" dirty="0"/>
              <a:t>RFC 3962</a:t>
            </a:r>
          </a:p>
          <a:p>
            <a:pPr lvl="1"/>
            <a:r>
              <a:rPr lang="en-US" dirty="0"/>
              <a:t>New edition of the Kerberos V5 specification </a:t>
            </a:r>
          </a:p>
          <a:p>
            <a:pPr lvl="2"/>
            <a:r>
              <a:rPr lang="en-US" dirty="0"/>
              <a:t>“The Kerberos Network Authentication Service (V5)”</a:t>
            </a:r>
          </a:p>
          <a:p>
            <a:pPr lvl="2"/>
            <a:r>
              <a:rPr lang="en-US" dirty="0"/>
              <a:t>RFC 4120</a:t>
            </a:r>
          </a:p>
          <a:p>
            <a:pPr lvl="2"/>
            <a:r>
              <a:rPr lang="en-US" dirty="0"/>
              <a:t>Obsoletes RFC 1510 </a:t>
            </a:r>
          </a:p>
          <a:p>
            <a:pPr lvl="3"/>
            <a:r>
              <a:rPr lang="en-US" dirty="0"/>
              <a:t>Clarifies aspects of the protocol and intended use in a more detailed and clearer explanation</a:t>
            </a:r>
          </a:p>
          <a:p>
            <a:pPr lvl="1"/>
            <a:r>
              <a:rPr lang="en-US" dirty="0"/>
              <a:t>New edition of the GSS-API specification </a:t>
            </a:r>
          </a:p>
          <a:p>
            <a:pPr lvl="2"/>
            <a:r>
              <a:rPr lang="en-US" dirty="0"/>
              <a:t>“The Kerberos Version 5 Generic Security Service Application Program Interface (GSS-API) Mechanism: Version 2.“</a:t>
            </a:r>
          </a:p>
          <a:p>
            <a:pPr lvl="2"/>
            <a:r>
              <a:rPr lang="en-US" dirty="0"/>
              <a:t>RFC 4121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80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Kerberos </a:t>
            </a:r>
            <a:r>
              <a:rPr lang="en-US" dirty="0" smtClean="0"/>
              <a:t>based on </a:t>
            </a:r>
            <a:r>
              <a:rPr lang="en-US" dirty="0"/>
              <a:t>the Needham-Schroeder protocol </a:t>
            </a:r>
          </a:p>
          <a:p>
            <a:pPr lvl="1"/>
            <a:r>
              <a:rPr lang="en-US" dirty="0"/>
              <a:t>It makes use of a trusted third party</a:t>
            </a:r>
          </a:p>
          <a:p>
            <a:pPr lvl="2"/>
            <a:r>
              <a:rPr lang="en-US" dirty="0"/>
              <a:t>Key Distribution Center (KDC), </a:t>
            </a:r>
          </a:p>
          <a:p>
            <a:pPr lvl="2"/>
            <a:r>
              <a:rPr lang="en-US" dirty="0"/>
              <a:t>Consists of two logically separate parts: </a:t>
            </a:r>
          </a:p>
          <a:p>
            <a:pPr lvl="3"/>
            <a:r>
              <a:rPr lang="en-US" dirty="0"/>
              <a:t>An Authentication Server (AS)</a:t>
            </a:r>
          </a:p>
          <a:p>
            <a:pPr lvl="3"/>
            <a:r>
              <a:rPr lang="en-US" dirty="0"/>
              <a:t>A Ticket Granting Server (TGS) </a:t>
            </a:r>
          </a:p>
          <a:p>
            <a:pPr lvl="1"/>
            <a:r>
              <a:rPr lang="en-US" dirty="0"/>
              <a:t>Kerberos works on the basis of "tickets“ </a:t>
            </a:r>
          </a:p>
          <a:p>
            <a:pPr lvl="2"/>
            <a:r>
              <a:rPr lang="en-US" dirty="0"/>
              <a:t>Serves to prove the identity of users</a:t>
            </a:r>
          </a:p>
          <a:p>
            <a:r>
              <a:rPr lang="en-US" dirty="0"/>
              <a:t>The KDC maintains a database of secret keys </a:t>
            </a:r>
          </a:p>
          <a:p>
            <a:pPr lvl="1"/>
            <a:r>
              <a:rPr lang="en-US" dirty="0"/>
              <a:t>Each entity on the network — whether a client or a server — shares a secret key known only to itself and to the KDC</a:t>
            </a:r>
          </a:p>
          <a:p>
            <a:pPr lvl="1"/>
            <a:r>
              <a:rPr lang="en-US" dirty="0"/>
              <a:t>Knowledge of this key serves to prove an entity's identity</a:t>
            </a:r>
          </a:p>
          <a:p>
            <a:pPr lvl="1"/>
            <a:r>
              <a:rPr lang="en-US" dirty="0"/>
              <a:t>For communication between two entities</a:t>
            </a:r>
          </a:p>
          <a:p>
            <a:pPr lvl="2"/>
            <a:r>
              <a:rPr lang="en-US" dirty="0"/>
              <a:t>KDC generates a session key</a:t>
            </a:r>
          </a:p>
          <a:p>
            <a:pPr lvl="3"/>
            <a:r>
              <a:rPr lang="en-US" dirty="0"/>
              <a:t>Used to secure their interactions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9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Authentication vs. Authorization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  <a:p>
            <a:pPr lvl="1"/>
            <a:r>
              <a:rPr lang="en-US" dirty="0"/>
              <a:t>Act of Establishing a user’s identity</a:t>
            </a:r>
          </a:p>
          <a:p>
            <a:pPr lvl="1"/>
            <a:r>
              <a:rPr lang="en-US" dirty="0"/>
              <a:t>Who you are</a:t>
            </a:r>
          </a:p>
          <a:p>
            <a:r>
              <a:rPr lang="en-US" dirty="0"/>
              <a:t>Authorization</a:t>
            </a:r>
          </a:p>
          <a:p>
            <a:pPr lvl="1"/>
            <a:r>
              <a:rPr lang="en-US" dirty="0"/>
              <a:t>Specifies access rights to resources</a:t>
            </a:r>
          </a:p>
          <a:p>
            <a:pPr lvl="1"/>
            <a:r>
              <a:rPr lang="en-US" dirty="0"/>
              <a:t>What you can access</a:t>
            </a:r>
          </a:p>
          <a:p>
            <a:pPr lvl="1"/>
            <a:r>
              <a:rPr lang="en-US" dirty="0"/>
              <a:t>Relies on authentication to establish identity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5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The following software can use Kerberos for authentication:</a:t>
            </a:r>
          </a:p>
          <a:p>
            <a:pPr lvl="1"/>
            <a:r>
              <a:rPr lang="en-US" dirty="0"/>
              <a:t>VMware ESX Server </a:t>
            </a:r>
          </a:p>
          <a:p>
            <a:pPr lvl="1"/>
            <a:r>
              <a:rPr lang="en-US" dirty="0"/>
              <a:t>AFS </a:t>
            </a:r>
          </a:p>
          <a:p>
            <a:pPr lvl="1"/>
            <a:r>
              <a:rPr lang="en-US" dirty="0"/>
              <a:t>Apache 1 (with the </a:t>
            </a:r>
            <a:r>
              <a:rPr lang="en-US" dirty="0" err="1"/>
              <a:t>mod_auth_kerb</a:t>
            </a:r>
            <a:r>
              <a:rPr lang="en-US" dirty="0"/>
              <a:t> module) </a:t>
            </a:r>
          </a:p>
          <a:p>
            <a:pPr lvl="1"/>
            <a:r>
              <a:rPr lang="en-US" dirty="0"/>
              <a:t>Apache 2 (using </a:t>
            </a:r>
            <a:r>
              <a:rPr lang="en-US" dirty="0" err="1"/>
              <a:t>libapache</a:t>
            </a:r>
            <a:r>
              <a:rPr lang="en-US" dirty="0"/>
              <a:t>-mod-</a:t>
            </a:r>
            <a:r>
              <a:rPr lang="en-US" dirty="0" err="1"/>
              <a:t>auth</a:t>
            </a:r>
            <a:r>
              <a:rPr lang="en-US" dirty="0"/>
              <a:t>-</a:t>
            </a:r>
            <a:r>
              <a:rPr lang="en-US" dirty="0" err="1"/>
              <a:t>kerb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Cisco routers and switches running IOS </a:t>
            </a:r>
          </a:p>
          <a:p>
            <a:pPr lvl="1"/>
            <a:r>
              <a:rPr lang="en-US" dirty="0"/>
              <a:t>Coda File System </a:t>
            </a:r>
          </a:p>
          <a:p>
            <a:pPr lvl="1"/>
            <a:r>
              <a:rPr lang="en-US" dirty="0"/>
              <a:t>Eudora </a:t>
            </a:r>
          </a:p>
          <a:p>
            <a:pPr lvl="1"/>
            <a:r>
              <a:rPr lang="en-US" dirty="0"/>
              <a:t>Mac OS X </a:t>
            </a:r>
          </a:p>
          <a:p>
            <a:pPr lvl="1"/>
            <a:r>
              <a:rPr lang="en-US" dirty="0"/>
              <a:t>Microsoft Windows (2000 and later) uses as default authentication protocol </a:t>
            </a:r>
          </a:p>
          <a:p>
            <a:pPr lvl="1"/>
            <a:r>
              <a:rPr lang="en-US" dirty="0"/>
              <a:t>Mulberry, an e-mail client developed by </a:t>
            </a:r>
            <a:r>
              <a:rPr lang="en-US" dirty="0" err="1"/>
              <a:t>Cyrusoft</a:t>
            </a:r>
            <a:r>
              <a:rPr lang="en-US" dirty="0"/>
              <a:t>, Inc. </a:t>
            </a:r>
          </a:p>
          <a:p>
            <a:pPr lvl="1"/>
            <a:r>
              <a:rPr lang="en-US" dirty="0"/>
              <a:t>NFS (since NFSv3) </a:t>
            </a:r>
          </a:p>
          <a:p>
            <a:pPr lvl="1"/>
            <a:r>
              <a:rPr lang="en-US" dirty="0" err="1"/>
              <a:t>OpenSSH</a:t>
            </a:r>
            <a:r>
              <a:rPr lang="en-US" dirty="0"/>
              <a:t> (with Kerberos v5 or higher) </a:t>
            </a:r>
          </a:p>
          <a:p>
            <a:pPr lvl="1"/>
            <a:r>
              <a:rPr lang="en-US" dirty="0"/>
              <a:t>Oracle RDBMS </a:t>
            </a:r>
          </a:p>
          <a:p>
            <a:pPr lvl="1"/>
            <a:r>
              <a:rPr lang="en-US" dirty="0"/>
              <a:t>PAM (with the pam_krb5 module) </a:t>
            </a:r>
          </a:p>
          <a:p>
            <a:pPr lvl="1"/>
            <a:r>
              <a:rPr lang="en-US" dirty="0" err="1"/>
              <a:t>rcp</a:t>
            </a:r>
            <a:r>
              <a:rPr lang="en-US" dirty="0"/>
              <a:t> Remote copy command in </a:t>
            </a:r>
            <a:r>
              <a:rPr lang="en-US" dirty="0" err="1"/>
              <a:t>linux</a:t>
            </a:r>
            <a:r>
              <a:rPr lang="en-US" dirty="0"/>
              <a:t> and </a:t>
            </a:r>
            <a:r>
              <a:rPr lang="en-US" dirty="0" err="1"/>
              <a:t>unix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Samba since v3.x </a:t>
            </a:r>
          </a:p>
          <a:p>
            <a:pPr lvl="1"/>
            <a:r>
              <a:rPr lang="en-US" dirty="0"/>
              <a:t>SOCKS (since SOCKS5) </a:t>
            </a:r>
          </a:p>
          <a:p>
            <a:pPr lvl="1"/>
            <a:r>
              <a:rPr lang="en-US" dirty="0" err="1"/>
              <a:t>Netatalk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GSS-API </a:t>
            </a:r>
          </a:p>
          <a:p>
            <a:pPr lvl="1"/>
            <a:r>
              <a:rPr lang="en-US" dirty="0"/>
              <a:t>X Window System implementations </a:t>
            </a:r>
          </a:p>
          <a:p>
            <a:pPr lvl="1"/>
            <a:r>
              <a:rPr lang="en-US" dirty="0"/>
              <a:t>Indirectly, any software that allows the use of SASL for authentication, such as </a:t>
            </a:r>
            <a:r>
              <a:rPr lang="en-US" dirty="0" err="1"/>
              <a:t>OpenLDAP</a:t>
            </a:r>
            <a:r>
              <a:rPr lang="en-US" dirty="0"/>
              <a:t>, Dovecot IMAP4 and POP3 server, Postfix mail server </a:t>
            </a:r>
          </a:p>
          <a:p>
            <a:pPr lvl="1"/>
            <a:r>
              <a:rPr lang="en-US" dirty="0"/>
              <a:t>Kerberos software suite also comes with </a:t>
            </a:r>
            <a:r>
              <a:rPr lang="en-US" dirty="0" err="1"/>
              <a:t>kerberos</a:t>
            </a:r>
            <a:r>
              <a:rPr lang="en-US" dirty="0"/>
              <a:t>-enabled clients and servers for </a:t>
            </a:r>
            <a:r>
              <a:rPr lang="en-US" dirty="0" err="1"/>
              <a:t>rsh</a:t>
            </a:r>
            <a:r>
              <a:rPr lang="en-US" dirty="0"/>
              <a:t>, FTP, and Telnet </a:t>
            </a:r>
          </a:p>
          <a:p>
            <a:pPr lvl="1"/>
            <a:r>
              <a:rPr lang="en-US" dirty="0"/>
              <a:t>Any Java based software (since 1.4.2) using JAAS/JGSS can use Kerberos for </a:t>
            </a:r>
            <a:r>
              <a:rPr lang="en-US" dirty="0" smtClean="0"/>
              <a:t>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8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Security of the protocol relies heavily on participants maintaining loosely synchronized time and on short lived assertions of authenticity called Kerberos tickets</a:t>
            </a:r>
          </a:p>
          <a:p>
            <a:r>
              <a:rPr lang="en-US" dirty="0"/>
              <a:t>Simplified description of the protocol abbreviations:</a:t>
            </a:r>
          </a:p>
          <a:p>
            <a:pPr lvl="1"/>
            <a:r>
              <a:rPr lang="en-US" dirty="0"/>
              <a:t>AS 	</a:t>
            </a:r>
            <a:r>
              <a:rPr lang="en-US" dirty="0" smtClean="0"/>
              <a:t>= </a:t>
            </a:r>
            <a:r>
              <a:rPr lang="en-US" dirty="0"/>
              <a:t>Authentication Server </a:t>
            </a:r>
          </a:p>
          <a:p>
            <a:pPr lvl="1"/>
            <a:r>
              <a:rPr lang="en-US" dirty="0"/>
              <a:t>TGS 	= Ticket Granting Server </a:t>
            </a:r>
          </a:p>
          <a:p>
            <a:pPr lvl="1"/>
            <a:r>
              <a:rPr lang="en-US" dirty="0"/>
              <a:t>SS 	</a:t>
            </a:r>
            <a:r>
              <a:rPr lang="en-US" dirty="0" smtClean="0"/>
              <a:t>= </a:t>
            </a:r>
            <a:r>
              <a:rPr lang="en-US" dirty="0"/>
              <a:t>Service Server</a:t>
            </a:r>
          </a:p>
          <a:p>
            <a:pPr lvl="1"/>
            <a:r>
              <a:rPr lang="en-US" dirty="0"/>
              <a:t>TGT 	= Ticket Granting Ticket </a:t>
            </a:r>
          </a:p>
          <a:p>
            <a:r>
              <a:rPr lang="en-US" dirty="0"/>
              <a:t>Briefly:</a:t>
            </a:r>
            <a:br>
              <a:rPr lang="en-US" dirty="0"/>
            </a:br>
            <a:r>
              <a:rPr lang="en-US" dirty="0" smtClean="0"/>
              <a:t>Client </a:t>
            </a:r>
            <a:r>
              <a:rPr lang="en-US" dirty="0"/>
              <a:t>authenticates to AS using a long-term shared secret  Receives a ticket from the TGS</a:t>
            </a:r>
          </a:p>
          <a:p>
            <a:pPr lvl="1"/>
            <a:r>
              <a:rPr lang="en-US" dirty="0"/>
              <a:t>Client can use this ticket to get additional tickets from SS </a:t>
            </a:r>
          </a:p>
          <a:p>
            <a:pPr lvl="2"/>
            <a:r>
              <a:rPr lang="en-US" dirty="0"/>
              <a:t>Doesn’t need to resort to using the shared secret </a:t>
            </a:r>
          </a:p>
          <a:p>
            <a:pPr lvl="1"/>
            <a:r>
              <a:rPr lang="en-US" dirty="0"/>
              <a:t>These tickets can be used to prove authentication to 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9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more detail:</a:t>
            </a:r>
          </a:p>
          <a:p>
            <a:r>
              <a:rPr lang="en-US" dirty="0"/>
              <a:t>User Client-based Logon Steps:</a:t>
            </a:r>
          </a:p>
          <a:p>
            <a:pPr lvl="1"/>
            <a:r>
              <a:rPr lang="en-US" dirty="0"/>
              <a:t>User enters a username and password on the client</a:t>
            </a:r>
          </a:p>
          <a:p>
            <a:pPr lvl="1"/>
            <a:r>
              <a:rPr lang="en-US" dirty="0"/>
              <a:t>Client performs a one-way function on the entered password</a:t>
            </a:r>
          </a:p>
          <a:p>
            <a:pPr lvl="2"/>
            <a:r>
              <a:rPr lang="en-US" dirty="0" smtClean="0"/>
              <a:t>i.e. encrypts it</a:t>
            </a:r>
          </a:p>
          <a:p>
            <a:pPr lvl="2"/>
            <a:r>
              <a:rPr lang="en-US" dirty="0" smtClean="0"/>
              <a:t>Becomes </a:t>
            </a:r>
            <a:r>
              <a:rPr lang="en-US" dirty="0"/>
              <a:t>the secret key of the client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Client Authentication Steps:</a:t>
            </a:r>
          </a:p>
          <a:p>
            <a:pPr lvl="1"/>
            <a:r>
              <a:rPr lang="en-US" b="1" i="1" dirty="0"/>
              <a:t>Client sends</a:t>
            </a:r>
            <a:r>
              <a:rPr lang="en-US" dirty="0"/>
              <a:t> a clear-text message to the AS requesting services on behalf of the user</a:t>
            </a:r>
          </a:p>
          <a:p>
            <a:pPr lvl="2"/>
            <a:r>
              <a:rPr lang="en-US" dirty="0"/>
              <a:t>Sample Message: "User XYZ would like to request services"</a:t>
            </a:r>
          </a:p>
          <a:p>
            <a:pPr lvl="2"/>
            <a:r>
              <a:rPr lang="en-US" dirty="0"/>
              <a:t>Note: Neither the secret key nor the password is sent to the AS</a:t>
            </a:r>
          </a:p>
          <a:p>
            <a:pPr lvl="1"/>
            <a:r>
              <a:rPr lang="en-US" dirty="0"/>
              <a:t>The AS checks to see if the client is in its </a:t>
            </a:r>
            <a:r>
              <a:rPr lang="en-US" dirty="0" smtClean="0"/>
              <a:t>database</a:t>
            </a:r>
            <a:endParaRPr lang="en-US" dirty="0"/>
          </a:p>
          <a:p>
            <a:pPr lvl="1"/>
            <a:r>
              <a:rPr lang="en-US" dirty="0"/>
              <a:t>If it is, the </a:t>
            </a:r>
            <a:r>
              <a:rPr lang="en-US" b="1" i="1" dirty="0"/>
              <a:t>AS sends </a:t>
            </a:r>
            <a:r>
              <a:rPr lang="en-US" dirty="0"/>
              <a:t>back the following two messages to the client: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A:</a:t>
            </a:r>
            <a:r>
              <a:rPr lang="en-US" dirty="0"/>
              <a:t> Client/TGS session key encrypted using the secret key of the user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B:</a:t>
            </a:r>
            <a:r>
              <a:rPr lang="en-US" dirty="0"/>
              <a:t> Ticket-Granting Ticket </a:t>
            </a:r>
            <a:r>
              <a:rPr lang="en-US" dirty="0" smtClean="0"/>
              <a:t>encrypted </a:t>
            </a:r>
            <a:r>
              <a:rPr lang="en-US" dirty="0"/>
              <a:t>using the secret key of the </a:t>
            </a:r>
            <a:r>
              <a:rPr lang="en-US" dirty="0" smtClean="0"/>
              <a:t>TGS</a:t>
            </a:r>
          </a:p>
          <a:p>
            <a:pPr lvl="3"/>
            <a:r>
              <a:rPr lang="en-US" dirty="0" smtClean="0"/>
              <a:t>Includes </a:t>
            </a:r>
            <a:r>
              <a:rPr lang="en-US" dirty="0"/>
              <a:t>the client ID, client network address, ticket validity period, </a:t>
            </a:r>
            <a:r>
              <a:rPr lang="en-US" dirty="0" smtClean="0"/>
              <a:t>and </a:t>
            </a:r>
            <a:r>
              <a:rPr lang="en-US" dirty="0"/>
              <a:t>the client/TGS session </a:t>
            </a:r>
            <a:r>
              <a:rPr lang="en-US" dirty="0" smtClean="0"/>
              <a:t>key</a:t>
            </a:r>
            <a:endParaRPr lang="en-US" dirty="0"/>
          </a:p>
          <a:p>
            <a:pPr lvl="1"/>
            <a:r>
              <a:rPr lang="en-US" dirty="0"/>
              <a:t>Once the client receives messages A and B, it decrypts message A to obtain the client/TGS session key</a:t>
            </a:r>
          </a:p>
          <a:p>
            <a:pPr lvl="2"/>
            <a:r>
              <a:rPr lang="en-US" dirty="0"/>
              <a:t>This session key is used for further communications with TGS</a:t>
            </a:r>
          </a:p>
          <a:p>
            <a:pPr lvl="2"/>
            <a:r>
              <a:rPr lang="en-US" dirty="0"/>
              <a:t>Note: The client cannot decrypt the Message B, as it is encrypted using TGS's secret key</a:t>
            </a:r>
          </a:p>
          <a:p>
            <a:pPr lvl="2"/>
            <a:r>
              <a:rPr lang="en-US" dirty="0"/>
              <a:t>At this point, the client has enough information to authenticate itself to the TGS.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Client Service Authorization Steps:</a:t>
            </a:r>
          </a:p>
          <a:p>
            <a:pPr lvl="1"/>
            <a:r>
              <a:rPr lang="en-US" dirty="0"/>
              <a:t>When requesting services, the </a:t>
            </a:r>
            <a:r>
              <a:rPr lang="en-US" b="1" i="1" dirty="0"/>
              <a:t>client sends </a:t>
            </a:r>
            <a:r>
              <a:rPr lang="en-US" dirty="0"/>
              <a:t>the following two messages to the TGS: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C:</a:t>
            </a:r>
            <a:r>
              <a:rPr lang="en-US" dirty="0"/>
              <a:t> Composed of the Ticket-Granting Ticket from message B and the ID of the requested service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D: </a:t>
            </a:r>
            <a:r>
              <a:rPr lang="en-US" dirty="0"/>
              <a:t>Authenticator (which is composed of the client ID and the timestamp), encrypted using the client/TGS session key. </a:t>
            </a:r>
          </a:p>
          <a:p>
            <a:pPr lvl="1"/>
            <a:r>
              <a:rPr lang="en-US" dirty="0"/>
              <a:t>Upon receiving messages C and D</a:t>
            </a:r>
          </a:p>
          <a:p>
            <a:pPr lvl="2"/>
            <a:r>
              <a:rPr lang="en-US" dirty="0"/>
              <a:t>the TGS retrieves message B out of message C</a:t>
            </a:r>
          </a:p>
          <a:p>
            <a:pPr lvl="1"/>
            <a:r>
              <a:rPr lang="en-US" dirty="0"/>
              <a:t>It decrypts message B using the TGS secret key</a:t>
            </a:r>
          </a:p>
          <a:p>
            <a:pPr lvl="1"/>
            <a:r>
              <a:rPr lang="en-US" dirty="0"/>
              <a:t>This gives it the "client/TGS session key</a:t>
            </a:r>
            <a:r>
              <a:rPr lang="en-US" dirty="0" smtClean="0"/>
              <a:t>"</a:t>
            </a:r>
            <a:endParaRPr lang="en-US" dirty="0"/>
          </a:p>
          <a:p>
            <a:pPr lvl="1"/>
            <a:r>
              <a:rPr lang="en-US" dirty="0"/>
              <a:t>Using this key, the </a:t>
            </a:r>
            <a:r>
              <a:rPr lang="en-US" b="1" i="1" dirty="0"/>
              <a:t>TGS</a:t>
            </a:r>
            <a:r>
              <a:rPr lang="en-US" dirty="0"/>
              <a:t> decrypts message D (Authenticator) and </a:t>
            </a:r>
            <a:r>
              <a:rPr lang="en-US" b="1" i="1" dirty="0"/>
              <a:t>sends</a:t>
            </a:r>
            <a:r>
              <a:rPr lang="en-US" dirty="0"/>
              <a:t> the following two messages to the client: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E:</a:t>
            </a:r>
            <a:r>
              <a:rPr lang="en-US" dirty="0"/>
              <a:t> Client-to-server ticket encrypted using the service's secret key</a:t>
            </a:r>
          </a:p>
          <a:p>
            <a:pPr lvl="3"/>
            <a:r>
              <a:rPr lang="en-US" dirty="0"/>
              <a:t>Includes the client ID, client network address, validity period and Client/server session key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F:</a:t>
            </a:r>
            <a:r>
              <a:rPr lang="en-US" dirty="0"/>
              <a:t> Client/server session key encrypted with the client/TGS session key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Client Service Request Steps:</a:t>
            </a:r>
          </a:p>
          <a:p>
            <a:pPr lvl="1"/>
            <a:r>
              <a:rPr lang="en-US" dirty="0"/>
              <a:t>Upon receiving messages E and F from TGS, the client has enough information to authenticate itself to the SS (Service Server or just Server). </a:t>
            </a:r>
          </a:p>
          <a:p>
            <a:pPr lvl="1"/>
            <a:r>
              <a:rPr lang="en-US" b="1" i="1" dirty="0"/>
              <a:t>Client</a:t>
            </a:r>
            <a:r>
              <a:rPr lang="en-US" dirty="0"/>
              <a:t> connects to the SS and </a:t>
            </a:r>
            <a:r>
              <a:rPr lang="en-US" b="1" i="1" dirty="0"/>
              <a:t>sends </a:t>
            </a:r>
            <a:r>
              <a:rPr lang="en-US" dirty="0"/>
              <a:t>the following two messages: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E</a:t>
            </a:r>
            <a:r>
              <a:rPr lang="en-US" dirty="0"/>
              <a:t> from the previous step</a:t>
            </a:r>
          </a:p>
          <a:p>
            <a:pPr lvl="3"/>
            <a:r>
              <a:rPr lang="en-US" dirty="0"/>
              <a:t>the client-to-server ticket, encrypted using service's secret key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G:</a:t>
            </a:r>
            <a:r>
              <a:rPr lang="en-US" dirty="0"/>
              <a:t> a new Authenticator</a:t>
            </a:r>
          </a:p>
          <a:p>
            <a:pPr lvl="3"/>
            <a:r>
              <a:rPr lang="en-US" dirty="0"/>
              <a:t>Includes the client ID, timestamp and is encrypted using client/server session key</a:t>
            </a:r>
          </a:p>
          <a:p>
            <a:pPr lvl="1"/>
            <a:r>
              <a:rPr lang="en-US" b="1" dirty="0"/>
              <a:t>SS</a:t>
            </a:r>
            <a:r>
              <a:rPr lang="en-US" dirty="0"/>
              <a:t> decrypts the ticket using its own secret key</a:t>
            </a:r>
          </a:p>
          <a:p>
            <a:pPr lvl="2"/>
            <a:r>
              <a:rPr lang="en-US" b="1" i="1" dirty="0"/>
              <a:t>Sends </a:t>
            </a:r>
            <a:r>
              <a:rPr lang="en-US" dirty="0"/>
              <a:t>the following message to the client to confirm its true identity and willingness to serve the client: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Message H:</a:t>
            </a:r>
            <a:r>
              <a:rPr lang="en-US" dirty="0"/>
              <a:t> the timestamp found in client's recent Authenticator plus 1, encrypted using the client/server session key</a:t>
            </a:r>
          </a:p>
          <a:p>
            <a:pPr lvl="1"/>
            <a:r>
              <a:rPr lang="en-US" dirty="0"/>
              <a:t>Client decrypts the confirmation using the client/server session key</a:t>
            </a:r>
          </a:p>
          <a:p>
            <a:pPr lvl="2"/>
            <a:r>
              <a:rPr lang="en-US" dirty="0"/>
              <a:t>Checks whether the timestamp is correctly updated</a:t>
            </a:r>
          </a:p>
          <a:p>
            <a:pPr lvl="1"/>
            <a:r>
              <a:rPr lang="en-US" dirty="0"/>
              <a:t>If so, then the client can trust the server and can start issuing service requests to the server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Server can then provide the requested services to the client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6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Kerberos </a:t>
            </a:r>
            <a:r>
              <a:rPr lang="en-US" dirty="0" smtClean="0"/>
              <a:t>drawbacks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Kerberos drawbacks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Single point of failure: requires continuous availability of a central server</a:t>
            </a:r>
          </a:p>
          <a:p>
            <a:pPr lvl="1"/>
            <a:r>
              <a:rPr lang="en-US" dirty="0"/>
              <a:t>When the Kerberos server is down, no one can log in</a:t>
            </a:r>
          </a:p>
          <a:p>
            <a:pPr lvl="1"/>
            <a:r>
              <a:rPr lang="en-US" dirty="0"/>
              <a:t>Can be mitigated by using multiple Kerberos servers</a:t>
            </a:r>
          </a:p>
          <a:p>
            <a:r>
              <a:rPr lang="en-US" dirty="0"/>
              <a:t>Requires the clocks of the involved hosts to be synchronized</a:t>
            </a:r>
          </a:p>
          <a:p>
            <a:pPr lvl="1"/>
            <a:r>
              <a:rPr lang="en-US" dirty="0"/>
              <a:t>Tickets have time availability period</a:t>
            </a:r>
          </a:p>
          <a:p>
            <a:pPr lvl="1"/>
            <a:r>
              <a:rPr lang="en-US" dirty="0"/>
              <a:t>If the host clock is not synchronized with the clock of Kerberos server, the authentication will fail. </a:t>
            </a:r>
          </a:p>
          <a:p>
            <a:pPr lvl="1"/>
            <a:r>
              <a:rPr lang="en-US" dirty="0"/>
              <a:t>Default configuration requires that clock times are no more than 5 minutes apart</a:t>
            </a:r>
          </a:p>
          <a:p>
            <a:pPr lvl="1"/>
            <a:r>
              <a:rPr lang="en-US" dirty="0"/>
              <a:t>NTP daemons are usually employed to keep the host clocks synchronized</a:t>
            </a:r>
          </a:p>
          <a:p>
            <a:r>
              <a:rPr lang="en-US" dirty="0"/>
              <a:t>Administration protocol is not standardized</a:t>
            </a:r>
          </a:p>
          <a:p>
            <a:pPr lvl="1"/>
            <a:r>
              <a:rPr lang="en-US" dirty="0"/>
              <a:t>Differs between server implementations</a:t>
            </a:r>
          </a:p>
          <a:p>
            <a:pPr lvl="1"/>
            <a:r>
              <a:rPr lang="en-US" dirty="0"/>
              <a:t>Password changes described in RFC 3244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0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sign-on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5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Authentication and Authorization in UNIX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Handled by two components</a:t>
            </a:r>
          </a:p>
          <a:p>
            <a:pPr lvl="1"/>
            <a:r>
              <a:rPr lang="en-US" dirty="0"/>
              <a:t>Name Service Switch (NSS)</a:t>
            </a:r>
          </a:p>
          <a:p>
            <a:pPr lvl="1"/>
            <a:r>
              <a:rPr lang="en-US" dirty="0"/>
              <a:t>Pluggable Authentication Modules (PAM)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6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sign-on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method of access control that enables a user to authenticate once and gain access to the resources of multiple software systems</a:t>
            </a:r>
          </a:p>
          <a:p>
            <a:pPr lvl="1"/>
            <a:r>
              <a:rPr lang="en-US" dirty="0"/>
              <a:t>Term enterprise reduced sign-on is preferred by some authors </a:t>
            </a:r>
          </a:p>
          <a:p>
            <a:pPr lvl="2"/>
            <a:r>
              <a:rPr lang="en-US" dirty="0"/>
              <a:t>They believe single sign-on to be a misnomer:</a:t>
            </a:r>
          </a:p>
          <a:p>
            <a:pPr lvl="3"/>
            <a:r>
              <a:rPr lang="en-US" dirty="0"/>
              <a:t>"no one can achieve it without a homogeneous IT infrastructure"</a:t>
            </a:r>
          </a:p>
          <a:p>
            <a:r>
              <a:rPr lang="en-US" dirty="0"/>
              <a:t>In a homogeneous IT infrastructure or at least where a single user entity authentication scheme exists or where user database is centralized, single sign-on is a visible benefit </a:t>
            </a:r>
          </a:p>
          <a:p>
            <a:pPr lvl="1"/>
            <a:r>
              <a:rPr lang="en-US" dirty="0"/>
              <a:t>All users in this infrastructure would have one or single authentication credentials</a:t>
            </a:r>
          </a:p>
          <a:p>
            <a:pPr lvl="2"/>
            <a:r>
              <a:rPr lang="en-US" dirty="0"/>
              <a:t>e.g. say in an organization stores its user database in a LDAP database. </a:t>
            </a:r>
          </a:p>
          <a:p>
            <a:pPr lvl="1"/>
            <a:r>
              <a:rPr lang="en-US" dirty="0"/>
              <a:t>All Information processing systems can use such a LDAP database for user authentication and authorization</a:t>
            </a:r>
          </a:p>
          <a:p>
            <a:pPr lvl="2"/>
            <a:r>
              <a:rPr lang="en-US" dirty="0"/>
              <a:t>In turn means single sign-on has been achieved organization wide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29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PChart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83000784"/>
              </p:ext>
            </p:extLst>
          </p:nvPr>
        </p:nvGraphicFramePr>
        <p:xfrm>
          <a:off x="4508500" y="1714500"/>
          <a:ext cx="4572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Kerberos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935480"/>
            <a:ext cx="4114800" cy="4389120"/>
          </a:xfrm>
        </p:spPr>
        <p:txBody>
          <a:bodyPr/>
          <a:lstStyle/>
          <a:p>
            <a:pPr marL="514350" indent="-514350">
              <a:buFont typeface="Wingdings 2"/>
              <a:buAutoNum type="alphaUcPeriod"/>
            </a:pPr>
            <a:r>
              <a:rPr lang="en-US" dirty="0" smtClean="0"/>
              <a:t>By itself is kind of useless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dirty="0" smtClean="0"/>
              <a:t>Works best with other applications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dirty="0" smtClean="0"/>
              <a:t>Needs somewhat accurate clocks to work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dirty="0" smtClean="0"/>
              <a:t>All the above</a:t>
            </a:r>
          </a:p>
          <a:p>
            <a:pPr marL="514350" indent="-514350">
              <a:buFont typeface="Wingdings 2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332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Service Switch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 of ‘Everything is a database’</a:t>
            </a:r>
          </a:p>
          <a:p>
            <a:r>
              <a:rPr lang="en-US" dirty="0"/>
              <a:t>Controls where system looks up various databases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group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shadow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hosts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0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NSS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10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passwd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/etc/passwd</a:t>
            </a:r>
          </a:p>
          <a:p>
            <a:pPr lvl="1"/>
            <a:r>
              <a:rPr lang="en-US" dirty="0"/>
              <a:t>Contains account information</a:t>
            </a:r>
          </a:p>
          <a:p>
            <a:pPr lvl="1"/>
            <a:r>
              <a:rPr lang="en-US" dirty="0"/>
              <a:t>These days it does NOT include a user’s password</a:t>
            </a:r>
          </a:p>
          <a:p>
            <a:pPr lvl="2"/>
            <a:r>
              <a:rPr lang="en-US" dirty="0"/>
              <a:t>An </a:t>
            </a:r>
            <a:r>
              <a:rPr lang="en-US" i="1" dirty="0"/>
              <a:t>x</a:t>
            </a:r>
            <a:r>
              <a:rPr lang="en-US" dirty="0"/>
              <a:t> is used to denote the pw is in another file</a:t>
            </a:r>
          </a:p>
          <a:p>
            <a:pPr lvl="2"/>
            <a:r>
              <a:rPr lang="en-US" dirty="0"/>
              <a:t>A * indicates the account is disabled</a:t>
            </a:r>
          </a:p>
          <a:p>
            <a:pPr lvl="1"/>
            <a:r>
              <a:rPr lang="en-US" dirty="0"/>
              <a:t>Form</a:t>
            </a:r>
          </a:p>
          <a:p>
            <a:pPr lvl="2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user:password:uid:gid:gecos:home:shell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ecos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generic information field</a:t>
            </a:r>
          </a:p>
          <a:p>
            <a:pPr lvl="3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Defacto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standards</a:t>
            </a:r>
          </a:p>
          <a:p>
            <a:pPr lvl="3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Usually comma separated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Example</a:t>
            </a:r>
          </a:p>
          <a:p>
            <a:pPr lvl="2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jwatso8:x:1000:1000:Jason Watson,,,:/home/jwatso8:/bin/bash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5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NSS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</a:t>
            </a:r>
            <a:endParaRPr lang="en-US" dirty="0"/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/etc/group</a:t>
            </a:r>
          </a:p>
          <a:p>
            <a:pPr lvl="1"/>
            <a:r>
              <a:rPr lang="en-US" dirty="0"/>
              <a:t>Contains group information and memberships</a:t>
            </a:r>
          </a:p>
          <a:p>
            <a:pPr lvl="1"/>
            <a:r>
              <a:rPr lang="en-US" dirty="0" smtClean="0"/>
              <a:t>Form:</a:t>
            </a:r>
            <a:endParaRPr lang="en-US" dirty="0"/>
          </a:p>
          <a:p>
            <a:pPr lvl="2"/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grou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p: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:gid:members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Example:</a:t>
            </a:r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admin:x:80:sgblanch,jwatso8,tkombol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8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NSS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shadow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/etc/shadow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/etc/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gshadow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for groups)</a:t>
            </a:r>
          </a:p>
          <a:p>
            <a:pPr lvl="1"/>
            <a:r>
              <a:rPr lang="en-US" dirty="0"/>
              <a:t>Contains password and expiration information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user:password:last_change:min_life:max_life:warn:disable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expired:disabled_time:reserved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Examples</a:t>
            </a:r>
            <a:endParaRPr lang="en-US" dirty="0"/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jwatso8:*:13977::99999:7:::</a:t>
            </a:r>
          </a:p>
          <a:p>
            <a:pPr lvl="3"/>
            <a:r>
              <a:rPr lang="en-US" dirty="0"/>
              <a:t>PW Notes:</a:t>
            </a:r>
          </a:p>
          <a:p>
            <a:pPr lvl="4"/>
            <a:r>
              <a:rPr lang="en-US" dirty="0" smtClean="0"/>
              <a:t>“x”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PW is encrypted in /</a:t>
            </a:r>
            <a:r>
              <a:rPr lang="en-US" dirty="0" err="1"/>
              <a:t>etc</a:t>
            </a:r>
            <a:r>
              <a:rPr lang="en-US" dirty="0"/>
              <a:t>/shadow</a:t>
            </a:r>
          </a:p>
          <a:p>
            <a:pPr lvl="4"/>
            <a:r>
              <a:rPr lang="en-US" dirty="0" smtClean="0"/>
              <a:t>“*”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PW </a:t>
            </a:r>
            <a:r>
              <a:rPr lang="en-US" dirty="0" smtClean="0"/>
              <a:t>is disabled</a:t>
            </a:r>
            <a:endParaRPr lang="en-US" dirty="0"/>
          </a:p>
          <a:p>
            <a:pPr lvl="4"/>
            <a:r>
              <a:rPr lang="en-US" dirty="0" smtClean="0"/>
              <a:t>blank (::)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no </a:t>
            </a:r>
            <a:r>
              <a:rPr lang="en-US" dirty="0"/>
              <a:t>pw </a:t>
            </a:r>
            <a:r>
              <a:rPr lang="en-US" dirty="0" smtClean="0"/>
              <a:t>required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2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PW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2" indent="-274320">
              <a:buClr>
                <a:schemeClr val="accent3"/>
              </a:buClr>
              <a:buSzPct val="95000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user: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:last_change:min_life:max_life:warn:disable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expired:disabled_time:reserved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tkombol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$6$d8rk63Ao$wJ5YmGwMGsUpk/f8sAmDVY2etFSQIM7929IB6dt2SaDBbO8eL.xo5sVdaMvXHHZ9l6sL7HrRylr8/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EOorInoe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:16477:0:99999:7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:::</a:t>
            </a:r>
          </a:p>
          <a:p>
            <a:pPr lvl="1"/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PW Format: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$6</a:t>
            </a:r>
          </a:p>
          <a:p>
            <a:pPr lvl="2"/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Which encryption algorithm to use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$d8rk63Ao</a:t>
            </a:r>
          </a:p>
          <a:p>
            <a:pPr lvl="2"/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Salt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wJ5YmGwMGsUpk/f8sAmDVY2etFSQIM7929IB6dt2SaDBbO8eL.xo5sVdaMvXHHZ9l6sL7HrRylr8/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EOorInoe</a:t>
            </a:r>
            <a:r>
              <a:rPr lang="en-US" sz="16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Encrypted password</a:t>
            </a:r>
          </a:p>
          <a:p>
            <a:pPr lvl="1"/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3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0cc13776-c070-4144-b4ff-f6c0b0b783e3"/>
  <p:tag name="WASPOLLED" val="76A0E9DD597E449CA311C0090AE7BC14"/>
  <p:tag name="TPVERSION" val="6"/>
  <p:tag name="TPFULLVERSION" val="7.5.3.1"/>
  <p:tag name="PPTVERSION" val="16"/>
  <p:tag name="TPOS" val="2"/>
  <p:tag name="TPLASTSAVEVERSION" val="6.2 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39607D1DF6245628B7B6A4968A4246D&lt;/guid&gt;&#10;        &lt;description /&gt;&#10;        &lt;date&gt;10/24/2016 10:20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E9FCEDF2F454BF7903F7AAF8EFA0B83&lt;/guid&gt;&#10;            &lt;repollguid&gt;C552982E1470453BBA2B688717954DDB&lt;/repollguid&gt;&#10;            &lt;sourceid&gt;84B78349F51145EA8BCEE0AFAF0AB789&lt;/sourceid&gt;&#10;            &lt;questiontext&gt;Kerbero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E9089F9E27D34AA696591CEDF98A0F8F&lt;/guid&gt;&#10;                    &lt;answertext&gt;By itself is kind of useless&lt;/answertext&gt;&#10;                    &lt;valuetype&gt;-1&lt;/valuetype&gt;&#10;                &lt;/answer&gt;&#10;                &lt;answer&gt;&#10;                    &lt;guid&gt;E46BC4DEF15449C9AA5AFC7AB7FD81A8&lt;/guid&gt;&#10;                    &lt;answertext&gt;Works best with other applications&lt;/answertext&gt;&#10;                    &lt;valuetype&gt;-1&lt;/valuetype&gt;&#10;                &lt;/answer&gt;&#10;                &lt;answer&gt;&#10;                    &lt;guid&gt;4D7A49813F604FE2A78CD17F1FE69302&lt;/guid&gt;&#10;                    &lt;answertext&gt;Needs somewhat accurate clocks to work&lt;/answertext&gt;&#10;                    &lt;valuetype&gt;-1&lt;/valuetype&gt;&#10;                &lt;/answer&gt;&#10;                &lt;answer&gt;&#10;                    &lt;guid&gt;52333A316AEC4B0BA558A495F9CDEE87&lt;/guid&gt;&#10;                    &lt;answertext&gt;All the above&lt;/answertext&gt;&#10;                    &lt;valuetype&gt;1&lt;/valuetype&gt;&#10;                &lt;/answer&gt;&#10;                &lt;answer&gt;&#10;                    &lt;guid&gt;E25C6D64D70D404983402DA10FA8F831&lt;/guid&gt;&#10;                    &lt;answertext&gt;None of the abov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Kerberos[;crlf;]30[;]33[;]30[;]False[;]29[;][;crlf;]3.9[;]4[;]0.53851648071345[;]0.29[;crlf;]1[;]-1[;]By itself is kind of useless1[;]By itself is kind of useless[;][;crlf;]0[;]-1[;]Works best with other applications2[;]Works best with other applications[;][;crlf;]0[;]-1[;]Needs somewhat accurate clocks to work3[;]Needs somewhat accurate clocks to work[;][;crlf;]29[;]1[;]All the above4[;]All the above[;][;crlf;]0[;]-1[;]None of the above5[;]None of the above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226</TotalTime>
  <Words>1799</Words>
  <Application>Microsoft Office PowerPoint</Application>
  <PresentationFormat>On-screen Show (4:3)</PresentationFormat>
  <Paragraphs>352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Calibri</vt:lpstr>
      <vt:lpstr>Constantia</vt:lpstr>
      <vt:lpstr>Courier New</vt:lpstr>
      <vt:lpstr>Wingdings</vt:lpstr>
      <vt:lpstr>Wingdings 2</vt:lpstr>
      <vt:lpstr>Flow</vt:lpstr>
      <vt:lpstr>ITIS 3110  IT INFRASTRUCTURE II</vt:lpstr>
      <vt:lpstr>This Lecture’s Topics</vt:lpstr>
      <vt:lpstr>Authentication vs. Authorization</vt:lpstr>
      <vt:lpstr>Authentication and Authorization in UNIX</vt:lpstr>
      <vt:lpstr>Name Service Switch</vt:lpstr>
      <vt:lpstr>Sample NSS Databases</vt:lpstr>
      <vt:lpstr>Sample NSS Databases</vt:lpstr>
      <vt:lpstr>Sample NSS Databases</vt:lpstr>
      <vt:lpstr>More PW notes</vt:lpstr>
      <vt:lpstr>Sample NSS Databases</vt:lpstr>
      <vt:lpstr>Viewing NSS Databases</vt:lpstr>
      <vt:lpstr>Pluggable Authentication Modules</vt:lpstr>
      <vt:lpstr>Pluggable Authentication Modules</vt:lpstr>
      <vt:lpstr>Simple Authentication and Security Layer  (SASL)</vt:lpstr>
      <vt:lpstr>Selected SASL Mechanisms</vt:lpstr>
      <vt:lpstr>Generic Security Services API (GSSAPI)</vt:lpstr>
      <vt:lpstr>Kerberos</vt:lpstr>
      <vt:lpstr>Kerberos </vt:lpstr>
      <vt:lpstr>Kerberos Video</vt:lpstr>
      <vt:lpstr>Kerberos</vt:lpstr>
      <vt:lpstr>Kerberos</vt:lpstr>
      <vt:lpstr>History and development</vt:lpstr>
      <vt:lpstr>History and development</vt:lpstr>
      <vt:lpstr>History and development</vt:lpstr>
      <vt:lpstr>History and development</vt:lpstr>
      <vt:lpstr>History and development</vt:lpstr>
      <vt:lpstr>History and development</vt:lpstr>
      <vt:lpstr>Description</vt:lpstr>
      <vt:lpstr>Uses</vt:lpstr>
      <vt:lpstr>Uses</vt:lpstr>
      <vt:lpstr>Protocol</vt:lpstr>
      <vt:lpstr>Protocol</vt:lpstr>
      <vt:lpstr>Protocol</vt:lpstr>
      <vt:lpstr>Protocol</vt:lpstr>
      <vt:lpstr>Protocol</vt:lpstr>
      <vt:lpstr>Protocol</vt:lpstr>
      <vt:lpstr>Kerberos drawbacks</vt:lpstr>
      <vt:lpstr>Kerberos drawbacks</vt:lpstr>
      <vt:lpstr>Single sign-on</vt:lpstr>
      <vt:lpstr>Single sign-on</vt:lpstr>
      <vt:lpstr>Kerberos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  IT INFRASTRUCTURE II</dc:title>
  <dc:creator>test</dc:creator>
  <cp:lastModifiedBy>Kombol, Tony</cp:lastModifiedBy>
  <cp:revision>20</cp:revision>
  <dcterms:created xsi:type="dcterms:W3CDTF">2015-03-11T20:00:20Z</dcterms:created>
  <dcterms:modified xsi:type="dcterms:W3CDTF">2017-03-22T21:46:45Z</dcterms:modified>
</cp:coreProperties>
</file>