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15"/>
  </p:notesMasterIdLst>
  <p:handoutMasterIdLst>
    <p:handoutMasterId r:id="rId16"/>
  </p:handoutMasterIdLst>
  <p:sldIdLst>
    <p:sldId id="283" r:id="rId2"/>
    <p:sldId id="292" r:id="rId3"/>
    <p:sldId id="284" r:id="rId4"/>
    <p:sldId id="296" r:id="rId5"/>
    <p:sldId id="295" r:id="rId6"/>
    <p:sldId id="285" r:id="rId7"/>
    <p:sldId id="289" r:id="rId8"/>
    <p:sldId id="294" r:id="rId9"/>
    <p:sldId id="286" r:id="rId10"/>
    <p:sldId id="290" r:id="rId11"/>
    <p:sldId id="293" r:id="rId12"/>
    <p:sldId id="287" r:id="rId13"/>
    <p:sldId id="291" r:id="rId14"/>
  </p:sldIdLst>
  <p:sldSz cx="10160000" cy="7620000"/>
  <p:notesSz cx="6881813" cy="9296400"/>
  <p:custDataLst>
    <p:tags r:id="rId17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84" y="35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1B403D4-61FB-42CF-94A5-6A0EDC033ACF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214AB4C3-A003-4546-A566-E374DA100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8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49" cy="4183380"/>
          </a:xfrm>
          <a:prstGeom prst="rect">
            <a:avLst/>
          </a:prstGeom>
        </p:spPr>
        <p:txBody>
          <a:bodyPr lIns="92431" tIns="92431" rIns="92431" bIns="92431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27905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34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04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90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9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84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83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6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00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35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2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40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0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11314" y="423333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11334" y="4330011"/>
            <a:ext cx="4148668" cy="21336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11334" y="4572408"/>
            <a:ext cx="4148668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11333" y="4627114"/>
            <a:ext cx="2184400" cy="2032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11333" y="4666191"/>
            <a:ext cx="2184400" cy="1016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11333" y="4402667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6119" y="4512203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4055180"/>
            <a:ext cx="10160000" cy="2713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4083919"/>
            <a:ext cx="10160001" cy="1563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6723" y="4047878"/>
            <a:ext cx="3033278" cy="2760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0160000" cy="41130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8000" y="2668764"/>
            <a:ext cx="9398000" cy="1633361"/>
          </a:xfrm>
        </p:spPr>
        <p:txBody>
          <a:bodyPr anchor="b"/>
          <a:lstStyle>
            <a:lvl1pPr>
              <a:defRPr sz="49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4333265"/>
            <a:ext cx="5503333" cy="1947333"/>
          </a:xfrm>
        </p:spPr>
        <p:txBody>
          <a:bodyPr/>
          <a:lstStyle>
            <a:lvl1pPr marL="71119" indent="0" algn="l">
              <a:buNone/>
              <a:defRPr sz="2700">
                <a:solidFill>
                  <a:schemeClr val="tx2"/>
                </a:solidFill>
              </a:defRPr>
            </a:lvl1pPr>
            <a:lvl2pPr marL="507995" indent="0" algn="ctr">
              <a:buNone/>
            </a:lvl2pPr>
            <a:lvl3pPr marL="1015990" indent="0" algn="ctr">
              <a:buNone/>
            </a:lvl3pPr>
            <a:lvl4pPr marL="1523985" indent="0" algn="ctr">
              <a:buNone/>
            </a:lvl4pPr>
            <a:lvl5pPr marL="2031980" indent="0" algn="ctr">
              <a:buNone/>
            </a:lvl5pPr>
            <a:lvl6pPr marL="2539975" indent="0" algn="ctr">
              <a:buNone/>
            </a:lvl6pPr>
            <a:lvl7pPr marL="3047970" indent="0" algn="ctr">
              <a:buNone/>
            </a:lvl7pPr>
            <a:lvl8pPr marL="3555964" indent="0" algn="ctr">
              <a:buNone/>
            </a:lvl8pPr>
            <a:lvl9pPr marL="406395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50667" y="4673600"/>
            <a:ext cx="10668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11334" y="4672542"/>
            <a:ext cx="1439333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44542" y="1262"/>
            <a:ext cx="830791" cy="406400"/>
          </a:xfrm>
        </p:spPr>
        <p:txBody>
          <a:bodyPr/>
          <a:lstStyle>
            <a:lvl1pPr algn="r">
              <a:defRPr sz="2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5333" y="1270000"/>
            <a:ext cx="2116667" cy="6096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1270000"/>
            <a:ext cx="6942667" cy="6096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2201334"/>
            <a:ext cx="8636000" cy="1513417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741209"/>
            <a:ext cx="8636000" cy="1677458"/>
          </a:xfrm>
        </p:spPr>
        <p:txBody>
          <a:bodyPr anchor="t"/>
          <a:lstStyle>
            <a:lvl1pPr marL="50799" indent="0">
              <a:buNone/>
              <a:defRPr sz="2300" b="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2499360"/>
            <a:ext cx="4487333" cy="5028848"/>
          </a:xfrm>
        </p:spPr>
        <p:txBody>
          <a:bodyPr/>
          <a:lstStyle>
            <a:lvl1pPr>
              <a:defRPr sz="2200"/>
            </a:lvl1pPr>
            <a:lvl2pPr>
              <a:defRPr sz="21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" y="1270000"/>
            <a:ext cx="9313333" cy="1188720"/>
          </a:xfrm>
        </p:spPr>
        <p:txBody>
          <a:bodyPr anchor="ctr"/>
          <a:lstStyle>
            <a:lvl1pPr>
              <a:defRPr sz="44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333" y="2494411"/>
            <a:ext cx="4490720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5806" y="2494411"/>
            <a:ext cx="4490861" cy="508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50799" indent="0">
              <a:buNone/>
              <a:defRPr sz="21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333" y="3009466"/>
            <a:ext cx="4490720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2561" y="3009466"/>
            <a:ext cx="4490861" cy="4318000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8720"/>
          </a:xfrm>
        </p:spPr>
        <p:txBody>
          <a:bodyPr anchor="ctr"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5200" y="680720"/>
            <a:ext cx="1063627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42000" y="680720"/>
            <a:ext cx="1473200" cy="508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83040" y="2524"/>
            <a:ext cx="846667" cy="406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329" y="1224411"/>
            <a:ext cx="3759200" cy="97536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8329" y="2234141"/>
            <a:ext cx="3759200" cy="5130800"/>
          </a:xfrm>
        </p:spPr>
        <p:txBody>
          <a:bodyPr/>
          <a:lstStyle>
            <a:lvl1pPr marL="10160" indent="0">
              <a:buNone/>
              <a:defRPr sz="16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333" y="862541"/>
            <a:ext cx="5669280" cy="650240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927" y="1232401"/>
            <a:ext cx="652003" cy="5201819"/>
          </a:xfrm>
        </p:spPr>
        <p:txBody>
          <a:bodyPr vert="vert270" lIns="50799" tIns="0" rIns="50799" anchor="t"/>
          <a:lstStyle>
            <a:lvl1pPr algn="ctr">
              <a:buNone/>
              <a:defRPr sz="22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523" y="1270000"/>
            <a:ext cx="5080000" cy="508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937" y="3638121"/>
            <a:ext cx="2878667" cy="2796099"/>
          </a:xfrm>
        </p:spPr>
        <p:txBody>
          <a:bodyPr lIns="0" tIns="0" rIns="50799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407576"/>
            <a:ext cx="10160000" cy="9378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0160000" cy="345181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42530"/>
            <a:ext cx="10160001" cy="1016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11314" y="400274"/>
            <a:ext cx="4148688" cy="1012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11334" y="489014"/>
            <a:ext cx="4148668" cy="2000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8154" y="552782"/>
            <a:ext cx="3403600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92940" y="654381"/>
            <a:ext cx="1778000" cy="4064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94407" y="-2223"/>
            <a:ext cx="64029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9423" y="-2223"/>
            <a:ext cx="30480" cy="69088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8253" y="-2223"/>
            <a:ext cx="10160" cy="69088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72692" y="-2223"/>
            <a:ext cx="30480" cy="69088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6308" y="422"/>
            <a:ext cx="60960" cy="65024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9417" y="422"/>
            <a:ext cx="10160" cy="65024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599" tIns="50799" rIns="101599" bIns="50799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8000" y="1270000"/>
            <a:ext cx="9144000" cy="1185333"/>
          </a:xfrm>
          <a:prstGeom prst="rect">
            <a:avLst/>
          </a:prstGeom>
        </p:spPr>
        <p:txBody>
          <a:bodyPr vert="horz" lIns="101599" tIns="50799" rIns="101599" bIns="5079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8000" y="2499360"/>
            <a:ext cx="9144000" cy="4805680"/>
          </a:xfrm>
          <a:prstGeom prst="rect">
            <a:avLst/>
          </a:prstGeom>
        </p:spPr>
        <p:txBody>
          <a:bodyPr vert="horz" lIns="101599" tIns="50799" rIns="101599" bIns="5079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8373" y="680720"/>
            <a:ext cx="1063627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l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42000" y="680720"/>
            <a:ext cx="1473200" cy="508000"/>
          </a:xfrm>
          <a:prstGeom prst="rect">
            <a:avLst/>
          </a:prstGeom>
        </p:spPr>
        <p:txBody>
          <a:bodyPr vert="horz" lIns="101599" tIns="50799" rIns="101599" bIns="50799"/>
          <a:lstStyle>
            <a:lvl1pPr algn="r" eaLnBrk="1" latinLnBrk="0" hangingPunct="1">
              <a:defRPr kumimoji="0" sz="9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83040" y="2524"/>
            <a:ext cx="846667" cy="406400"/>
          </a:xfrm>
          <a:prstGeom prst="rect">
            <a:avLst/>
          </a:prstGeom>
        </p:spPr>
        <p:txBody>
          <a:bodyPr vert="horz" lIns="101599" tIns="50799" rIns="101599" bIns="50799" anchor="b"/>
          <a:lstStyle>
            <a:lvl1pPr algn="r" eaLnBrk="1" latinLnBrk="0" hangingPunct="1">
              <a:defRPr kumimoji="0"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06396" indent="-284477" algn="l" rtl="0" eaLnBrk="1" latinLnBrk="0" hangingPunct="1">
        <a:spcBef>
          <a:spcPts val="333"/>
        </a:spcBef>
        <a:buClr>
          <a:schemeClr val="accent3"/>
        </a:buClr>
        <a:buFont typeface="Georgia"/>
        <a:buChar char="•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13" indent="-274317" algn="l" rtl="0" eaLnBrk="1" latinLnBrk="0" hangingPunct="1">
        <a:spcBef>
          <a:spcPts val="333"/>
        </a:spcBef>
        <a:buClr>
          <a:schemeClr val="accent2"/>
        </a:buClr>
        <a:buFont typeface="Georgia"/>
        <a:buChar char="▫"/>
        <a:defRPr kumimoji="0" sz="29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026150" indent="-24383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7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310627" indent="-223518" algn="l" rtl="0" eaLnBrk="1" latinLnBrk="0" hangingPunct="1">
        <a:spcBef>
          <a:spcPts val="333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4430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2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788142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031980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255497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7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489175" indent="-203198" algn="l" rtl="0" eaLnBrk="1" latinLnBrk="0" hangingPunct="1">
        <a:spcBef>
          <a:spcPts val="333"/>
        </a:spcBef>
        <a:buClr>
          <a:schemeClr val="accent3"/>
        </a:buClr>
        <a:buFont typeface="Georgia"/>
        <a:buChar char="◦"/>
        <a:defRPr kumimoji="0" sz="16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79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59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39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19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399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47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559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639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Wireless I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Channels and Interference –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Wifi</a:t>
            </a:r>
            <a:r>
              <a:rPr lang="en-US" dirty="0" smtClean="0"/>
              <a:t> what is a channel</a:t>
            </a:r>
          </a:p>
          <a:p>
            <a:pPr lvl="1"/>
            <a:r>
              <a:rPr lang="en-US" dirty="0" smtClean="0"/>
              <a:t>A band of spectrum</a:t>
            </a:r>
          </a:p>
          <a:p>
            <a:pPr lvl="1"/>
            <a:r>
              <a:rPr lang="en-US" dirty="0" smtClean="0"/>
              <a:t>A range of freq. carrying information</a:t>
            </a:r>
          </a:p>
          <a:p>
            <a:r>
              <a:rPr lang="en-US" dirty="0" smtClean="0"/>
              <a:t>In the 2.4GHz range</a:t>
            </a:r>
            <a:r>
              <a:rPr lang="en-US" dirty="0"/>
              <a:t> </a:t>
            </a:r>
            <a:r>
              <a:rPr lang="en-US" dirty="0" smtClean="0"/>
              <a:t>what is the channel bandwidth</a:t>
            </a:r>
          </a:p>
          <a:p>
            <a:pPr lvl="1"/>
            <a:r>
              <a:rPr lang="en-US" dirty="0" smtClean="0"/>
              <a:t>22MHz</a:t>
            </a:r>
          </a:p>
          <a:p>
            <a:pPr lvl="1"/>
            <a:r>
              <a:rPr lang="en-US" dirty="0" smtClean="0"/>
              <a:t>What is the separation on 1-13</a:t>
            </a:r>
          </a:p>
          <a:p>
            <a:pPr lvl="2"/>
            <a:r>
              <a:rPr lang="en-US" dirty="0" smtClean="0"/>
              <a:t>5MHz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Haktip-15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802.11n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MIMO</a:t>
            </a:r>
          </a:p>
          <a:p>
            <a:pPr lvl="1"/>
            <a:r>
              <a:rPr lang="en-US" dirty="0" smtClean="0"/>
              <a:t>Multiple Input Multiple Output</a:t>
            </a:r>
          </a:p>
          <a:p>
            <a:r>
              <a:rPr lang="en-US" dirty="0" smtClean="0"/>
              <a:t>2.4GHz and 5.0GHz bands</a:t>
            </a:r>
          </a:p>
          <a:p>
            <a:r>
              <a:rPr lang="en-US" dirty="0" smtClean="0"/>
              <a:t>Backwards compatible with previous standards</a:t>
            </a:r>
          </a:p>
          <a:p>
            <a:r>
              <a:rPr lang="en-US" dirty="0" smtClean="0"/>
              <a:t>20 and 40 MHz channel width</a:t>
            </a:r>
          </a:p>
          <a:p>
            <a:r>
              <a:rPr lang="en-US" dirty="0" smtClean="0"/>
              <a:t>Twice the range</a:t>
            </a:r>
          </a:p>
          <a:p>
            <a:r>
              <a:rPr lang="en-US" dirty="0" smtClean="0"/>
              <a:t>600Mb max band width</a:t>
            </a:r>
          </a:p>
          <a:p>
            <a:pPr lvl="1"/>
            <a:r>
              <a:rPr lang="en-US" dirty="0" smtClean="0"/>
              <a:t>4 simultaneous data streams</a:t>
            </a:r>
          </a:p>
          <a:p>
            <a:pPr lvl="1"/>
            <a:r>
              <a:rPr lang="en-US" dirty="0" smtClean="0"/>
              <a:t>Date rate: 7.2 to 150 Mbps per channel</a:t>
            </a:r>
          </a:p>
          <a:p>
            <a:r>
              <a:rPr lang="en-US" dirty="0" smtClean="0"/>
              <a:t>802.11ac being developed</a:t>
            </a:r>
          </a:p>
          <a:p>
            <a:pPr lvl="1"/>
            <a:r>
              <a:rPr lang="en-US" dirty="0" smtClean="0"/>
              <a:t>8 MIMO streams</a:t>
            </a:r>
          </a:p>
          <a:p>
            <a:pPr lvl="1"/>
            <a:r>
              <a:rPr lang="en-US" dirty="0" smtClean="0"/>
              <a:t>80 and 160 MHz bandwidth for the channels</a:t>
            </a:r>
          </a:p>
          <a:p>
            <a:pPr lvl="1"/>
            <a:r>
              <a:rPr lang="en-US" dirty="0" smtClean="0"/>
              <a:t>Max 6.93 </a:t>
            </a:r>
            <a:r>
              <a:rPr lang="en-US" dirty="0" err="1" smtClean="0"/>
              <a:t>Gbps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802.11n –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Max speed for 802.11n</a:t>
            </a:r>
          </a:p>
          <a:p>
            <a:pPr lvl="1"/>
            <a:r>
              <a:rPr lang="en-US" dirty="0" smtClean="0"/>
              <a:t>600Mbps</a:t>
            </a:r>
          </a:p>
          <a:p>
            <a:r>
              <a:rPr lang="en-US" dirty="0" smtClean="0"/>
              <a:t>What does MIMO stand for	</a:t>
            </a:r>
          </a:p>
          <a:p>
            <a:pPr lvl="1"/>
            <a:r>
              <a:rPr lang="en-US" dirty="0" smtClean="0"/>
              <a:t>Multiple Input / Multiple Output</a:t>
            </a:r>
          </a:p>
          <a:p>
            <a:pPr lvl="1"/>
            <a:r>
              <a:rPr lang="en-US" dirty="0" smtClean="0"/>
              <a:t>What </a:t>
            </a:r>
            <a:r>
              <a:rPr lang="en-US" dirty="0" err="1" smtClean="0"/>
              <a:t>doest</a:t>
            </a:r>
            <a:r>
              <a:rPr lang="en-US" dirty="0" smtClean="0"/>
              <a:t> that meant</a:t>
            </a:r>
          </a:p>
          <a:p>
            <a:pPr lvl="2"/>
            <a:r>
              <a:rPr lang="en-US" dirty="0" smtClean="0"/>
              <a:t>Multi channel at the </a:t>
            </a:r>
            <a:r>
              <a:rPr lang="en-US" smtClean="0"/>
              <a:t>same time</a:t>
            </a:r>
            <a:endParaRPr lang="en-US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Haktip-9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Six Modes of Wireless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Modes of Wireless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Master</a:t>
            </a:r>
          </a:p>
          <a:p>
            <a:pPr lvl="1"/>
            <a:r>
              <a:rPr lang="en-US" dirty="0" smtClean="0"/>
              <a:t>Access Point or base station</a:t>
            </a:r>
          </a:p>
          <a:p>
            <a:r>
              <a:rPr lang="en-US" dirty="0" smtClean="0"/>
              <a:t>Managed</a:t>
            </a:r>
          </a:p>
          <a:p>
            <a:pPr lvl="1"/>
            <a:r>
              <a:rPr lang="en-US" dirty="0" smtClean="0"/>
              <a:t>Aka Infrastructure Mode</a:t>
            </a:r>
          </a:p>
          <a:p>
            <a:pPr lvl="1"/>
            <a:r>
              <a:rPr lang="en-US" dirty="0" smtClean="0"/>
              <a:t>Access point or base station</a:t>
            </a:r>
          </a:p>
          <a:p>
            <a:pPr lvl="1"/>
            <a:r>
              <a:rPr lang="en-US" dirty="0" smtClean="0"/>
              <a:t>Clients or stations</a:t>
            </a:r>
          </a:p>
          <a:p>
            <a:r>
              <a:rPr lang="en-US" dirty="0" smtClean="0"/>
              <a:t>Ad-hoc</a:t>
            </a:r>
          </a:p>
          <a:p>
            <a:pPr lvl="1"/>
            <a:r>
              <a:rPr lang="en-US" dirty="0" smtClean="0"/>
              <a:t>Peer-to-peer</a:t>
            </a:r>
          </a:p>
          <a:p>
            <a:pPr lvl="2"/>
            <a:r>
              <a:rPr lang="en-US" dirty="0" smtClean="0"/>
              <a:t>Informal network</a:t>
            </a:r>
          </a:p>
          <a:p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“planned” ad-hoc</a:t>
            </a:r>
          </a:p>
          <a:p>
            <a:pPr lvl="1"/>
            <a:r>
              <a:rPr lang="en-US" dirty="0" smtClean="0"/>
              <a:t>Self healing if a node goes down</a:t>
            </a:r>
          </a:p>
          <a:p>
            <a:r>
              <a:rPr lang="en-US" dirty="0" smtClean="0"/>
              <a:t>Repeater</a:t>
            </a:r>
          </a:p>
          <a:p>
            <a:pPr lvl="1"/>
            <a:r>
              <a:rPr lang="en-US" dirty="0" smtClean="0"/>
              <a:t>Connects and repeats</a:t>
            </a:r>
          </a:p>
          <a:p>
            <a:pPr lvl="1"/>
            <a:r>
              <a:rPr lang="en-US" dirty="0" smtClean="0"/>
              <a:t>Extends range of a network</a:t>
            </a:r>
          </a:p>
          <a:p>
            <a:r>
              <a:rPr lang="en-US" dirty="0" smtClean="0"/>
              <a:t>Monitor</a:t>
            </a:r>
          </a:p>
          <a:p>
            <a:pPr lvl="1"/>
            <a:r>
              <a:rPr lang="en-US" dirty="0" smtClean="0"/>
              <a:t>Monitor all traffic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Modes of Wireless -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Ad Hoc Mode?</a:t>
            </a:r>
          </a:p>
          <a:p>
            <a:pPr lvl="1"/>
            <a:r>
              <a:rPr lang="en-US" dirty="0" smtClean="0"/>
              <a:t>Peer to peer connection</a:t>
            </a:r>
          </a:p>
          <a:p>
            <a:pPr lvl="1"/>
            <a:r>
              <a:rPr lang="en-US" dirty="0" smtClean="0"/>
              <a:t>All need the same </a:t>
            </a:r>
            <a:r>
              <a:rPr lang="en-US" dirty="0" err="1" smtClean="0"/>
              <a:t>essid</a:t>
            </a:r>
            <a:endParaRPr lang="en-US" dirty="0" smtClean="0"/>
          </a:p>
          <a:p>
            <a:r>
              <a:rPr lang="en-US" dirty="0" smtClean="0"/>
              <a:t>What mode would you use to extend the cover of your </a:t>
            </a:r>
            <a:r>
              <a:rPr lang="en-US" dirty="0" err="1" smtClean="0"/>
              <a:t>wifi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Repeater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43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Haktip-11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802.11 Protocols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Protocols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: trademark</a:t>
            </a:r>
          </a:p>
          <a:p>
            <a:r>
              <a:rPr lang="en-US" dirty="0" smtClean="0"/>
              <a:t>ISM: Industrial, Scientific, Medical</a:t>
            </a:r>
          </a:p>
          <a:p>
            <a:r>
              <a:rPr lang="en-US" dirty="0" smtClean="0"/>
              <a:t>Protocol Letters</a:t>
            </a:r>
          </a:p>
          <a:p>
            <a:pPr lvl="1"/>
            <a:r>
              <a:rPr lang="en-US" dirty="0" smtClean="0"/>
              <a:t>802.11a</a:t>
            </a:r>
          </a:p>
          <a:p>
            <a:pPr lvl="2"/>
            <a:r>
              <a:rPr lang="en-US" dirty="0" smtClean="0"/>
              <a:t>54Mbs</a:t>
            </a:r>
          </a:p>
          <a:p>
            <a:pPr lvl="2"/>
            <a:r>
              <a:rPr lang="en-US" dirty="0" smtClean="0"/>
              <a:t>5GHz band</a:t>
            </a:r>
          </a:p>
          <a:p>
            <a:pPr lvl="2"/>
            <a:r>
              <a:rPr lang="en-US" dirty="0" smtClean="0"/>
              <a:t>“Enterprise”</a:t>
            </a:r>
          </a:p>
          <a:p>
            <a:pPr lvl="1"/>
            <a:r>
              <a:rPr lang="en-US" dirty="0" smtClean="0"/>
              <a:t>802.11b</a:t>
            </a:r>
          </a:p>
          <a:p>
            <a:pPr lvl="2"/>
            <a:r>
              <a:rPr lang="en-US" dirty="0" smtClean="0"/>
              <a:t>11Mbs</a:t>
            </a:r>
          </a:p>
          <a:p>
            <a:pPr lvl="3"/>
            <a:r>
              <a:rPr lang="en-US" dirty="0" smtClean="0"/>
              <a:t>~6-7 MBS</a:t>
            </a:r>
          </a:p>
          <a:p>
            <a:pPr lvl="2"/>
            <a:r>
              <a:rPr lang="en-US" dirty="0" smtClean="0"/>
              <a:t>2.4GHz band</a:t>
            </a:r>
          </a:p>
          <a:p>
            <a:pPr lvl="2"/>
            <a:r>
              <a:rPr lang="en-US" dirty="0" err="1" smtClean="0"/>
              <a:t>c</a:t>
            </a:r>
            <a:r>
              <a:rPr lang="en-US" dirty="0" err="1"/>
              <a:t>s</a:t>
            </a:r>
            <a:r>
              <a:rPr lang="en-US" dirty="0" err="1" smtClean="0"/>
              <a:t>ma</a:t>
            </a:r>
            <a:r>
              <a:rPr lang="en-US" dirty="0" smtClean="0"/>
              <a:t>/ca</a:t>
            </a:r>
          </a:p>
          <a:p>
            <a:pPr lvl="1"/>
            <a:r>
              <a:rPr lang="en-US" dirty="0" smtClean="0"/>
              <a:t>802.11g </a:t>
            </a:r>
          </a:p>
          <a:p>
            <a:pPr lvl="2"/>
            <a:r>
              <a:rPr lang="en-US" dirty="0" smtClean="0"/>
              <a:t>54Mbs</a:t>
            </a:r>
          </a:p>
          <a:p>
            <a:pPr lvl="2"/>
            <a:r>
              <a:rPr lang="en-US" dirty="0" smtClean="0"/>
              <a:t>2.4GHz band</a:t>
            </a:r>
          </a:p>
          <a:p>
            <a:pPr lvl="2"/>
            <a:r>
              <a:rPr lang="en-US" dirty="0" smtClean="0"/>
              <a:t>Backwards compatible with 802.11b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Protocols –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protocol is backwards compatible with 802.11b</a:t>
            </a:r>
          </a:p>
          <a:p>
            <a:pPr lvl="1"/>
            <a:r>
              <a:rPr lang="en-US" dirty="0" smtClean="0"/>
              <a:t>802.11g</a:t>
            </a:r>
          </a:p>
          <a:p>
            <a:pPr lvl="1"/>
            <a:r>
              <a:rPr lang="en-US" dirty="0" smtClean="0"/>
              <a:t>What happens if a b is on a g</a:t>
            </a:r>
          </a:p>
          <a:p>
            <a:pPr lvl="2"/>
            <a:r>
              <a:rPr lang="en-US" dirty="0" smtClean="0"/>
              <a:t>Run at b speed (11meg)</a:t>
            </a:r>
          </a:p>
          <a:p>
            <a:r>
              <a:rPr lang="en-US" dirty="0" smtClean="0"/>
              <a:t>What does ISM stand for </a:t>
            </a:r>
          </a:p>
          <a:p>
            <a:pPr lvl="1"/>
            <a:r>
              <a:rPr lang="en-US" dirty="0" smtClean="0"/>
              <a:t>Industrial, Scientific, Medical</a:t>
            </a:r>
          </a:p>
          <a:p>
            <a:pPr lvl="1"/>
            <a:r>
              <a:rPr lang="en-US" dirty="0" smtClean="0"/>
              <a:t>BW: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900MHz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2.4GHz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5.0GHz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Haktip-13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Channels and Interference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Channels and Interference – Notes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2.4GHz band</a:t>
            </a:r>
          </a:p>
          <a:p>
            <a:pPr lvl="1"/>
            <a:r>
              <a:rPr lang="en-US" dirty="0" smtClean="0"/>
              <a:t>14 channels</a:t>
            </a:r>
          </a:p>
          <a:p>
            <a:pPr lvl="2"/>
            <a:r>
              <a:rPr lang="en-US" dirty="0" smtClean="0"/>
              <a:t>Channels 1, 6, 11, and 14 are “clear”</a:t>
            </a:r>
          </a:p>
          <a:p>
            <a:pPr lvl="3"/>
            <a:r>
              <a:rPr lang="en-US" dirty="0" smtClean="0"/>
              <a:t>Don’t overlap any other channel</a:t>
            </a:r>
          </a:p>
          <a:p>
            <a:pPr lvl="2"/>
            <a:r>
              <a:rPr lang="en-US" dirty="0" smtClean="0"/>
              <a:t>1-11 North America</a:t>
            </a:r>
          </a:p>
          <a:p>
            <a:pPr lvl="2"/>
            <a:r>
              <a:rPr lang="en-US" dirty="0" smtClean="0"/>
              <a:t>1-13 “world”</a:t>
            </a:r>
          </a:p>
          <a:p>
            <a:pPr lvl="2"/>
            <a:r>
              <a:rPr lang="en-US" dirty="0" smtClean="0"/>
              <a:t>+14 Japan</a:t>
            </a:r>
          </a:p>
          <a:p>
            <a:pPr lvl="1"/>
            <a:r>
              <a:rPr lang="en-US" dirty="0" smtClean="0"/>
              <a:t>22 MHZ channel width</a:t>
            </a:r>
          </a:p>
          <a:p>
            <a:pPr lvl="1"/>
            <a:r>
              <a:rPr lang="en-US" dirty="0" smtClean="0"/>
              <a:t>5 MHz channel separation</a:t>
            </a:r>
          </a:p>
          <a:p>
            <a:r>
              <a:rPr lang="en-US" dirty="0" smtClean="0"/>
              <a:t>5.0 GHz band</a:t>
            </a:r>
          </a:p>
          <a:p>
            <a:pPr lvl="1"/>
            <a:r>
              <a:rPr lang="en-US" dirty="0" smtClean="0"/>
              <a:t>Has other channels</a:t>
            </a:r>
          </a:p>
          <a:p>
            <a:r>
              <a:rPr lang="en-US" dirty="0" smtClean="0"/>
              <a:t>FCC Part 15</a:t>
            </a:r>
          </a:p>
          <a:p>
            <a:pPr lvl="1"/>
            <a:r>
              <a:rPr lang="en-US" dirty="0" smtClean="0"/>
              <a:t>ISM – play nice together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6"/>
  <p:tag name="TPFULLVERSION" val="7.5.3.1"/>
  <p:tag name="PPTVERSION" val="16"/>
  <p:tag name="TPOS" val="2"/>
  <p:tag name="TPLASTSAVEVERSION" val="6.2 P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911</TotalTime>
  <Words>360</Words>
  <Application>Microsoft Office PowerPoint</Application>
  <PresentationFormat>Custom</PresentationFormat>
  <Paragraphs>104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Georgia</vt:lpstr>
      <vt:lpstr>Trebuchet MS</vt:lpstr>
      <vt:lpstr>Wingdings 2</vt:lpstr>
      <vt:lpstr>Urban</vt:lpstr>
      <vt:lpstr>Wireless I</vt:lpstr>
      <vt:lpstr>Haktip-9</vt:lpstr>
      <vt:lpstr>Six Modes of Wireless – Notes </vt:lpstr>
      <vt:lpstr>Six Modes of Wireless - Questions</vt:lpstr>
      <vt:lpstr>Haktip-11</vt:lpstr>
      <vt:lpstr>802.11 Protocols – Notes </vt:lpstr>
      <vt:lpstr>802.11 Protocols – Questions </vt:lpstr>
      <vt:lpstr>Haktip-13</vt:lpstr>
      <vt:lpstr>Channels and Interference – Notes </vt:lpstr>
      <vt:lpstr>Channels and Interference – Questions </vt:lpstr>
      <vt:lpstr>Haktip-15</vt:lpstr>
      <vt:lpstr>802.11n – Notes </vt:lpstr>
      <vt:lpstr>802.11n –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sender policy framework</dc:title>
  <dc:creator>ajkombol</dc:creator>
  <cp:lastModifiedBy>Kombol, Tony</cp:lastModifiedBy>
  <cp:revision>65</cp:revision>
  <cp:lastPrinted>2014-02-21T01:26:33Z</cp:lastPrinted>
  <dcterms:modified xsi:type="dcterms:W3CDTF">2017-02-20T22:54:52Z</dcterms:modified>
</cp:coreProperties>
</file>