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10"/>
  </p:notesMasterIdLst>
  <p:handoutMasterIdLst>
    <p:handoutMasterId r:id="rId11"/>
  </p:handoutMasterIdLst>
  <p:sldIdLst>
    <p:sldId id="283" r:id="rId2"/>
    <p:sldId id="290" r:id="rId3"/>
    <p:sldId id="284" r:id="rId4"/>
    <p:sldId id="287" r:id="rId5"/>
    <p:sldId id="285" r:id="rId6"/>
    <p:sldId id="288" r:id="rId7"/>
    <p:sldId id="286" r:id="rId8"/>
    <p:sldId id="289" r:id="rId9"/>
  </p:sldIdLst>
  <p:sldSz cx="10160000" cy="7620000"/>
  <p:notesSz cx="6881813" cy="9296400"/>
  <p:custDataLst>
    <p:tags r:id="rId12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84" y="-294"/>
      </p:cViewPr>
      <p:guideLst>
        <p:guide orient="horz" pos="2400"/>
        <p:guide pos="3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1B403D4-61FB-42CF-94A5-6A0EDC033ACF}" type="datetimeFigureOut">
              <a:rPr lang="en-US" smtClean="0"/>
              <a:t>11/20/2014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214AB4C3-A003-4546-A566-E374DA1004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48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8182" y="4415790"/>
            <a:ext cx="5505449" cy="4183380"/>
          </a:xfrm>
          <a:prstGeom prst="rect">
            <a:avLst/>
          </a:prstGeom>
        </p:spPr>
        <p:txBody>
          <a:bodyPr lIns="92431" tIns="92431" rIns="92431" bIns="92431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0279052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95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91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86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82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77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7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68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6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73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6011314" y="4233334"/>
            <a:ext cx="4148688" cy="1012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6011334" y="4330011"/>
            <a:ext cx="4148668" cy="21336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6011334" y="4572408"/>
            <a:ext cx="4148668" cy="1016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6011333" y="4627114"/>
            <a:ext cx="2184400" cy="2032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6011333" y="4666191"/>
            <a:ext cx="2184400" cy="1016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6011333" y="4402667"/>
            <a:ext cx="3403600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8196119" y="4512203"/>
            <a:ext cx="1778000" cy="4064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4055180"/>
            <a:ext cx="10160000" cy="2713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4083919"/>
            <a:ext cx="10160001" cy="1563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7126723" y="4047878"/>
            <a:ext cx="3033278" cy="27603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0160000" cy="41130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08000" y="2668764"/>
            <a:ext cx="9398000" cy="1633361"/>
          </a:xfrm>
        </p:spPr>
        <p:txBody>
          <a:bodyPr anchor="b"/>
          <a:lstStyle>
            <a:lvl1pPr>
              <a:defRPr sz="49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4333265"/>
            <a:ext cx="5503333" cy="1947333"/>
          </a:xfrm>
        </p:spPr>
        <p:txBody>
          <a:bodyPr/>
          <a:lstStyle>
            <a:lvl1pPr marL="71119" indent="0" algn="l">
              <a:buNone/>
              <a:defRPr sz="2700">
                <a:solidFill>
                  <a:schemeClr val="tx2"/>
                </a:solidFill>
              </a:defRPr>
            </a:lvl1pPr>
            <a:lvl2pPr marL="507995" indent="0" algn="ctr">
              <a:buNone/>
            </a:lvl2pPr>
            <a:lvl3pPr marL="1015990" indent="0" algn="ctr">
              <a:buNone/>
            </a:lvl3pPr>
            <a:lvl4pPr marL="1523985" indent="0" algn="ctr">
              <a:buNone/>
            </a:lvl4pPr>
            <a:lvl5pPr marL="2031980" indent="0" algn="ctr">
              <a:buNone/>
            </a:lvl5pPr>
            <a:lvl6pPr marL="2539975" indent="0" algn="ctr">
              <a:buNone/>
            </a:lvl6pPr>
            <a:lvl7pPr marL="3047970" indent="0" algn="ctr">
              <a:buNone/>
            </a:lvl7pPr>
            <a:lvl8pPr marL="3555964" indent="0" algn="ctr">
              <a:buNone/>
            </a:lvl8pPr>
            <a:lvl9pPr marL="4063959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450667" y="4673600"/>
            <a:ext cx="1066800" cy="50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6011334" y="4672542"/>
            <a:ext cx="1439333" cy="50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9244542" y="1262"/>
            <a:ext cx="830791" cy="406400"/>
          </a:xfrm>
        </p:spPr>
        <p:txBody>
          <a:bodyPr/>
          <a:lstStyle>
            <a:lvl1pPr algn="r">
              <a:defRPr sz="2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5333" y="1270000"/>
            <a:ext cx="2116667" cy="60960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270000"/>
            <a:ext cx="6942667" cy="60960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0" y="2201334"/>
            <a:ext cx="8636000" cy="1513417"/>
          </a:xfrm>
        </p:spPr>
        <p:txBody>
          <a:bodyPr anchor="b">
            <a:noAutofit/>
          </a:bodyPr>
          <a:lstStyle>
            <a:lvl1pPr algn="l">
              <a:buNone/>
              <a:defRPr sz="48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0" y="3741209"/>
            <a:ext cx="8636000" cy="1677458"/>
          </a:xfrm>
        </p:spPr>
        <p:txBody>
          <a:bodyPr anchor="t"/>
          <a:lstStyle>
            <a:lvl1pPr marL="50799" indent="0">
              <a:buNone/>
              <a:defRPr sz="2300" b="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2499360"/>
            <a:ext cx="4487333" cy="5028848"/>
          </a:xfrm>
        </p:spPr>
        <p:txBody>
          <a:bodyPr/>
          <a:lstStyle>
            <a:lvl1pPr>
              <a:defRPr sz="2200"/>
            </a:lvl1pPr>
            <a:lvl2pPr>
              <a:defRPr sz="21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7" y="2499360"/>
            <a:ext cx="4487333" cy="5028848"/>
          </a:xfrm>
        </p:spPr>
        <p:txBody>
          <a:bodyPr/>
          <a:lstStyle>
            <a:lvl1pPr>
              <a:defRPr sz="2200"/>
            </a:lvl1pPr>
            <a:lvl2pPr>
              <a:defRPr sz="21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4" y="1270000"/>
            <a:ext cx="9313333" cy="1188720"/>
          </a:xfrm>
        </p:spPr>
        <p:txBody>
          <a:bodyPr anchor="ctr"/>
          <a:lstStyle>
            <a:lvl1pPr>
              <a:defRPr sz="44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3333" y="2494411"/>
            <a:ext cx="4490720" cy="508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50799" indent="0">
              <a:buNone/>
              <a:defRPr sz="21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245806" y="2494411"/>
            <a:ext cx="4490861" cy="508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50799" indent="0">
              <a:buNone/>
              <a:defRPr sz="21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23333" y="3009466"/>
            <a:ext cx="4490720" cy="4318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42561" y="3009466"/>
            <a:ext cx="4490861" cy="4318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270000"/>
            <a:ext cx="9144000" cy="1188720"/>
          </a:xfrm>
        </p:spPr>
        <p:txBody>
          <a:bodyPr anchor="ctr"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5200" y="680720"/>
            <a:ext cx="1063627" cy="50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42000" y="680720"/>
            <a:ext cx="1473200" cy="50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083040" y="2524"/>
            <a:ext cx="846667" cy="4064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8329" y="1224411"/>
            <a:ext cx="3759200" cy="97536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948329" y="2234141"/>
            <a:ext cx="3759200" cy="5130800"/>
          </a:xfrm>
        </p:spPr>
        <p:txBody>
          <a:bodyPr/>
          <a:lstStyle>
            <a:lvl1pPr marL="10160" indent="0">
              <a:buNone/>
              <a:defRPr sz="16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69333" y="862541"/>
            <a:ext cx="5669280" cy="650240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927" y="1232401"/>
            <a:ext cx="652003" cy="5201819"/>
          </a:xfrm>
        </p:spPr>
        <p:txBody>
          <a:bodyPr vert="vert270" lIns="50799" tIns="0" rIns="50799" anchor="t"/>
          <a:lstStyle>
            <a:lvl1pPr algn="ctr">
              <a:buNone/>
              <a:defRPr sz="22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523" y="1270000"/>
            <a:ext cx="5080000" cy="5080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6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4937" y="3638121"/>
            <a:ext cx="2878667" cy="2796099"/>
          </a:xfrm>
        </p:spPr>
        <p:txBody>
          <a:bodyPr lIns="0" tIns="0" rIns="50799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407576"/>
            <a:ext cx="10160000" cy="9378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0160000" cy="345181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342530"/>
            <a:ext cx="10160001" cy="10160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6011314" y="400274"/>
            <a:ext cx="4148688" cy="1012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6011334" y="489014"/>
            <a:ext cx="4148668" cy="200039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6008154" y="552782"/>
            <a:ext cx="3403600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8192940" y="654381"/>
            <a:ext cx="1778000" cy="4064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0094407" y="-2223"/>
            <a:ext cx="64029" cy="69088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0049423" y="-2223"/>
            <a:ext cx="30480" cy="69088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0028253" y="-2223"/>
            <a:ext cx="10160" cy="690880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9972692" y="-2223"/>
            <a:ext cx="30480" cy="69088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9906308" y="422"/>
            <a:ext cx="60960" cy="65024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9859417" y="422"/>
            <a:ext cx="10160" cy="650240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508000" y="1270000"/>
            <a:ext cx="9144000" cy="1185333"/>
          </a:xfrm>
          <a:prstGeom prst="rect">
            <a:avLst/>
          </a:prstGeom>
        </p:spPr>
        <p:txBody>
          <a:bodyPr vert="horz" lIns="101599" tIns="50799" rIns="101599" bIns="50799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508000" y="2499360"/>
            <a:ext cx="9144000" cy="4805680"/>
          </a:xfrm>
          <a:prstGeom prst="rect">
            <a:avLst/>
          </a:prstGeom>
        </p:spPr>
        <p:txBody>
          <a:bodyPr vert="horz" lIns="101599" tIns="50799" rIns="101599" bIns="50799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18373" y="680720"/>
            <a:ext cx="1063627" cy="508000"/>
          </a:xfrm>
          <a:prstGeom prst="rect">
            <a:avLst/>
          </a:prstGeom>
        </p:spPr>
        <p:txBody>
          <a:bodyPr vert="horz" lIns="101599" tIns="50799" rIns="101599" bIns="50799"/>
          <a:lstStyle>
            <a:lvl1pPr algn="l" eaLnBrk="1" latinLnBrk="0" hangingPunct="1">
              <a:defRPr kumimoji="0" sz="9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842000" y="680720"/>
            <a:ext cx="1473200" cy="508000"/>
          </a:xfrm>
          <a:prstGeom prst="rect">
            <a:avLst/>
          </a:prstGeom>
        </p:spPr>
        <p:txBody>
          <a:bodyPr vert="horz" lIns="101599" tIns="50799" rIns="101599" bIns="50799"/>
          <a:lstStyle>
            <a:lvl1pPr algn="r" eaLnBrk="1" latinLnBrk="0" hangingPunct="1">
              <a:defRPr kumimoji="0" sz="9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9083040" y="2524"/>
            <a:ext cx="846667" cy="406400"/>
          </a:xfrm>
          <a:prstGeom prst="rect">
            <a:avLst/>
          </a:prstGeom>
        </p:spPr>
        <p:txBody>
          <a:bodyPr vert="horz" lIns="101599" tIns="50799" rIns="101599" bIns="50799" anchor="b"/>
          <a:lstStyle>
            <a:lvl1pPr algn="r" eaLnBrk="1" latinLnBrk="0" hangingPunct="1">
              <a:defRPr kumimoji="0" sz="20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06396" indent="-284477" algn="l" rtl="0" eaLnBrk="1" latinLnBrk="0" hangingPunct="1">
        <a:spcBef>
          <a:spcPts val="333"/>
        </a:spcBef>
        <a:buClr>
          <a:schemeClr val="accent3"/>
        </a:buClr>
        <a:buFont typeface="Georgia"/>
        <a:buChar char="•"/>
        <a:defRPr kumimoji="0"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13" indent="-274317" algn="l" rtl="0" eaLnBrk="1" latinLnBrk="0" hangingPunct="1">
        <a:spcBef>
          <a:spcPts val="333"/>
        </a:spcBef>
        <a:buClr>
          <a:schemeClr val="accent2"/>
        </a:buClr>
        <a:buFont typeface="Georgia"/>
        <a:buChar char="▫"/>
        <a:defRPr kumimoji="0" sz="29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026150" indent="-243838" algn="l" rtl="0" eaLnBrk="1" latinLnBrk="0" hangingPunct="1">
        <a:spcBef>
          <a:spcPts val="333"/>
        </a:spcBef>
        <a:buClr>
          <a:schemeClr val="accent1"/>
        </a:buClr>
        <a:buFont typeface="Wingdings 2"/>
        <a:buChar char=""/>
        <a:defRPr kumimoji="0" sz="27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310627" indent="-223518" algn="l" rtl="0" eaLnBrk="1" latinLnBrk="0" hangingPunct="1">
        <a:spcBef>
          <a:spcPts val="333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544305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22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788142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2031980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255497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◦"/>
        <a:defRPr kumimoji="0" sz="17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489175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◦"/>
        <a:defRPr kumimoji="0" sz="16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Wireless </a:t>
            </a:r>
            <a:r>
              <a:rPr lang="en-US" dirty="0" smtClean="0"/>
              <a:t>Modes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AP mode</a:t>
            </a:r>
          </a:p>
          <a:p>
            <a:r>
              <a:rPr lang="en-US" b="1" dirty="0"/>
              <a:t>Client mode</a:t>
            </a:r>
          </a:p>
          <a:p>
            <a:r>
              <a:rPr lang="en-US" b="1" dirty="0"/>
              <a:t>Client Bridged mode</a:t>
            </a:r>
          </a:p>
          <a:p>
            <a:r>
              <a:rPr lang="en-US" b="1" dirty="0"/>
              <a:t>Repeater</a:t>
            </a:r>
          </a:p>
          <a:p>
            <a:r>
              <a:rPr lang="en-US" b="1" dirty="0"/>
              <a:t>Repeater bridge</a:t>
            </a:r>
          </a:p>
          <a:p>
            <a:r>
              <a:rPr lang="en-US" b="1" dirty="0"/>
              <a:t>Ad-Hoc mode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392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9144000" cy="1185333"/>
          </a:xfrm>
        </p:spPr>
        <p:txBody>
          <a:bodyPr/>
          <a:lstStyle/>
          <a:p>
            <a:r>
              <a:rPr lang="en-US" dirty="0" smtClean="0"/>
              <a:t>Wireless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47800"/>
            <a:ext cx="9144000" cy="5857240"/>
          </a:xfrm>
        </p:spPr>
        <p:txBody>
          <a:bodyPr>
            <a:normAutofit/>
          </a:bodyPr>
          <a:lstStyle/>
          <a:p>
            <a:r>
              <a:rPr lang="en-US" b="1" dirty="0"/>
              <a:t>AP </a:t>
            </a:r>
            <a:r>
              <a:rPr lang="en-US" b="1" dirty="0" smtClean="0"/>
              <a:t>mode</a:t>
            </a:r>
          </a:p>
          <a:p>
            <a:pPr lvl="1"/>
            <a:r>
              <a:rPr lang="en-US" dirty="0" smtClean="0"/>
              <a:t>The default</a:t>
            </a:r>
          </a:p>
          <a:p>
            <a:pPr lvl="1"/>
            <a:r>
              <a:rPr lang="en-US" dirty="0" smtClean="0"/>
              <a:t>Most </a:t>
            </a:r>
            <a:r>
              <a:rPr lang="en-US" dirty="0"/>
              <a:t>common mode for all wireless </a:t>
            </a:r>
            <a:r>
              <a:rPr lang="en-US" dirty="0" smtClean="0"/>
              <a:t>routers</a:t>
            </a:r>
          </a:p>
          <a:p>
            <a:pPr lvl="2"/>
            <a:r>
              <a:rPr lang="en-US" dirty="0" smtClean="0"/>
              <a:t>Also </a:t>
            </a:r>
            <a:r>
              <a:rPr lang="en-US" dirty="0"/>
              <a:t>called Infrastructure mode. </a:t>
            </a:r>
            <a:endParaRPr lang="en-US" dirty="0" smtClean="0"/>
          </a:p>
          <a:p>
            <a:pPr lvl="1"/>
            <a:r>
              <a:rPr lang="en-US" dirty="0" smtClean="0"/>
              <a:t>Router </a:t>
            </a:r>
            <a:r>
              <a:rPr lang="en-US" dirty="0"/>
              <a:t>acts as an central connection </a:t>
            </a:r>
            <a:r>
              <a:rPr lang="en-US" dirty="0" smtClean="0"/>
              <a:t>point to which wireless </a:t>
            </a:r>
            <a:r>
              <a:rPr lang="en-US" dirty="0"/>
              <a:t>clients can </a:t>
            </a:r>
            <a:r>
              <a:rPr lang="en-US" dirty="0" smtClean="0"/>
              <a:t>connect</a:t>
            </a:r>
          </a:p>
        </p:txBody>
      </p:sp>
    </p:spTree>
    <p:extLst>
      <p:ext uri="{BB962C8B-B14F-4D97-AF65-F5344CB8AC3E}">
        <p14:creationId xmlns:p14="http://schemas.microsoft.com/office/powerpoint/2010/main" val="1455372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9144000" cy="1185333"/>
          </a:xfrm>
        </p:spPr>
        <p:txBody>
          <a:bodyPr/>
          <a:lstStyle/>
          <a:p>
            <a:r>
              <a:rPr lang="en-US" dirty="0" smtClean="0"/>
              <a:t>Wireless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47800"/>
            <a:ext cx="9144000" cy="5857240"/>
          </a:xfrm>
        </p:spPr>
        <p:txBody>
          <a:bodyPr>
            <a:normAutofit/>
          </a:bodyPr>
          <a:lstStyle/>
          <a:p>
            <a:r>
              <a:rPr lang="en-US" b="1" dirty="0" smtClean="0"/>
              <a:t>Client mode</a:t>
            </a:r>
          </a:p>
          <a:p>
            <a:pPr lvl="1"/>
            <a:r>
              <a:rPr lang="en-US" dirty="0" smtClean="0"/>
              <a:t> Radio </a:t>
            </a:r>
            <a:r>
              <a:rPr lang="en-US" dirty="0"/>
              <a:t>interface is used to connect the internet-facing side of the router (i.e., the WAN) as a client to a remote </a:t>
            </a:r>
            <a:r>
              <a:rPr lang="en-US" dirty="0" smtClean="0"/>
              <a:t>access point</a:t>
            </a:r>
          </a:p>
          <a:p>
            <a:pPr lvl="1"/>
            <a:r>
              <a:rPr lang="en-US" dirty="0" smtClean="0"/>
              <a:t>NAT </a:t>
            </a:r>
            <a:r>
              <a:rPr lang="en-US" dirty="0"/>
              <a:t>or routing are performed between WAN and LAN, like in "normal" gateway or router </a:t>
            </a:r>
            <a:r>
              <a:rPr lang="en-US" dirty="0" smtClean="0"/>
              <a:t>mode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this mode, e.g., if your internet connection is provided by a remote </a:t>
            </a:r>
            <a:r>
              <a:rPr lang="en-US" dirty="0" smtClean="0"/>
              <a:t>access point</a:t>
            </a:r>
            <a:r>
              <a:rPr lang="en-US" dirty="0"/>
              <a:t>, and you want to connect a subnet of your own to </a:t>
            </a:r>
            <a:r>
              <a:rPr lang="en-US" dirty="0" smtClean="0"/>
              <a:t>it</a:t>
            </a:r>
          </a:p>
        </p:txBody>
      </p:sp>
    </p:spTree>
    <p:extLst>
      <p:ext uri="{BB962C8B-B14F-4D97-AF65-F5344CB8AC3E}">
        <p14:creationId xmlns:p14="http://schemas.microsoft.com/office/powerpoint/2010/main" val="846484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9144000" cy="1185333"/>
          </a:xfrm>
        </p:spPr>
        <p:txBody>
          <a:bodyPr/>
          <a:lstStyle/>
          <a:p>
            <a:r>
              <a:rPr lang="en-US" dirty="0" smtClean="0"/>
              <a:t>Wireless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47800"/>
            <a:ext cx="9144000" cy="5857240"/>
          </a:xfrm>
        </p:spPr>
        <p:txBody>
          <a:bodyPr>
            <a:normAutofit/>
          </a:bodyPr>
          <a:lstStyle/>
          <a:p>
            <a:r>
              <a:rPr lang="en-US" b="1" dirty="0"/>
              <a:t>Client Bridged mode</a:t>
            </a:r>
          </a:p>
          <a:p>
            <a:pPr lvl="1"/>
            <a:r>
              <a:rPr lang="en-US" dirty="0"/>
              <a:t>The radio interface is used to connect the LAN side of the router to a remote access </a:t>
            </a:r>
            <a:r>
              <a:rPr lang="en-US" dirty="0" smtClean="0"/>
              <a:t>point</a:t>
            </a:r>
            <a:endParaRPr lang="en-US" dirty="0"/>
          </a:p>
          <a:p>
            <a:pPr lvl="1"/>
            <a:r>
              <a:rPr lang="en-US" dirty="0"/>
              <a:t>The LAN and the remote AP will be in the same subnet </a:t>
            </a:r>
          </a:p>
          <a:p>
            <a:pPr lvl="2"/>
            <a:r>
              <a:rPr lang="en-US" dirty="0" smtClean="0"/>
              <a:t>Called </a:t>
            </a:r>
            <a:r>
              <a:rPr lang="en-US" dirty="0"/>
              <a:t>a "bridge" between two network </a:t>
            </a:r>
            <a:r>
              <a:rPr lang="en-US" dirty="0" smtClean="0"/>
              <a:t>segments</a:t>
            </a:r>
            <a:endParaRPr lang="en-US" dirty="0"/>
          </a:p>
          <a:p>
            <a:pPr lvl="1"/>
            <a:r>
              <a:rPr lang="en-US" dirty="0" smtClean="0"/>
              <a:t>WAN </a:t>
            </a:r>
            <a:r>
              <a:rPr lang="en-US" dirty="0"/>
              <a:t>side of the router is </a:t>
            </a:r>
            <a:r>
              <a:rPr lang="en-US" dirty="0" smtClean="0"/>
              <a:t>unused</a:t>
            </a:r>
          </a:p>
          <a:p>
            <a:pPr lvl="2"/>
            <a:r>
              <a:rPr lang="en-US" dirty="0" smtClean="0"/>
              <a:t>Can </a:t>
            </a:r>
            <a:r>
              <a:rPr lang="en-US" dirty="0"/>
              <a:t>be disabled. </a:t>
            </a:r>
          </a:p>
          <a:p>
            <a:pPr lvl="1"/>
            <a:r>
              <a:rPr lang="en-US" dirty="0"/>
              <a:t>Use this mode, e.g., to make the router act as a "WLAN adapter" for a device connected to one of its LAN Ethernet </a:t>
            </a:r>
            <a:r>
              <a:rPr lang="en-US" dirty="0" smtClean="0"/>
              <a:t>ports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641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9144000" cy="1185333"/>
          </a:xfrm>
        </p:spPr>
        <p:txBody>
          <a:bodyPr/>
          <a:lstStyle/>
          <a:p>
            <a:r>
              <a:rPr lang="en-US" dirty="0" smtClean="0"/>
              <a:t>Wireless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47800"/>
            <a:ext cx="9144000" cy="585724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Repeater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repeater simply regenerates a network signal in order to extend the range of the existing </a:t>
            </a:r>
            <a:r>
              <a:rPr lang="en-US" dirty="0"/>
              <a:t>network </a:t>
            </a:r>
            <a:r>
              <a:rPr lang="en-US" dirty="0" smtClean="0"/>
              <a:t>infrastructure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WLAN repeater does not physically connect by wire to any part of the </a:t>
            </a:r>
            <a:r>
              <a:rPr lang="en-US" dirty="0" smtClean="0"/>
              <a:t>network</a:t>
            </a:r>
          </a:p>
          <a:p>
            <a:pPr lvl="2"/>
            <a:r>
              <a:rPr lang="en-US" dirty="0" smtClean="0"/>
              <a:t>Instead</a:t>
            </a:r>
            <a:r>
              <a:rPr lang="en-US" dirty="0"/>
              <a:t>, it receives radio signals (802.11 frames) from an access point, end user device, or another repeater and retransmits the </a:t>
            </a:r>
            <a:r>
              <a:rPr lang="en-US" dirty="0" smtClean="0"/>
              <a:t>frames</a:t>
            </a:r>
          </a:p>
          <a:p>
            <a:pPr lvl="1"/>
            <a:r>
              <a:rPr lang="en-US" dirty="0" smtClean="0"/>
              <a:t>Makes </a:t>
            </a:r>
            <a:r>
              <a:rPr lang="en-US" dirty="0"/>
              <a:t>it possible for a repeater located in between an access point and distant user to act as a relay for frames traveling back and forth between the user and the access </a:t>
            </a:r>
            <a:r>
              <a:rPr lang="en-US" dirty="0" smtClean="0"/>
              <a:t>point</a:t>
            </a:r>
          </a:p>
        </p:txBody>
      </p:sp>
    </p:spTree>
    <p:extLst>
      <p:ext uri="{BB962C8B-B14F-4D97-AF65-F5344CB8AC3E}">
        <p14:creationId xmlns:p14="http://schemas.microsoft.com/office/powerpoint/2010/main" val="670687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9144000" cy="1185333"/>
          </a:xfrm>
        </p:spPr>
        <p:txBody>
          <a:bodyPr/>
          <a:lstStyle/>
          <a:p>
            <a:r>
              <a:rPr lang="en-US" dirty="0" smtClean="0"/>
              <a:t>Wireless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47800"/>
            <a:ext cx="9144000" cy="5857240"/>
          </a:xfrm>
        </p:spPr>
        <p:txBody>
          <a:bodyPr>
            <a:normAutofit/>
          </a:bodyPr>
          <a:lstStyle/>
          <a:p>
            <a:r>
              <a:rPr lang="en-US" b="1" dirty="0" smtClean="0"/>
              <a:t>Repeater bridge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wireless bridge connects two LAN segments with a wireless </a:t>
            </a:r>
            <a:r>
              <a:rPr lang="en-US" dirty="0" smtClean="0"/>
              <a:t>link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two segments are in the same subnet and look like two </a:t>
            </a:r>
            <a:r>
              <a:rPr lang="en-US" dirty="0" smtClean="0"/>
              <a:t>Ethernet </a:t>
            </a:r>
            <a:r>
              <a:rPr lang="en-US" dirty="0"/>
              <a:t>switches connected by a cable to all computers on the </a:t>
            </a:r>
            <a:r>
              <a:rPr lang="en-US" dirty="0" smtClean="0"/>
              <a:t>subnet</a:t>
            </a:r>
          </a:p>
          <a:p>
            <a:pPr lvl="1"/>
            <a:r>
              <a:rPr lang="en-US" dirty="0" smtClean="0"/>
              <a:t>Since </a:t>
            </a:r>
            <a:r>
              <a:rPr lang="en-US" dirty="0"/>
              <a:t>the computers are on the same subnet, broadcasts reach all </a:t>
            </a:r>
            <a:r>
              <a:rPr lang="en-US" dirty="0" smtClean="0"/>
              <a:t>machines</a:t>
            </a:r>
          </a:p>
          <a:p>
            <a:pPr lvl="1"/>
            <a:r>
              <a:rPr lang="en-US" dirty="0" smtClean="0"/>
              <a:t>DHCP </a:t>
            </a:r>
            <a:r>
              <a:rPr lang="en-US" dirty="0"/>
              <a:t>clients in one segment can get their addresses from a DHCP server in the other </a:t>
            </a:r>
            <a:r>
              <a:rPr lang="en-US" dirty="0" smtClean="0"/>
              <a:t>segment</a:t>
            </a:r>
          </a:p>
        </p:txBody>
      </p:sp>
    </p:spTree>
    <p:extLst>
      <p:ext uri="{BB962C8B-B14F-4D97-AF65-F5344CB8AC3E}">
        <p14:creationId xmlns:p14="http://schemas.microsoft.com/office/powerpoint/2010/main" val="982370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9144000" cy="1185333"/>
          </a:xfrm>
        </p:spPr>
        <p:txBody>
          <a:bodyPr/>
          <a:lstStyle/>
          <a:p>
            <a:r>
              <a:rPr lang="en-US" dirty="0" smtClean="0"/>
              <a:t>Wireless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47800"/>
            <a:ext cx="9144000" cy="5857240"/>
          </a:xfrm>
        </p:spPr>
        <p:txBody>
          <a:bodyPr>
            <a:normAutofit/>
          </a:bodyPr>
          <a:lstStyle/>
          <a:p>
            <a:r>
              <a:rPr lang="en-US" b="1" dirty="0" smtClean="0"/>
              <a:t>Ad-Hoc </a:t>
            </a:r>
            <a:r>
              <a:rPr lang="en-US" b="1" dirty="0"/>
              <a:t>mode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Peer </a:t>
            </a:r>
            <a:r>
              <a:rPr lang="en-US" dirty="0"/>
              <a:t>to peer </a:t>
            </a:r>
            <a:r>
              <a:rPr lang="en-US" dirty="0"/>
              <a:t>wireless </a:t>
            </a:r>
            <a:r>
              <a:rPr lang="en-US" dirty="0" smtClean="0"/>
              <a:t>connections</a:t>
            </a:r>
          </a:p>
          <a:p>
            <a:pPr lvl="1"/>
            <a:r>
              <a:rPr lang="en-US" dirty="0" smtClean="0"/>
              <a:t>Clients </a:t>
            </a:r>
            <a:r>
              <a:rPr lang="en-US" dirty="0"/>
              <a:t>running in Ad-Hoc mode can connect to each other as required without involving central access </a:t>
            </a:r>
            <a:r>
              <a:rPr lang="en-US" dirty="0" smtClean="0"/>
              <a:t>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9899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596</TotalTime>
  <Words>400</Words>
  <Application>Microsoft Office PowerPoint</Application>
  <PresentationFormat>Custom</PresentationFormat>
  <Paragraphs>43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Wireless Modes</vt:lpstr>
      <vt:lpstr>Wireless Modes</vt:lpstr>
      <vt:lpstr>Wireless Modes</vt:lpstr>
      <vt:lpstr>Wireless Modes</vt:lpstr>
      <vt:lpstr>Wireless Modes</vt:lpstr>
      <vt:lpstr>Wireless Modes</vt:lpstr>
      <vt:lpstr>Wireless Modes</vt:lpstr>
      <vt:lpstr>Wireless Modes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sender policy framework</dc:title>
  <dc:creator>ajkombol</dc:creator>
  <cp:lastModifiedBy>test</cp:lastModifiedBy>
  <cp:revision>43</cp:revision>
  <cp:lastPrinted>2014-02-21T01:26:33Z</cp:lastPrinted>
  <dcterms:modified xsi:type="dcterms:W3CDTF">2014-11-20T21:36:32Z</dcterms:modified>
</cp:coreProperties>
</file>