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56"/>
  </p:notesMasterIdLst>
  <p:sldIdLst>
    <p:sldId id="283" r:id="rId2"/>
    <p:sldId id="284" r:id="rId3"/>
    <p:sldId id="285" r:id="rId4"/>
    <p:sldId id="286" r:id="rId5"/>
    <p:sldId id="336" r:id="rId6"/>
    <p:sldId id="287" r:id="rId7"/>
    <p:sldId id="288" r:id="rId8"/>
    <p:sldId id="289" r:id="rId9"/>
    <p:sldId id="290" r:id="rId10"/>
    <p:sldId id="291" r:id="rId11"/>
    <p:sldId id="307" r:id="rId12"/>
    <p:sldId id="292" r:id="rId13"/>
    <p:sldId id="293" r:id="rId14"/>
    <p:sldId id="328" r:id="rId15"/>
    <p:sldId id="295" r:id="rId16"/>
    <p:sldId id="308" r:id="rId17"/>
    <p:sldId id="294" r:id="rId18"/>
    <p:sldId id="335" r:id="rId19"/>
    <p:sldId id="309" r:id="rId20"/>
    <p:sldId id="310" r:id="rId21"/>
    <p:sldId id="296" r:id="rId22"/>
    <p:sldId id="311" r:id="rId23"/>
    <p:sldId id="297" r:id="rId24"/>
    <p:sldId id="312" r:id="rId25"/>
    <p:sldId id="330" r:id="rId26"/>
    <p:sldId id="329" r:id="rId27"/>
    <p:sldId id="320" r:id="rId28"/>
    <p:sldId id="332" r:id="rId29"/>
    <p:sldId id="337" r:id="rId30"/>
    <p:sldId id="331" r:id="rId31"/>
    <p:sldId id="313" r:id="rId32"/>
    <p:sldId id="319" r:id="rId33"/>
    <p:sldId id="314" r:id="rId34"/>
    <p:sldId id="298" r:id="rId35"/>
    <p:sldId id="315" r:id="rId36"/>
    <p:sldId id="299" r:id="rId37"/>
    <p:sldId id="316" r:id="rId38"/>
    <p:sldId id="300" r:id="rId39"/>
    <p:sldId id="317" r:id="rId40"/>
    <p:sldId id="318" r:id="rId41"/>
    <p:sldId id="301" r:id="rId42"/>
    <p:sldId id="302" r:id="rId43"/>
    <p:sldId id="321" r:id="rId44"/>
    <p:sldId id="323" r:id="rId45"/>
    <p:sldId id="322" r:id="rId46"/>
    <p:sldId id="303" r:id="rId47"/>
    <p:sldId id="324" r:id="rId48"/>
    <p:sldId id="325" r:id="rId49"/>
    <p:sldId id="304" r:id="rId50"/>
    <p:sldId id="326" r:id="rId51"/>
    <p:sldId id="334" r:id="rId52"/>
    <p:sldId id="305" r:id="rId53"/>
    <p:sldId id="327" r:id="rId54"/>
    <p:sldId id="306" r:id="rId55"/>
  </p:sldIdLst>
  <p:sldSz cx="10160000" cy="7620000"/>
  <p:notesSz cx="6858000" cy="9144000"/>
  <p:custDataLst>
    <p:tags r:id="rId57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8E9"/>
    <a:srgbClr val="08C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372" y="120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35-472E-B2D3-CCCCCD82C9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35-472E-B2D3-CCCCCD82C9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C35-472E-B2D3-CCCCCD82C9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0546608"/>
        <c:axId val="270547168"/>
        <c:axId val="272718704"/>
      </c:bar3DChart>
      <c:catAx>
        <c:axId val="270546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0547168"/>
        <c:crosses val="autoZero"/>
        <c:auto val="1"/>
        <c:lblAlgn val="ctr"/>
        <c:lblOffset val="100"/>
        <c:noMultiLvlLbl val="0"/>
      </c:catAx>
      <c:valAx>
        <c:axId val="270547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0546608"/>
        <c:crosses val="autoZero"/>
        <c:crossBetween val="between"/>
      </c:valAx>
      <c:serAx>
        <c:axId val="272718704"/>
        <c:scaling>
          <c:orientation val="minMax"/>
        </c:scaling>
        <c:delete val="0"/>
        <c:axPos val="b"/>
        <c:majorTickMark val="out"/>
        <c:minorTickMark val="none"/>
        <c:tickLblPos val="nextTo"/>
        <c:crossAx val="27054716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2444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91049489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480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762000"/>
            <a:ext cx="9144000" cy="1185333"/>
          </a:xfrm>
        </p:spPr>
        <p:txBody>
          <a:bodyPr/>
          <a:lstStyle/>
          <a:p>
            <a:r>
              <a:rPr lang="en-US" dirty="0" smtClean="0"/>
              <a:t>Command line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05000"/>
            <a:ext cx="91440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Scripts can use redirection and pipelines</a:t>
            </a:r>
          </a:p>
          <a:p>
            <a:r>
              <a:rPr lang="en-US" dirty="0" smtClean="0"/>
              <a:t>Can pass data through arguments</a:t>
            </a:r>
          </a:p>
          <a:p>
            <a:r>
              <a:rPr lang="en-US" dirty="0" smtClean="0"/>
              <a:t>Arguments are referenced by: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$1, $2, $3</a:t>
            </a:r>
            <a:r>
              <a:rPr lang="en-US" dirty="0" smtClean="0"/>
              <a:t>, etc</a:t>
            </a:r>
          </a:p>
          <a:p>
            <a:pPr lvl="2"/>
            <a:r>
              <a:rPr lang="en-US" dirty="0" smtClean="0"/>
              <a:t> for the first and subsequent </a:t>
            </a:r>
            <a:r>
              <a:rPr lang="en-US" dirty="0" err="1" smtClean="0"/>
              <a:t>args</a:t>
            </a:r>
            <a:endParaRPr lang="en-US" dirty="0" smtClean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$*</a:t>
            </a:r>
          </a:p>
          <a:p>
            <a:pPr lvl="2"/>
            <a:r>
              <a:rPr lang="en-US" dirty="0" smtClean="0"/>
              <a:t>for all arguments as a single string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$#</a:t>
            </a:r>
          </a:p>
          <a:p>
            <a:pPr lvl="2"/>
            <a:r>
              <a:rPr lang="en-US" dirty="0" smtClean="0"/>
              <a:t>for the number of arguments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$0</a:t>
            </a:r>
          </a:p>
          <a:p>
            <a:pPr lvl="2"/>
            <a:r>
              <a:rPr lang="en-US" dirty="0" smtClean="0"/>
              <a:t>for the script filename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$?</a:t>
            </a:r>
          </a:p>
          <a:p>
            <a:pPr lvl="2"/>
            <a:r>
              <a:rPr lang="en-US" dirty="0" smtClean="0"/>
              <a:t>exit status of last command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$$</a:t>
            </a:r>
          </a:p>
          <a:p>
            <a:pPr lvl="2"/>
            <a:r>
              <a:rPr lang="en-US" dirty="0" smtClean="0"/>
              <a:t>PID of current shell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$!</a:t>
            </a:r>
          </a:p>
          <a:p>
            <a:pPr lvl="2"/>
            <a:r>
              <a:rPr lang="en-US" dirty="0" smtClean="0"/>
              <a:t>PID of last background job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2"/>
            <a:endParaRPr lang="en-US" dirty="0" smtClean="0">
              <a:solidFill>
                <a:srgbClr val="FF0000"/>
              </a:solidFill>
              <a:cs typeface="Courier New" pitchFamily="49" charset="0"/>
            </a:endParaRPr>
          </a:p>
          <a:p>
            <a:pPr lvl="2"/>
            <a:endParaRPr lang="en-US" dirty="0">
              <a:solidFill>
                <a:srgbClr val="FF0000"/>
              </a:solidFill>
              <a:cs typeface="Courier New" pitchFamily="49" charset="0"/>
            </a:endParaRPr>
          </a:p>
          <a:p>
            <a:pPr lvl="2"/>
            <a:endParaRPr lang="en-US" dirty="0" smtClean="0">
              <a:solidFill>
                <a:srgbClr val="FF0000"/>
              </a:solidFill>
              <a:cs typeface="Courier New" pitchFamily="49" charset="0"/>
            </a:endParaRPr>
          </a:p>
          <a:p>
            <a:pPr lvl="2"/>
            <a:endParaRPr lang="en-US" dirty="0">
              <a:solidFill>
                <a:srgbClr val="FF0000"/>
              </a:solidFill>
              <a:cs typeface="Courier New" pitchFamily="49" charset="0"/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  <a:cs typeface="Courier New" pitchFamily="49" charset="0"/>
              </a:rPr>
              <a:t>testargs.sh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 ~/itis3110/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bashscripts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0000" y="3200400"/>
            <a:ext cx="662940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#!/bin/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echo "You entered $# arguments."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echo 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1: $1"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echo 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2: $2"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and $?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09800"/>
            <a:ext cx="91440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xit</a:t>
            </a:r>
            <a:r>
              <a:rPr lang="en-US" dirty="0" smtClean="0"/>
              <a:t> leaves (stops) the script</a:t>
            </a:r>
          </a:p>
          <a:p>
            <a:r>
              <a:rPr lang="en-US" dirty="0" smtClean="0"/>
              <a:t>Sets a status: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0</a:t>
            </a:r>
          </a:p>
          <a:p>
            <a:pPr lvl="2"/>
            <a:r>
              <a:rPr lang="en-US" dirty="0" smtClean="0"/>
              <a:t>every thing worked as anticipated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1</a:t>
            </a:r>
          </a:p>
          <a:p>
            <a:pPr lvl="2"/>
            <a:r>
              <a:rPr lang="en-US" dirty="0" smtClean="0"/>
              <a:t>a problem occurred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exit</a:t>
            </a:r>
          </a:p>
          <a:p>
            <a:pPr lvl="2"/>
            <a:r>
              <a:rPr lang="en-US" dirty="0" smtClean="0"/>
              <a:t>same as exit 0</a:t>
            </a:r>
          </a:p>
          <a:p>
            <a:r>
              <a:rPr lang="en-US" dirty="0" smtClean="0"/>
              <a:t>Status stored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$?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Example: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badexit.sh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Should return 55</a:t>
            </a:r>
          </a:p>
          <a:p>
            <a:r>
              <a:rPr lang="en-US" dirty="0" smtClean="0"/>
              <a:t>Note: </a:t>
            </a:r>
          </a:p>
          <a:p>
            <a:pPr lvl="1"/>
            <a:r>
              <a:rPr lang="en-US" dirty="0" smtClean="0"/>
              <a:t>Zero is a success</a:t>
            </a:r>
          </a:p>
          <a:p>
            <a:pPr lvl="1"/>
            <a:r>
              <a:rPr lang="en-US" dirty="0" smtClean="0"/>
              <a:t>Any non-zero value is a failure</a:t>
            </a:r>
          </a:p>
          <a:p>
            <a:pPr lvl="1"/>
            <a:r>
              <a:rPr lang="en-US" dirty="0" smtClean="0"/>
              <a:t>When checking status for a proceeding process check the documentation</a:t>
            </a:r>
          </a:p>
          <a:p>
            <a:pPr lvl="2"/>
            <a:r>
              <a:rPr lang="en-US" dirty="0" smtClean="0"/>
              <a:t>e.g. </a:t>
            </a:r>
          </a:p>
          <a:p>
            <a:pPr lvl="3"/>
            <a:r>
              <a:rPr lang="en-US" dirty="0" smtClean="0"/>
              <a:t>grep returns a 1 if a search found nothing</a:t>
            </a:r>
          </a:p>
          <a:p>
            <a:pPr lvl="3"/>
            <a:r>
              <a:rPr lang="en-US" dirty="0" err="1" smtClean="0"/>
              <a:t>sed</a:t>
            </a:r>
            <a:r>
              <a:rPr lang="en-US" dirty="0" smtClean="0"/>
              <a:t> return a 0 for the same result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362200"/>
            <a:ext cx="9144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Conditional execution: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cmd1 &amp;&amp; cmd2</a:t>
            </a:r>
          </a:p>
          <a:p>
            <a:pPr lvl="2"/>
            <a:r>
              <a:rPr lang="en-US" dirty="0" smtClean="0"/>
              <a:t>cmd2 executed only if cmd1 succeeds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cmd1 || cmd2</a:t>
            </a:r>
          </a:p>
          <a:p>
            <a:pPr lvl="2"/>
            <a:r>
              <a:rPr lang="en-US" dirty="0" smtClean="0"/>
              <a:t>cmd2 executed only if cmd1 fails</a:t>
            </a:r>
          </a:p>
          <a:p>
            <a:r>
              <a:rPr lang="en-US" dirty="0" smtClean="0"/>
              <a:t>Works well with the exit statement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If cmd2 needs to be 2 or more statements</a:t>
            </a:r>
          </a:p>
          <a:p>
            <a:pPr lvl="2"/>
            <a:r>
              <a:rPr lang="en-US" dirty="0" smtClean="0"/>
              <a:t>Enclose them with curly braces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pPr lvl="2"/>
            <a:r>
              <a:rPr lang="en-US" dirty="0" smtClean="0"/>
              <a:t>Separate them with semicolons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/>
              <a:t>Good for making simple choices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296400" cy="4805680"/>
          </a:xfrm>
        </p:spPr>
        <p:txBody>
          <a:bodyPr>
            <a:normAutofit/>
          </a:bodyPr>
          <a:lstStyle/>
          <a:p>
            <a:r>
              <a:rPr lang="en-US" dirty="0" smtClean="0"/>
              <a:t>Example: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logicalop.sh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Note problem if no parameter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00" y="3124200"/>
            <a:ext cx="975360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000" dirty="0">
                <a:latin typeface="Courier New" panose="02070309020205020404" pitchFamily="49" charset="0"/>
                <a:cs typeface="Courier New" pitchFamily="49" charset="0"/>
              </a:rPr>
              <a:t>#!/bin/bash</a:t>
            </a:r>
            <a:br>
              <a:rPr lang="en-US" sz="2000" dirty="0">
                <a:latin typeface="Courier New" panose="02070309020205020404" pitchFamily="49" charset="0"/>
                <a:cs typeface="Courier New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itchFamily="49" charset="0"/>
              </a:rPr>
              <a:t># needs one parameter</a:t>
            </a:r>
            <a:br>
              <a:rPr lang="en-US" sz="2000" dirty="0">
                <a:latin typeface="Courier New" panose="02070309020205020404" pitchFamily="49" charset="0"/>
                <a:cs typeface="Courier New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itchFamily="49" charset="0"/>
              </a:rPr>
              <a:t>echo Listing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filelist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cat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filelist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echo ===done===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echo looking for $1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grep $1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filelist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&gt; /dev/null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echo "string $1 found"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grep $1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filelist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echo "string $1 not found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Used to make more complex decisions</a:t>
            </a:r>
          </a:p>
          <a:p>
            <a:r>
              <a:rPr lang="en-US" dirty="0" smtClean="0"/>
              <a:t>General 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command</a:t>
            </a:r>
            <a:r>
              <a:rPr lang="en-US" baseline="30000" dirty="0" smtClean="0">
                <a:latin typeface="Courier New" pitchFamily="49" charset="0"/>
                <a:cs typeface="Courier New" pitchFamily="49" charset="0"/>
              </a:rPr>
              <a:t>(is good)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then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do some commands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command</a:t>
            </a:r>
            <a:r>
              <a:rPr lang="en-US" baseline="30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(is good)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then</a:t>
            </a:r>
            <a:b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do some commands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baseline="30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(all the above fails)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do some commands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The </a:t>
            </a: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(purple) </a:t>
            </a:r>
            <a:r>
              <a:rPr lang="en-US" dirty="0" smtClean="0"/>
              <a:t>can be repeated 0 or more times</a:t>
            </a:r>
          </a:p>
          <a:p>
            <a:r>
              <a:rPr lang="en-US" dirty="0" smtClean="0"/>
              <a:t>The else </a:t>
            </a:r>
            <a:r>
              <a:rPr lang="en-US" dirty="0" smtClean="0">
                <a:solidFill>
                  <a:srgbClr val="00B050"/>
                </a:solidFill>
              </a:rPr>
              <a:t>(green) </a:t>
            </a:r>
            <a:r>
              <a:rPr lang="en-US" dirty="0" smtClean="0"/>
              <a:t>can be used 0 or 1 times</a:t>
            </a:r>
          </a:p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ommand</a:t>
            </a:r>
            <a:r>
              <a:rPr lang="en-US" dirty="0" smtClean="0"/>
              <a:t> returns 0 (good) or 1 (or any non-0)</a:t>
            </a:r>
          </a:p>
          <a:p>
            <a:pPr lvl="1"/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en-US" dirty="0" smtClean="0"/>
              <a:t> is a script or Linux command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No () or {} are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838201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524000"/>
            <a:ext cx="9144000" cy="586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ifmv.sh: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Testing: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ifmv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y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 worked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ifmv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y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mv: cannot stat “x'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 failed</a:t>
            </a:r>
          </a:p>
          <a:p>
            <a:pPr lvl="2"/>
            <a:r>
              <a:rPr lang="en-US" dirty="0" smtClean="0"/>
              <a:t>Notes:</a:t>
            </a:r>
          </a:p>
          <a:p>
            <a:pPr lvl="3"/>
            <a:r>
              <a:rPr lang="en-US" dirty="0" smtClean="0"/>
              <a:t>First time file x existed and was moved</a:t>
            </a:r>
          </a:p>
          <a:p>
            <a:pPr lvl="3"/>
            <a:r>
              <a:rPr lang="en-US" dirty="0" smtClean="0"/>
              <a:t>Second time file x was gone</a:t>
            </a:r>
          </a:p>
          <a:p>
            <a:pPr lvl="4"/>
            <a:r>
              <a:rPr lang="en-US" dirty="0" smtClean="0"/>
              <a:t>std error message file not found from system</a:t>
            </a:r>
          </a:p>
          <a:p>
            <a:pPr lvl="4"/>
            <a:r>
              <a:rPr lang="en-US" dirty="0" smtClean="0"/>
              <a:t>std out message from ifmv.sh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./ifvmv.sh</a:t>
            </a:r>
          </a:p>
          <a:p>
            <a:pPr lvl="1"/>
            <a:r>
              <a:rPr lang="en-US" dirty="0" smtClean="0"/>
              <a:t>Create a file beforehand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touch x</a:t>
            </a:r>
          </a:p>
          <a:p>
            <a:pPr lvl="1"/>
            <a:r>
              <a:rPr lang="en-US" dirty="0" smtClean="0"/>
              <a:t>Check with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ls</a:t>
            </a:r>
          </a:p>
          <a:p>
            <a:pPr lvl="1"/>
            <a:r>
              <a:rPr lang="en-US" dirty="0" smtClean="0"/>
              <a:t>Test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./ifmv.sh x y</a:t>
            </a:r>
          </a:p>
          <a:p>
            <a:pPr lvl="1"/>
            <a:r>
              <a:rPr lang="en-US" dirty="0" smtClean="0"/>
              <a:t>Check to see if the move worked, then try again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0000" y="2075825"/>
            <a:ext cx="7315200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2"/>
            <a:r>
              <a:rPr lang="en-US" b="1" dirty="0">
                <a:latin typeface="Courier New" pitchFamily="49" charset="0"/>
                <a:cs typeface="Courier New" pitchFamily="49" charset="0"/>
              </a:rPr>
              <a:t>if mv $1 $2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then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echo move worked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echo move failed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and []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38400"/>
            <a:ext cx="5410200" cy="5028848"/>
          </a:xfrm>
        </p:spPr>
        <p:txBody>
          <a:bodyPr>
            <a:normAutofit fontScale="85000" lnSpcReduction="20000"/>
          </a:bodyPr>
          <a:lstStyle/>
          <a:p>
            <a:r>
              <a:rPr lang="en-US" sz="3300" b="1" i="1" dirty="0" smtClean="0"/>
              <a:t>if </a:t>
            </a:r>
            <a:r>
              <a:rPr lang="en-US" sz="3300" dirty="0" smtClean="0"/>
              <a:t>only looks at the results (exit code) of a command</a:t>
            </a:r>
          </a:p>
          <a:p>
            <a:pPr lvl="1"/>
            <a:r>
              <a:rPr lang="en-US" sz="2800" dirty="0" smtClean="0"/>
              <a:t>cannot handle relational tests directly</a:t>
            </a:r>
          </a:p>
          <a:p>
            <a:r>
              <a:rPr lang="en-US" sz="3300" b="1" i="1" dirty="0" smtClean="0"/>
              <a:t>test</a:t>
            </a:r>
            <a:r>
              <a:rPr lang="en-US" sz="3300" dirty="0" smtClean="0"/>
              <a:t> does cond</a:t>
            </a:r>
            <a:r>
              <a:rPr lang="en-US" sz="3200" dirty="0" smtClean="0"/>
              <a:t>itionals</a:t>
            </a:r>
          </a:p>
          <a:p>
            <a:pPr lvl="1"/>
            <a:r>
              <a:rPr lang="en-US" sz="2800" dirty="0" smtClean="0"/>
              <a:t>Typical Syntax:</a:t>
            </a:r>
          </a:p>
          <a:p>
            <a:pPr lvl="2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test val1 -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conditional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val2</a:t>
            </a:r>
          </a:p>
          <a:p>
            <a:pPr lvl="2"/>
            <a:r>
              <a:rPr lang="en-US" sz="24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est –conditional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300" dirty="0" smtClean="0">
                <a:cs typeface="Courier New" pitchFamily="49" charset="0"/>
              </a:rPr>
              <a:t>[   ]</a:t>
            </a:r>
          </a:p>
          <a:p>
            <a:pPr lvl="1"/>
            <a:r>
              <a:rPr lang="en-US" sz="2800" dirty="0" smtClean="0">
                <a:cs typeface="Courier New" pitchFamily="49" charset="0"/>
              </a:rPr>
              <a:t>Shorthand for test</a:t>
            </a:r>
          </a:p>
          <a:p>
            <a:pPr lvl="1"/>
            <a:r>
              <a:rPr lang="en-US" sz="2800" dirty="0" smtClean="0">
                <a:cs typeface="Courier New" pitchFamily="49" charset="0"/>
              </a:rPr>
              <a:t>The following are equivalent</a:t>
            </a:r>
          </a:p>
          <a:p>
            <a:pPr lvl="2"/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test $1 –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$2</a:t>
            </a:r>
          </a:p>
          <a:p>
            <a:pPr lvl="2"/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 $1 –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$2 ]</a:t>
            </a:r>
          </a:p>
          <a:p>
            <a:pPr lvl="3"/>
            <a:r>
              <a:rPr lang="en-US" sz="2400" dirty="0" smtClean="0">
                <a:cs typeface="Courier New" pitchFamily="49" charset="0"/>
              </a:rPr>
              <a:t>Note: the white space is required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94400" y="3505200"/>
            <a:ext cx="4165600" cy="3276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Has comparators for:</a:t>
            </a:r>
          </a:p>
          <a:p>
            <a:pPr lvl="1"/>
            <a:r>
              <a:rPr lang="en-US" sz="2800" dirty="0" smtClean="0"/>
              <a:t>Numerical relations</a:t>
            </a:r>
          </a:p>
          <a:p>
            <a:pPr lvl="1"/>
            <a:r>
              <a:rPr lang="en-US" sz="2800" dirty="0" smtClean="0"/>
              <a:t>String comparisons</a:t>
            </a:r>
          </a:p>
          <a:p>
            <a:pPr lvl="1"/>
            <a:r>
              <a:rPr lang="en-US" sz="2800" dirty="0" smtClean="0"/>
              <a:t>File status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and []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38400"/>
            <a:ext cx="5562600" cy="5028848"/>
          </a:xfrm>
        </p:spPr>
        <p:txBody>
          <a:bodyPr>
            <a:normAutofit/>
          </a:bodyPr>
          <a:lstStyle/>
          <a:p>
            <a:r>
              <a:rPr lang="en-US" sz="3300" dirty="0" smtClean="0"/>
              <a:t>Numeric comparisons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test val1 –op val2</a:t>
            </a:r>
          </a:p>
          <a:p>
            <a:pPr lvl="1"/>
            <a:r>
              <a:rPr lang="en-US" sz="2300" dirty="0" smtClean="0">
                <a:cs typeface="Courier New" pitchFamily="49" charset="0"/>
              </a:rPr>
              <a:t>Examples:</a:t>
            </a:r>
            <a:endParaRPr lang="en-US" sz="2200" dirty="0" smtClean="0">
              <a:cs typeface="Courier New" pitchFamily="49" charset="0"/>
            </a:endParaRPr>
          </a:p>
          <a:p>
            <a:pPr lvl="2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test $# –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2</a:t>
            </a:r>
          </a:p>
          <a:p>
            <a:pPr lvl="3"/>
            <a:r>
              <a:rPr lang="en-US" sz="2200" dirty="0" smtClean="0">
                <a:cs typeface="Courier New" pitchFamily="49" charset="0"/>
              </a:rPr>
              <a:t>Checks if there are 2 arguments </a:t>
            </a:r>
          </a:p>
          <a:p>
            <a:pPr lvl="2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[$1 –ne 5]</a:t>
            </a:r>
          </a:p>
          <a:p>
            <a:pPr lvl="3"/>
            <a:r>
              <a:rPr lang="en-US" sz="2200" dirty="0" smtClean="0">
                <a:cs typeface="Courier New" pitchFamily="49" charset="0"/>
              </a:rPr>
              <a:t>Is the first argument value not 5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6070600" y="2498725"/>
          <a:ext cx="3733800" cy="2966720"/>
        </p:xfrm>
        <a:graphic>
          <a:graphicData uri="http://schemas.openxmlformats.org/drawingml/2006/table">
            <a:tbl>
              <a:tblPr firstRow="1" bandRow="1"/>
              <a:tblGrid>
                <a:gridCol w="8453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84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Numeric Comparators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Op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Meaning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or equal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or equal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3200" y="2499360"/>
            <a:ext cx="9753600" cy="480568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 test $# -ne 2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then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echo "This program requires 2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exit 1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 quick test to see if enough arguments were passed to this 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Scripts?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Scripts are “programs” characterized by:</a:t>
            </a:r>
          </a:p>
          <a:p>
            <a:pPr lvl="1"/>
            <a:r>
              <a:rPr lang="en-US" dirty="0" smtClean="0"/>
              <a:t>Ease of use</a:t>
            </a:r>
          </a:p>
          <a:p>
            <a:pPr lvl="2"/>
            <a:r>
              <a:rPr lang="en-US" dirty="0" smtClean="0"/>
              <a:t>Scripting languages are intended to be very fast to understand and author programs in</a:t>
            </a:r>
          </a:p>
          <a:p>
            <a:pPr lvl="2"/>
            <a:r>
              <a:rPr lang="en-US" dirty="0" smtClean="0"/>
              <a:t>Implies relatively simple syntax and semantics</a:t>
            </a:r>
          </a:p>
          <a:p>
            <a:pPr lvl="1"/>
            <a:r>
              <a:rPr lang="en-US" dirty="0" smtClean="0"/>
              <a:t>OS facilities built in with easy to use interfaces</a:t>
            </a:r>
          </a:p>
          <a:p>
            <a:pPr lvl="2"/>
            <a:r>
              <a:rPr lang="en-US" dirty="0" smtClean="0"/>
              <a:t>Scripting is usually aimed at workstations</a:t>
            </a:r>
          </a:p>
          <a:p>
            <a:pPr lvl="3"/>
            <a:r>
              <a:rPr lang="en-US" dirty="0" smtClean="0"/>
              <a:t>Limiting the portability needs of the pre-built libraries</a:t>
            </a:r>
          </a:p>
          <a:p>
            <a:pPr lvl="1"/>
            <a:r>
              <a:rPr lang="en-US" dirty="0" smtClean="0"/>
              <a:t>Typically interpreted from source code</a:t>
            </a:r>
          </a:p>
          <a:p>
            <a:pPr lvl="2"/>
            <a:r>
              <a:rPr lang="en-US" dirty="0" smtClean="0"/>
              <a:t>Even a slow interpreter is often fast enough for most tasks </a:t>
            </a:r>
          </a:p>
          <a:p>
            <a:pPr lvl="2"/>
            <a:r>
              <a:rPr lang="en-US" dirty="0" smtClean="0"/>
              <a:t>Non-scripting languages intended for large programs are often precompiled in at least some sense for superior performance</a:t>
            </a:r>
          </a:p>
          <a:p>
            <a:pPr lvl="1"/>
            <a:r>
              <a:rPr lang="en-US" dirty="0" smtClean="0"/>
              <a:t>Relatively loose structure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685800"/>
            <a:ext cx="9144000" cy="1185333"/>
          </a:xfrm>
        </p:spPr>
        <p:txBody>
          <a:bodyPr/>
          <a:lstStyle/>
          <a:p>
            <a:r>
              <a:rPr lang="en-US" dirty="0" smtClean="0"/>
              <a:t>test for strings  and files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010494"/>
              </p:ext>
            </p:extLst>
          </p:nvPr>
        </p:nvGraphicFramePr>
        <p:xfrm>
          <a:off x="203200" y="2895600"/>
          <a:ext cx="4487864" cy="2966720"/>
        </p:xfrm>
        <a:graphic>
          <a:graphicData uri="http://schemas.openxmlformats.org/drawingml/2006/table">
            <a:tbl>
              <a:tblPr firstRow="1" bandRow="1"/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0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String Tests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Test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True</a:t>
                      </a:r>
                      <a:r>
                        <a:rPr lang="en-US" i="1" baseline="0" dirty="0" smtClean="0"/>
                        <a:t> if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=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Strings</a:t>
                      </a:r>
                      <a:r>
                        <a:rPr lang="en-US" baseline="0" dirty="0" smtClean="0"/>
                        <a:t> equal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!=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Strings not equal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-n </a:t>
                      </a:r>
                      <a:r>
                        <a:rPr lang="en-US" i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endParaRPr lang="en-US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str</a:t>
                      </a:r>
                      <a:r>
                        <a:rPr lang="en-US" dirty="0" smtClean="0"/>
                        <a:t> is not 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-z </a:t>
                      </a:r>
                      <a:r>
                        <a:rPr lang="en-US" i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endParaRPr lang="en-US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str</a:t>
                      </a:r>
                      <a:r>
                        <a:rPr lang="en-US" baseline="0" dirty="0" smtClean="0"/>
                        <a:t> is 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endParaRPr lang="en-US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str</a:t>
                      </a:r>
                      <a:r>
                        <a:rPr lang="en-US" baseline="0" dirty="0" smtClean="0"/>
                        <a:t> is assigned and not 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s1 == s2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s1 =</a:t>
                      </a:r>
                      <a:r>
                        <a:rPr lang="en-US" baseline="0" dirty="0" smtClean="0"/>
                        <a:t> s2 (Korn and Bash)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5823706"/>
              </p:ext>
            </p:extLst>
          </p:nvPr>
        </p:nvGraphicFramePr>
        <p:xfrm>
          <a:off x="4851401" y="1600200"/>
          <a:ext cx="5029200" cy="5562600"/>
        </p:xfrm>
        <a:graphic>
          <a:graphicData uri="http://schemas.openxmlformats.org/drawingml/2006/table">
            <a:tbl>
              <a:tblPr firstRow="1" bandRow="1"/>
              <a:tblGrid>
                <a:gridCol w="1219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File Attribute Tests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Test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True if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-f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endParaRPr lang="en-US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</a:t>
                      </a:r>
                      <a:r>
                        <a:rPr lang="en-US" dirty="0" smtClean="0"/>
                        <a:t> exists</a:t>
                      </a:r>
                      <a:r>
                        <a:rPr lang="en-US" baseline="0" dirty="0" smtClean="0"/>
                        <a:t> and is a regular file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-r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endParaRPr lang="en-US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is readable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-w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is writable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-x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is executable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-d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is a directory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-s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is &gt; 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-u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has SUID 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-k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and has sticky 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-e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Korn</a:t>
                      </a:r>
                      <a:r>
                        <a:rPr lang="en-US" baseline="0" dirty="0" smtClean="0"/>
                        <a:t> and Bash)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-L </a:t>
                      </a:r>
                      <a:r>
                        <a:rPr lang="en-US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file </a:t>
                      </a:r>
                      <a:r>
                        <a:rPr lang="en-US" dirty="0" smtClean="0"/>
                        <a:t>exists</a:t>
                      </a:r>
                      <a:r>
                        <a:rPr lang="en-US" baseline="0" dirty="0" smtClean="0"/>
                        <a:t> as symbolic link (</a:t>
                      </a:r>
                      <a:r>
                        <a:rPr lang="en-US" baseline="0" dirty="0" err="1" smtClean="0"/>
                        <a:t>KandB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f1 –</a:t>
                      </a:r>
                      <a:r>
                        <a:rPr lang="en-US" sz="14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nt</a:t>
                      </a: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f2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Newer (K and 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f1 –</a:t>
                      </a:r>
                      <a:r>
                        <a:rPr lang="en-US" sz="14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</a:t>
                      </a: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Older (K</a:t>
                      </a:r>
                      <a:r>
                        <a:rPr lang="en-US" baseline="0" dirty="0" smtClean="0"/>
                        <a:t> and 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f1 –</a:t>
                      </a:r>
                      <a:r>
                        <a:rPr lang="en-US" sz="14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ef</a:t>
                      </a: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(K and 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when there are multiple related choices</a:t>
            </a:r>
          </a:p>
          <a:p>
            <a:pPr lvl="1"/>
            <a:r>
              <a:rPr lang="en-US" dirty="0" smtClean="0"/>
              <a:t>easier than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if…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…fi</a:t>
            </a:r>
            <a:r>
              <a:rPr lang="en-US" dirty="0" smtClean="0"/>
              <a:t> at times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expression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pat1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commands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pat2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commands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esac</a:t>
            </a:r>
            <a:endParaRPr lang="en-US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echo; echo "Hit a key, then hit return."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read Keypress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case "$Keypress" in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[[:lower:]] ) 	echo "Lower" ;;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[[:upper:]] ) 	echo "Upper" ;;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[0-9] ) 		echo "Digit" ;;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* ) 			echo “Other" ;;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esac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./keypress.sh</a:t>
            </a:r>
            <a:endParaRPr lang="en-US" sz="2000" dirty="0">
              <a:solidFill>
                <a:srgbClr val="FF0000"/>
              </a:solidFill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and string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499360"/>
            <a:ext cx="9601200" cy="48056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expr</a:t>
            </a:r>
            <a:endParaRPr lang="en-US" dirty="0" smtClean="0"/>
          </a:p>
          <a:p>
            <a:pPr lvl="1"/>
            <a:r>
              <a:rPr lang="en-US" dirty="0" smtClean="0"/>
              <a:t>Does the 4 basic arithmetic operations + modulus</a:t>
            </a:r>
          </a:p>
          <a:p>
            <a:pPr lvl="2"/>
            <a:r>
              <a:rPr lang="en-US" dirty="0" smtClean="0"/>
              <a:t>Some logic</a:t>
            </a:r>
          </a:p>
          <a:p>
            <a:pPr lvl="1"/>
            <a:r>
              <a:rPr lang="en-US" dirty="0" smtClean="0"/>
              <a:t>Integers only</a:t>
            </a:r>
          </a:p>
          <a:p>
            <a:pPr lvl="2"/>
            <a:r>
              <a:rPr lang="en-US" dirty="0" smtClean="0"/>
              <a:t>Options to work with strings</a:t>
            </a:r>
          </a:p>
          <a:p>
            <a:r>
              <a:rPr lang="en-US" dirty="0" err="1" smtClean="0"/>
              <a:t>bc</a:t>
            </a:r>
            <a:endParaRPr lang="en-US" dirty="0" smtClean="0"/>
          </a:p>
          <a:p>
            <a:pPr lvl="1"/>
            <a:r>
              <a:rPr lang="en-US" dirty="0" smtClean="0"/>
              <a:t>Does floating point</a:t>
            </a:r>
          </a:p>
          <a:p>
            <a:r>
              <a:rPr lang="en-US" dirty="0" err="1" smtClean="0"/>
              <a:t>basename</a:t>
            </a:r>
            <a:endParaRPr lang="en-US" dirty="0" smtClean="0"/>
          </a:p>
          <a:p>
            <a:pPr lvl="1"/>
            <a:r>
              <a:rPr lang="en-US" dirty="0" smtClean="0"/>
              <a:t>Return only the file name</a:t>
            </a:r>
          </a:p>
          <a:p>
            <a:pPr lvl="2"/>
            <a:r>
              <a:rPr lang="en-US" dirty="0" smtClean="0"/>
              <a:t>From an absolute filename</a:t>
            </a:r>
          </a:p>
          <a:p>
            <a:pPr lvl="2"/>
            <a:r>
              <a:rPr lang="en-US" dirty="0" smtClean="0"/>
              <a:t>From a relative filename</a:t>
            </a:r>
            <a:endParaRPr lang="en-US" dirty="0"/>
          </a:p>
          <a:p>
            <a:pPr lvl="1"/>
            <a:r>
              <a:rPr lang="en-US" dirty="0" smtClean="0"/>
              <a:t>Can also strip a string from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1"/>
            <a:ext cx="9144000" cy="7619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expr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3726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Example add: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 3 + 5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lvl="2"/>
            <a:r>
              <a:rPr lang="en-US" dirty="0" smtClean="0"/>
              <a:t>Space is required around operand +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 3+5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3+5</a:t>
            </a:r>
          </a:p>
          <a:p>
            <a:pPr lvl="3"/>
            <a:r>
              <a:rPr lang="en-US" dirty="0" smtClean="0"/>
              <a:t>happens otherwise</a:t>
            </a:r>
          </a:p>
          <a:p>
            <a:r>
              <a:rPr lang="en-US" dirty="0" smtClean="0"/>
              <a:t>Example add: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x=5 y=3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 $x + $y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lvl="2"/>
            <a:r>
              <a:rPr lang="en-US" dirty="0" smtClean="0"/>
              <a:t>can use variables </a:t>
            </a:r>
          </a:p>
          <a:p>
            <a:pPr lvl="3"/>
            <a:r>
              <a:rPr lang="en-US" dirty="0" smtClean="0"/>
              <a:t>Note:  a ; wasn't needed between assignments in this case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1"/>
            <a:ext cx="9144000" cy="7619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expr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372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 multiply: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 3 \* 5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</a:t>
            </a:r>
          </a:p>
          <a:p>
            <a:pPr lvl="2"/>
            <a:r>
              <a:rPr lang="en-US" dirty="0" smtClean="0"/>
              <a:t>the * needs to be escaped, otherwise get a syntax error</a:t>
            </a:r>
          </a:p>
          <a:p>
            <a:r>
              <a:rPr lang="en-US" dirty="0" smtClean="0"/>
              <a:t>Example divide and modulus: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 5 / 3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expr 5 % 3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dirty="0" smtClean="0"/>
              <a:t>Example add and assign to a variable: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x=6 ; y=2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z=`expr $x + $y` ; echo $z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 command substitution to get result assigned to a variable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also process strings</a:t>
            </a:r>
          </a:p>
          <a:p>
            <a:pPr lvl="1"/>
            <a:r>
              <a:rPr lang="en-US" dirty="0" smtClean="0"/>
              <a:t>Uses two expressions separated by a :</a:t>
            </a:r>
          </a:p>
          <a:p>
            <a:pPr lvl="2"/>
            <a:r>
              <a:rPr lang="en-US" dirty="0" smtClean="0"/>
              <a:t>String on the left</a:t>
            </a:r>
          </a:p>
          <a:p>
            <a:pPr lvl="2"/>
            <a:r>
              <a:rPr lang="en-US" dirty="0" smtClean="0"/>
              <a:t>Regular expression on the right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838200"/>
            <a:ext cx="9144000" cy="1185333"/>
          </a:xfrm>
        </p:spPr>
        <p:txBody>
          <a:bodyPr/>
          <a:lstStyle/>
          <a:p>
            <a:r>
              <a:rPr lang="en-US" dirty="0" err="1" smtClean="0"/>
              <a:t>expr</a:t>
            </a:r>
            <a:r>
              <a:rPr lang="en-US" dirty="0" smtClean="0"/>
              <a:t> –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2057400"/>
            <a:ext cx="9753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Return the length of a string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str="This is a string"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expr "$str" : '.*'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16</a:t>
            </a:r>
          </a:p>
          <a:p>
            <a:pPr lvl="3"/>
            <a:r>
              <a:rPr lang="en-US" dirty="0" smtClean="0"/>
              <a:t>Note the " around the string variable</a:t>
            </a:r>
          </a:p>
          <a:p>
            <a:pPr lvl="2"/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str="This is a string"</a:t>
            </a:r>
            <a:br>
              <a:rPr lang="en-US" sz="23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if [ `expr "$str" : '.*'` -gt 10 ] </a:t>
            </a:r>
            <a:br>
              <a:rPr lang="en-US" sz="23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then echo "too long"</a:t>
            </a:r>
            <a:br>
              <a:rPr lang="en-US" sz="23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fi</a:t>
            </a:r>
            <a:br>
              <a:rPr lang="en-US" sz="23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too long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Can be used to check if a string is the right size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Note:  The if can be done on one line -</a:t>
            </a:r>
          </a:p>
          <a:p>
            <a:pPr lvl="4"/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if [ `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"$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" : '.*'` -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10 ] ; then echo "too long"; 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sz="1700" dirty="0" smtClean="0"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838200"/>
            <a:ext cx="9144000" cy="1185333"/>
          </a:xfrm>
        </p:spPr>
        <p:txBody>
          <a:bodyPr/>
          <a:lstStyle/>
          <a:p>
            <a:r>
              <a:rPr lang="en-US" dirty="0" err="1" smtClean="0"/>
              <a:t>expr</a:t>
            </a:r>
            <a:r>
              <a:rPr lang="en-US" dirty="0" smtClean="0"/>
              <a:t> - substring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2057400"/>
            <a:ext cx="97536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Substrings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Uses tagged regular expression (TRE)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</a:t>
            </a:r>
          </a:p>
          <a:p>
            <a:pPr lvl="2"/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str=1234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expr "$str" : '.\(..\)'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str=abcde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expr "$str" : '..\(.\)'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b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3"/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Resume 1/23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1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scripts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 tasks normally manually executed</a:t>
            </a:r>
          </a:p>
          <a:p>
            <a:pPr lvl="1"/>
            <a:r>
              <a:rPr lang="en-US" dirty="0" smtClean="0"/>
              <a:t>Complex tasks</a:t>
            </a:r>
          </a:p>
          <a:p>
            <a:pPr lvl="2"/>
            <a:r>
              <a:rPr lang="en-US" dirty="0" smtClean="0"/>
              <a:t>Many and/or complicated commands</a:t>
            </a:r>
          </a:p>
          <a:p>
            <a:pPr lvl="3"/>
            <a:r>
              <a:rPr lang="en-US" dirty="0" smtClean="0"/>
              <a:t>Setting up a complex environment</a:t>
            </a:r>
          </a:p>
          <a:p>
            <a:pPr lvl="1"/>
            <a:r>
              <a:rPr lang="en-US" dirty="0" smtClean="0"/>
              <a:t>Repetitive tasks</a:t>
            </a:r>
          </a:p>
          <a:p>
            <a:pPr lvl="2"/>
            <a:r>
              <a:rPr lang="en-US" dirty="0" smtClean="0"/>
              <a:t>Doing the same basic task with minor variations</a:t>
            </a:r>
          </a:p>
          <a:p>
            <a:pPr lvl="3"/>
            <a:r>
              <a:rPr lang="en-US" dirty="0" smtClean="0"/>
              <a:t>Creating UIDs from a list</a:t>
            </a:r>
          </a:p>
          <a:p>
            <a:r>
              <a:rPr lang="en-US" dirty="0" smtClean="0"/>
              <a:t>Usually for tasks that will be done repeatedly over a span of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 point computation</a:t>
            </a:r>
          </a:p>
          <a:p>
            <a:pPr lvl="1"/>
            <a:r>
              <a:rPr lang="en-US" dirty="0" smtClean="0"/>
              <a:t>Can be used interactively</a:t>
            </a:r>
          </a:p>
          <a:p>
            <a:pPr lvl="1"/>
            <a:r>
              <a:rPr lang="en-US" dirty="0" smtClean="0"/>
              <a:t>Can be used "stand-alone"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</a:t>
            </a:r>
            <a:r>
              <a:rPr lang="en-US" dirty="0" err="1" smtClean="0"/>
              <a:t>c</a:t>
            </a:r>
            <a:r>
              <a:rPr lang="en-US" dirty="0" smtClean="0"/>
              <a:t> – interactive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448800" cy="48056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 1: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x=5.5 y=6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"$x + $y" | bc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11.5</a:t>
            </a:r>
          </a:p>
          <a:p>
            <a:pPr lvl="2"/>
            <a:r>
              <a:rPr lang="en-US" dirty="0" smtClean="0"/>
              <a:t>Note the pipe must be used</a:t>
            </a:r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x=5.5 y=4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z=`echo "$x + $y" | bc`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$z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9.5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 the use of command substitution to assign value to z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</a:t>
            </a:r>
            <a:r>
              <a:rPr lang="en-US" dirty="0" err="1" smtClean="0"/>
              <a:t>c</a:t>
            </a:r>
            <a:r>
              <a:rPr lang="en-US" dirty="0" smtClean="0"/>
              <a:t> - standalone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09800"/>
            <a:ext cx="9144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Used a calculator: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bc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bc 1.06.95</a:t>
            </a:r>
            <a:b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Copyright 1991…2006 Free Software Foundation, Inc.</a:t>
            </a:r>
            <a:b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 is free software with ABSOLUTELY NO WARRANTY.</a:t>
            </a:r>
            <a:b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details type `warranty'.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scale=3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 / 3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1.666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 * 3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scale=7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22 / 7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3.1428571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quit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r>
              <a:rPr lang="en-US" sz="2400" dirty="0" smtClean="0"/>
              <a:t>Note: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scale </a:t>
            </a:r>
            <a:r>
              <a:rPr lang="en-US" sz="2400" dirty="0" smtClean="0"/>
              <a:t>sets the number of decimal places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9144000" cy="1185333"/>
          </a:xfrm>
        </p:spPr>
        <p:txBody>
          <a:bodyPr/>
          <a:lstStyle/>
          <a:p>
            <a:r>
              <a:rPr lang="en-US" dirty="0" err="1" smtClean="0"/>
              <a:t>basename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57400"/>
            <a:ext cx="91440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Getting base name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pwd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/home/ajkombol/bashexamples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case.sh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 ..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basename /home/ajkombol/bashexamples/case.sh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case.sh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basename bashexamples/case.sh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case.sh</a:t>
            </a:r>
          </a:p>
          <a:p>
            <a:r>
              <a:rPr lang="en-US" dirty="0" smtClean="0"/>
              <a:t>Stripping a string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basename abc.xyz .xyz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basename abc.xyz 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abc.xyz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basename abc.xyz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abc.x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3"/>
            <a:r>
              <a:rPr lang="en-US" dirty="0" smtClean="0"/>
              <a:t>Notice it only strips off at the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using a list</a:t>
            </a:r>
            <a:endParaRPr lang="en-US" dirty="0"/>
          </a:p>
          <a:p>
            <a:pPr lvl="1"/>
            <a:r>
              <a:rPr lang="en-US" dirty="0" smtClean="0"/>
              <a:t>Syntax: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do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commands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b="1" dirty="0" smtClean="0">
                <a:cs typeface="Courier New" pitchFamily="49" charset="0"/>
              </a:rPr>
              <a:t>Note: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2000" dirty="0" smtClean="0">
                <a:cs typeface="Courier New" pitchFamily="49" charset="0"/>
              </a:rPr>
              <a:t> is ended with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r>
              <a:rPr lang="en-US" sz="2000" dirty="0" smtClean="0">
                <a:cs typeface="Courier New" pitchFamily="49" charset="0"/>
              </a:rPr>
              <a:t> instead of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od</a:t>
            </a:r>
          </a:p>
          <a:p>
            <a:pPr lvl="2"/>
            <a:r>
              <a:rPr lang="en-US" sz="1800" dirty="0" smtClean="0">
                <a:cs typeface="Courier New" pitchFamily="49" charset="0"/>
              </a:rPr>
              <a:t>There is an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od</a:t>
            </a:r>
            <a:r>
              <a:rPr lang="en-US" sz="1800" dirty="0" smtClean="0">
                <a:cs typeface="Courier New" pitchFamily="49" charset="0"/>
              </a:rPr>
              <a:t> command to dump files in octal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762000"/>
            <a:ext cx="9144000" cy="1185333"/>
          </a:xfrm>
        </p:spPr>
        <p:txBody>
          <a:bodyPr/>
          <a:lstStyle/>
          <a:p>
            <a:r>
              <a:rPr lang="en-US" dirty="0" smtClean="0"/>
              <a:t>for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752600"/>
            <a:ext cx="93726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Example1: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ls file*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file1 file3 file5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for file in file1 file3 file5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 cp $file ${file}.bak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file*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file1 file1.bak file3 file3.bak file5 file5.bak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Quick backup for files in list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 use of curly braces {}</a:t>
            </a:r>
          </a:p>
          <a:p>
            <a:r>
              <a:rPr lang="en-US" dirty="0" smtClean="0">
                <a:cs typeface="Courier New" pitchFamily="49" charset="0"/>
              </a:rPr>
              <a:t>Example2: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x*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xfile1  xfile3  xfile5  xfilelist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xfilelist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xfile1 xfile3 xfile5 xfile7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file in `cat xfilelist`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 cp $file ${file}.bak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cp: cannot stat `xfile7':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ls x*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xfile1 xfile1.bak xfile3 xfile3.bak xfile5 xfile5.bak xfilelist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xfilelist contains a list of files to back up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 the std err for xfile7, but all else backed up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while a condition is true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do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commands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done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x=3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while [ $x -gt 0 ]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 date ; sleep 3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x=`expr $x - 1`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Fri Mar 29 23:28:26 EDT 2013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Fri Mar 29 23:28:29 EDT 2013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Fri Mar 29 23:28:32 EDT 2013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and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Alters the normal flow of a looping structure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2"/>
            <a:r>
              <a:rPr lang="en-US" dirty="0" smtClean="0"/>
              <a:t>stops the processing at that point</a:t>
            </a:r>
          </a:p>
          <a:p>
            <a:pPr lvl="2"/>
            <a:r>
              <a:rPr lang="en-US" dirty="0" smtClean="0"/>
              <a:t>continues </a:t>
            </a:r>
            <a:r>
              <a:rPr lang="en-US" i="1" u="sng" dirty="0" smtClean="0"/>
              <a:t>after</a:t>
            </a:r>
            <a:r>
              <a:rPr lang="en-US" dirty="0" smtClean="0"/>
              <a:t> the loop structure</a:t>
            </a:r>
          </a:p>
          <a:p>
            <a:pPr lvl="3"/>
            <a:r>
              <a:rPr lang="en-US" dirty="0" smtClean="0"/>
              <a:t>E.g. don’t loop any more…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 lvl="2"/>
            <a:r>
              <a:rPr lang="en-US" dirty="0" smtClean="0"/>
              <a:t>stops the processing at that point</a:t>
            </a:r>
          </a:p>
          <a:p>
            <a:pPr lvl="2"/>
            <a:r>
              <a:rPr lang="en-US" dirty="0" smtClean="0"/>
              <a:t>continues at the </a:t>
            </a:r>
            <a:r>
              <a:rPr lang="en-US" i="1" u="sng" dirty="0" smtClean="0"/>
              <a:t>next iteration</a:t>
            </a:r>
            <a:r>
              <a:rPr lang="en-US" dirty="0" smtClean="0"/>
              <a:t> of the loop</a:t>
            </a:r>
          </a:p>
          <a:p>
            <a:pPr lvl="3"/>
            <a:r>
              <a:rPr lang="en-US" dirty="0" smtClean="0"/>
              <a:t>Continue looping wit the next iteration with next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1"/>
            <a:ext cx="9144000" cy="914400"/>
          </a:xfrm>
        </p:spPr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447800"/>
            <a:ext cx="9144000" cy="6019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touch noread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chmod 000 noread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ls -l noread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---------- 1 ajkombol ajkombol 0 Mar 29 23:37 noread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./stopwhenreadable.sh &amp;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PID TTY          TIME CMD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14668 pts/4    00:00:00 bash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23672 pts/4    00:00:00 ps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./stopwhenreadable.sh noread &amp;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828E9"/>
                </a:solidFill>
                <a:latin typeface="Courier New" pitchFamily="49" charset="0"/>
                <a:cs typeface="Courier New" pitchFamily="49" charset="0"/>
              </a:rPr>
              <a:t>[1] 23712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PID TTY          TIME CMD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14668 pts/4    00:00:00 bash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828E9"/>
                </a:solidFill>
                <a:latin typeface="Courier New" pitchFamily="49" charset="0"/>
                <a:cs typeface="Courier New" pitchFamily="49" charset="0"/>
              </a:rPr>
              <a:t>23712 pts/4    00:00:00 bash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23726 pts/4    00:00:00 sleep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23727 pts/4    00:00:00 ps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set -o notify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……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chmod +r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noread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[1]+  Done           ./stopwhenreadable.sh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noread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Notes: 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above starts the program as a background job and returns control to the terminal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the last line does not appear until the program is halted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first test did not have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so –r $1 passed, interesting…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second test was passed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noread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which was not readable, it looped until it was made readable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56400" y="762000"/>
            <a:ext cx="2654894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cat stopwhenreadable.sh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true ; do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[ -r $1 ] &amp;&amp; break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sleep 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236017" y="2713383"/>
            <a:ext cx="1905000" cy="1538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05111" y="2713382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???? Odd behavior with no </a:t>
            </a:r>
            <a:r>
              <a:rPr lang="en-US" dirty="0" err="1" smtClean="0">
                <a:solidFill>
                  <a:srgbClr val="FF0000"/>
                </a:solidFill>
              </a:rPr>
              <a:t>parm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775200" y="3796746"/>
            <a:ext cx="1905000" cy="2120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80200" y="3921813"/>
            <a:ext cx="2372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Works better with the </a:t>
            </a:r>
            <a:r>
              <a:rPr lang="en-US" dirty="0" err="1" smtClean="0">
                <a:solidFill>
                  <a:srgbClr val="FF0000"/>
                </a:solidFill>
              </a:rPr>
              <a:t>parm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022600" y="5140015"/>
            <a:ext cx="1828800" cy="66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54634" y="4976355"/>
            <a:ext cx="2980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Notify when a background job ends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 language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AWK</a:t>
            </a:r>
          </a:p>
          <a:p>
            <a:r>
              <a:rPr lang="en-US" dirty="0" smtClean="0"/>
              <a:t>Bash</a:t>
            </a:r>
          </a:p>
          <a:p>
            <a:r>
              <a:rPr lang="en-US" dirty="0" smtClean="0"/>
              <a:t>Bourne</a:t>
            </a:r>
          </a:p>
          <a:p>
            <a:r>
              <a:rPr lang="en-US" dirty="0" smtClean="0"/>
              <a:t>CLIST</a:t>
            </a:r>
          </a:p>
          <a:p>
            <a:r>
              <a:rPr lang="en-US" dirty="0" smtClean="0"/>
              <a:t>KORN shell</a:t>
            </a:r>
          </a:p>
          <a:p>
            <a:r>
              <a:rPr lang="en-US" dirty="0" smtClean="0"/>
              <a:t>Perl</a:t>
            </a:r>
          </a:p>
          <a:p>
            <a:r>
              <a:rPr lang="en-US" dirty="0" smtClean="0"/>
              <a:t>PHP	</a:t>
            </a:r>
          </a:p>
          <a:p>
            <a:r>
              <a:rPr lang="en-US" dirty="0" smtClean="0"/>
              <a:t>Python</a:t>
            </a:r>
          </a:p>
          <a:p>
            <a:r>
              <a:rPr lang="en-US" dirty="0" err="1" smtClean="0"/>
              <a:t>Sed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example:</a:t>
            </a:r>
          </a:p>
          <a:p>
            <a:pPr lvl="1"/>
            <a:r>
              <a:rPr lang="en-US" dirty="0" smtClean="0"/>
              <a:t>Only backup a file in a list if it is older than 3 weeks</a:t>
            </a:r>
          </a:p>
          <a:p>
            <a:pPr lvl="2"/>
            <a:r>
              <a:rPr lang="en-US" dirty="0" smtClean="0"/>
              <a:t>Use the option to get time in seconds from epoch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date +%s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 –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c%Y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Logic:</a:t>
            </a:r>
          </a:p>
          <a:p>
            <a:pPr lvl="2"/>
            <a:r>
              <a:rPr lang="en-US" dirty="0" smtClean="0"/>
              <a:t>get current date</a:t>
            </a:r>
          </a:p>
          <a:p>
            <a:pPr lvl="2"/>
            <a:r>
              <a:rPr lang="en-US" dirty="0" smtClean="0"/>
              <a:t>calculate 3 weeks back</a:t>
            </a:r>
          </a:p>
          <a:p>
            <a:pPr lvl="2"/>
            <a:r>
              <a:rPr lang="en-US" dirty="0" smtClean="0"/>
              <a:t>set up for loop for list of files</a:t>
            </a:r>
          </a:p>
          <a:p>
            <a:pPr lvl="3"/>
            <a:r>
              <a:rPr lang="en-US" dirty="0" smtClean="0"/>
              <a:t>get the file date</a:t>
            </a:r>
          </a:p>
          <a:p>
            <a:pPr lvl="3"/>
            <a:r>
              <a:rPr lang="en-US" dirty="0" smtClean="0"/>
              <a:t>if less than 3 weeks</a:t>
            </a:r>
          </a:p>
          <a:p>
            <a:pPr lvl="4"/>
            <a:r>
              <a:rPr lang="en-US" dirty="0" smtClean="0"/>
              <a:t>Continue</a:t>
            </a:r>
          </a:p>
          <a:p>
            <a:pPr lvl="3"/>
            <a:r>
              <a:rPr lang="en-US" dirty="0" smtClean="0"/>
              <a:t>backup</a:t>
            </a:r>
          </a:p>
          <a:p>
            <a:pPr lvl="2"/>
            <a:r>
              <a:rPr lang="en-US" dirty="0" smtClean="0"/>
              <a:t>end of loop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and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86000"/>
            <a:ext cx="9144000" cy="5334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sets values to arguments $1, $2, … and $#, $* and $@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sually used with a command substitution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`date`</a:t>
            </a:r>
          </a:p>
          <a:p>
            <a:r>
              <a:rPr lang="en-US" dirty="0" smtClean="0"/>
              <a:t>shift</a:t>
            </a:r>
          </a:p>
          <a:p>
            <a:pPr lvl="1"/>
            <a:r>
              <a:rPr lang="en-US" dirty="0" smtClean="0"/>
              <a:t>removes the first argument and renumbers the remainders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hift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 will get rid of the first n entries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set cat dog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$1 $2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 dog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$# $1 $2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cat dog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shift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$# $1 $2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dog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r>
              <a:rPr lang="en-US" dirty="0" smtClean="0"/>
              <a:t> Notes:</a:t>
            </a:r>
          </a:p>
          <a:p>
            <a:pPr lvl="2"/>
            <a:r>
              <a:rPr lang="en-US" dirty="0" smtClean="0"/>
              <a:t>$# is the number of arguments</a:t>
            </a:r>
          </a:p>
          <a:p>
            <a:pPr lvl="2"/>
            <a:r>
              <a:rPr lang="en-US" dirty="0" smtClean="0"/>
              <a:t>shift removed cat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./setshift.sh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80000" y="4419600"/>
            <a:ext cx="4724400" cy="16004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at setshift.txt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`date`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echo $@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echo getting rid of the first with shift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shift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echo $@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Document (&lt;&lt;)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 </a:t>
            </a:r>
            <a:r>
              <a:rPr lang="en-US" dirty="0"/>
              <a:t>a</a:t>
            </a:r>
            <a:r>
              <a:rPr lang="en-US" dirty="0" smtClean="0"/>
              <a:t> following block of data as input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someprog &lt;&lt;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BLOCK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data1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data2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BLOCK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&lt;&lt; starts the Here Document</a:t>
            </a:r>
          </a:p>
          <a:p>
            <a:pPr lvl="1"/>
            <a:r>
              <a:rPr lang="en-US" dirty="0" smtClean="0"/>
              <a:t>The next word is the start delimiter</a:t>
            </a:r>
          </a:p>
          <a:p>
            <a:pPr lvl="2"/>
            <a:r>
              <a:rPr lang="en-US" dirty="0" smtClean="0"/>
              <a:t>Traditionally in uppercase</a:t>
            </a:r>
          </a:p>
          <a:p>
            <a:pPr lvl="3"/>
            <a:r>
              <a:rPr lang="en-US" dirty="0" smtClean="0"/>
              <a:t>Doesn't need to be</a:t>
            </a:r>
          </a:p>
          <a:p>
            <a:pPr lvl="2"/>
            <a:r>
              <a:rPr lang="en-US" dirty="0" smtClean="0"/>
              <a:t>In the example above it is </a:t>
            </a:r>
            <a:r>
              <a:rPr lang="en-US" dirty="0" smtClean="0">
                <a:solidFill>
                  <a:srgbClr val="FF0000"/>
                </a:solidFill>
              </a:rPr>
              <a:t>BLOCK</a:t>
            </a:r>
            <a:r>
              <a:rPr lang="en-US" dirty="0" smtClean="0"/>
              <a:t>, but can be any unique word not in the data stream</a:t>
            </a:r>
          </a:p>
          <a:p>
            <a:pPr lvl="1"/>
            <a:r>
              <a:rPr lang="en-US" dirty="0" smtClean="0"/>
              <a:t>Followed by data</a:t>
            </a:r>
          </a:p>
          <a:p>
            <a:pPr lvl="1"/>
            <a:r>
              <a:rPr lang="en-US" dirty="0" smtClean="0"/>
              <a:t>Ended by repeating the start delimiter</a:t>
            </a:r>
          </a:p>
          <a:p>
            <a:pPr lvl="1"/>
            <a:r>
              <a:rPr lang="en-US" dirty="0" smtClean="0"/>
              <a:t>Data between the delimiter is used as input for someprog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9144000" cy="1185333"/>
          </a:xfrm>
        </p:spPr>
        <p:txBody>
          <a:bodyPr/>
          <a:lstStyle/>
          <a:p>
            <a:r>
              <a:rPr lang="en-US" dirty="0" smtClean="0"/>
              <a:t>here 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371600"/>
            <a:ext cx="9144000" cy="6248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Wall sends a message (from a file) to all users:</a:t>
            </a:r>
          </a:p>
          <a:p>
            <a:pPr marL="457196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msg.txt</a:t>
            </a:r>
          </a:p>
          <a:p>
            <a:pPr marL="457196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Broadcast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Message from tkombol@cciwd333</a:t>
            </a: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(/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pts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/3) at 10:09 ...</a:t>
            </a:r>
          </a:p>
          <a:p>
            <a:pPr marL="457196" lvl="1" indent="0">
              <a:buNone/>
            </a:pP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Going down soon.</a:t>
            </a: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Save your work!</a:t>
            </a:r>
          </a:p>
          <a:p>
            <a:pPr marL="457196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 ZZZZ</a:t>
            </a:r>
          </a:p>
          <a:p>
            <a:pPr marL="45719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&gt; This</a:t>
            </a:r>
          </a:p>
          <a:p>
            <a:pPr marL="45719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&gt; is</a:t>
            </a:r>
          </a:p>
          <a:p>
            <a:pPr marL="45719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&gt; a</a:t>
            </a:r>
          </a:p>
          <a:p>
            <a:pPr marL="45719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&gt; test</a:t>
            </a:r>
          </a:p>
          <a:p>
            <a:pPr marL="45719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&gt; ZZZZ</a:t>
            </a:r>
          </a:p>
          <a:p>
            <a:pPr marL="457196" lvl="1" indent="0">
              <a:buNone/>
            </a:pP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Broadcast Message from tkombol@cciwd333</a:t>
            </a: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(/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pts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/3) at 10:15 ...</a:t>
            </a:r>
          </a:p>
          <a:p>
            <a:pPr marL="457196" lvl="1" indent="0">
              <a:buNone/>
            </a:pP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</a:t>
            </a:r>
          </a:p>
          <a:p>
            <a:pPr marL="457196" lvl="1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  <a:p>
            <a:pPr marL="457196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4999" y="1676400"/>
            <a:ext cx="2514601" cy="11695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#cat msg.txt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Going down soon.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Save your work!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pl-P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tr A-Z a-z &lt;&lt;-ZZZ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pl-P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      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pl-P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ZZZ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pl-P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</a:p>
          <a:p>
            <a:pPr lvl="1"/>
            <a:r>
              <a:rPr lang="pl-PL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cs typeface="Courier New" pitchFamily="49" charset="0"/>
              </a:rPr>
              <a:t>The – signals to remove leading tabs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Notes: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No space between  &lt;&lt; and –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dirty="0" smtClean="0">
                <a:cs typeface="Courier New" pitchFamily="49" charset="0"/>
              </a:rPr>
              <a:t> translates</a:t>
            </a:r>
            <a:endParaRPr lang="pl-PL" dirty="0" smtClean="0"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string (&lt;&lt;&lt;)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 a-z A-Z &lt;&lt;&lt; "This Is A String"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 IS A STRING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set This Is A Test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echo $@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Is A Test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a-z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A-Z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&lt;&lt;&lt; $@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 IS A TEST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Notes: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dirty="0" err="1" smtClean="0">
                <a:cs typeface="Courier New" pitchFamily="49" charset="0"/>
              </a:rPr>
              <a:t>set</a:t>
            </a:r>
            <a:r>
              <a:rPr lang="en-US" dirty="0" smtClean="0">
                <a:cs typeface="Courier New" pitchFamily="49" charset="0"/>
              </a:rPr>
              <a:t> 4 </a:t>
            </a:r>
            <a:r>
              <a:rPr lang="en-US" dirty="0" err="1" smtClean="0">
                <a:cs typeface="Courier New" pitchFamily="49" charset="0"/>
              </a:rPr>
              <a:t>parms</a:t>
            </a:r>
            <a:endParaRPr lang="en-US" dirty="0" smtClean="0">
              <a:cs typeface="Courier New" pitchFamily="49" charset="0"/>
            </a:endParaRPr>
          </a:p>
          <a:p>
            <a:pPr lvl="3"/>
            <a:r>
              <a:rPr lang="en-US" dirty="0" err="1" smtClean="0">
                <a:cs typeface="Courier New" pitchFamily="49" charset="0"/>
              </a:rPr>
              <a:t>tr</a:t>
            </a:r>
            <a:r>
              <a:rPr lang="en-US" dirty="0" smtClean="0">
                <a:cs typeface="Courier New" pitchFamily="49" charset="0"/>
              </a:rPr>
              <a:t> took the 4 </a:t>
            </a:r>
            <a:r>
              <a:rPr lang="en-US" dirty="0" err="1" smtClean="0">
                <a:cs typeface="Courier New" pitchFamily="49" charset="0"/>
              </a:rPr>
              <a:t>parms</a:t>
            </a:r>
            <a:r>
              <a:rPr lang="en-US" dirty="0" smtClean="0">
                <a:cs typeface="Courier New" pitchFamily="49" charset="0"/>
              </a:rPr>
              <a:t> ($@) and translated, output to std out</a:t>
            </a:r>
            <a:endParaRPr lang="en-US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own little routines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function_name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</a:t>
            </a:r>
            <a:br>
              <a:rPr lang="en-US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/>
              <a:t>The italisized parts are supplied by the coder</a:t>
            </a:r>
          </a:p>
          <a:p>
            <a:pPr lvl="1"/>
            <a:r>
              <a:rPr lang="en-US" dirty="0" smtClean="0"/>
              <a:t>() is always empty but "required"</a:t>
            </a:r>
          </a:p>
          <a:p>
            <a:pPr lvl="1"/>
            <a:r>
              <a:rPr lang="en-US" dirty="0" smtClean="0"/>
              <a:t>{ } surrounds the code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6400800" cy="4805680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./func1.sh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Dog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Bye!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r>
              <a:rPr lang="en-US" dirty="0" smtClean="0"/>
              <a:t> Notes:</a:t>
            </a:r>
          </a:p>
          <a:p>
            <a:pPr lvl="2"/>
            <a:r>
              <a:rPr lang="en-US" dirty="0" smtClean="0"/>
              <a:t>() not really required in this shell</a:t>
            </a:r>
          </a:p>
          <a:p>
            <a:pPr lvl="2"/>
            <a:r>
              <a:rPr lang="en-US" dirty="0" smtClean="0"/>
              <a:t>Parms used with $</a:t>
            </a:r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765800" y="1752600"/>
            <a:ext cx="3784600" cy="39703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 cat func1.sh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quit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echo Bye!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exit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800" dirty="0" smtClean="0">
                <a:solidFill>
                  <a:srgbClr val="F828E9"/>
                </a:solidFill>
                <a:latin typeface="Courier New" pitchFamily="49" charset="0"/>
                <a:cs typeface="Courier New" pitchFamily="49" charset="0"/>
              </a:rPr>
              <a:t>e1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echo $1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800" dirty="0" smtClean="0">
                <a:solidFill>
                  <a:srgbClr val="F828E9"/>
                </a:solidFill>
                <a:latin typeface="Courier New" pitchFamily="49" charset="0"/>
                <a:cs typeface="Courier New" pitchFamily="49" charset="0"/>
              </a:rPr>
              <a:t>e1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Dog</a:t>
            </a:r>
          </a:p>
          <a:p>
            <a:r>
              <a:rPr lang="en-US" sz="1800" dirty="0" smtClean="0">
                <a:solidFill>
                  <a:srgbClr val="F828E9"/>
                </a:solidFill>
                <a:latin typeface="Courier New" pitchFamily="49" charset="0"/>
                <a:cs typeface="Courier New" pitchFamily="49" charset="0"/>
              </a:rPr>
              <a:t>e1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Cat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quit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 here?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instanttrap.com/tr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6800" y="1151995"/>
            <a:ext cx="4800600" cy="6234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Scripts terminate when the interrupt key is pressed (a signal)</a:t>
            </a:r>
          </a:p>
          <a:p>
            <a:pPr lvl="1"/>
            <a:r>
              <a:rPr lang="en-US" dirty="0" smtClean="0"/>
              <a:t>Typically &lt;ctrl&gt;-c</a:t>
            </a:r>
          </a:p>
          <a:p>
            <a:pPr lvl="2"/>
            <a:r>
              <a:rPr lang="en-US" dirty="0" smtClean="0"/>
              <a:t>SIGINT</a:t>
            </a:r>
          </a:p>
          <a:p>
            <a:pPr lvl="1"/>
            <a:r>
              <a:rPr lang="en-US" dirty="0" smtClean="0"/>
              <a:t>There are other interrupts also</a:t>
            </a:r>
          </a:p>
          <a:p>
            <a:r>
              <a:rPr lang="en-US" dirty="0" smtClean="0"/>
              <a:t>Traps specify an alternate action</a:t>
            </a:r>
          </a:p>
          <a:p>
            <a:pPr lvl="1"/>
            <a:r>
              <a:rPr lang="en-US" dirty="0" smtClean="0"/>
              <a:t>Typical use is to clean up on termination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Resume 1/18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./trapexample.sh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pid is 18230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 am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 am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^C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 am done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Terminated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r>
              <a:rPr lang="en-US" dirty="0" smtClean="0"/>
              <a:t>Notes</a:t>
            </a:r>
          </a:p>
          <a:p>
            <a:pPr lvl="2"/>
            <a:r>
              <a:rPr lang="en-US" dirty="0" smtClean="0"/>
              <a:t>&lt;ctrl&gt;-c will no longer kill the process</a:t>
            </a:r>
          </a:p>
          <a:p>
            <a:pPr lvl="3"/>
            <a:r>
              <a:rPr lang="en-US" dirty="0" smtClean="0"/>
              <a:t>It has been replaced with the echo</a:t>
            </a:r>
          </a:p>
          <a:p>
            <a:pPr lvl="2"/>
            <a:r>
              <a:rPr lang="en-US" dirty="0" smtClean="0"/>
              <a:t>An external process needed to stop it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kill 18230 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the terminated above is not seen until the kill is executed</a:t>
            </a:r>
          </a:p>
          <a:p>
            <a:pPr lvl="2"/>
            <a:r>
              <a:rPr lang="en-US" dirty="0" smtClean="0"/>
              <a:t>SIGINT is &lt;ctrl&gt;-c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32400" y="1447800"/>
            <a:ext cx="4487355" cy="28623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 cat trapexample.sh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trap  "echo I am done" SIGINT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 "pid is $$"</a:t>
            </a: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while :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sleep 5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85800"/>
            <a:ext cx="9144000" cy="1185333"/>
          </a:xfrm>
        </p:spPr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600200"/>
            <a:ext cx="9144000" cy="4805680"/>
          </a:xfrm>
        </p:spPr>
        <p:txBody>
          <a:bodyPr/>
          <a:lstStyle/>
          <a:p>
            <a:r>
              <a:rPr lang="en-US" dirty="0" smtClean="0"/>
              <a:t>Software interrupts to indicate an important event has occurred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kill –l</a:t>
            </a:r>
            <a:r>
              <a:rPr lang="en-US" dirty="0" smtClean="0"/>
              <a:t> will list the signals on your system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93800" y="3276600"/>
            <a:ext cx="6950942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kill -l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1) SIGHUP       2) SIGINT       3) SIGQUIT      4) SIGILL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5) SIGTRAP      6) SIGABRT      7) SIGBUS       8) SIGFPE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9) SIGKILL     10) SIGUSR1     11) SIGSEGV     12) SIGUSR2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13) SIGPIPE     14) SIGALRM     15) SIGTERM     16) SIGSTKFLT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17) SIGCHLD     18) SIGCONT     19) SIGSTOP     20) SIGTSTP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21) SIGTTIN     22) SIGTTOU     23) SIGURG      24) SIGXCPU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25) SIGXFSZ     26) SIGVTALRM   27) SIGPROF     28) SIGWINCH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29) SIGIO       30) SIGPWR      31) SIGSYS      34) SIGRTMIN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35) SIGRTMIN+1  36) SIGRTMIN+2  37) SIGRTMIN+3  38) SIGRTMIN+4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39) SIGRTMIN+5  40) SIGRTMIN+6  41) SIGRTMIN+7  42) SIGRTMIN+8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43) SIGRTMIN+9  44) SIGRTMIN+10 45) SIGRTMIN+11 46) SIGRTMIN+12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47) SIGRTMIN+13 48) SIGRTMIN+14 49) SIGRTMIN+15 50) SIGRTMAX-14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51) SIGRTMAX-13 52) SIGRTMAX-12 53) SIGRTMAX-11 54) SIGRTMAX-10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55) SIGRTMAX-9  56) SIGRTMAX-8  57) SIGRTMAX-7  58) SIGRTMAX-6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59) SIGRTMAX-5  60) SIGRTMAX-4  61) SIGRTMAX-3  62) SIGRTMAX-2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63) SIGRTMAX-1  64) SIGRTMAX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Evaluates the values before trying to process</a:t>
            </a:r>
          </a:p>
          <a:p>
            <a:pPr lvl="1"/>
            <a:r>
              <a:rPr lang="en-US" dirty="0" smtClean="0"/>
              <a:t>See following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99360"/>
            <a:ext cx="9372600" cy="480568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cmd="ls | more"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$cmd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ls: cannot access |: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ls: cannot access more: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eval $cmd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bigfile1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bigfile2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xfile1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xfile1.bak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xfile3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xfile3.bak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xfilelist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$cmd </a:t>
            </a:r>
            <a:r>
              <a:rPr lang="en-US" dirty="0" smtClean="0"/>
              <a:t>interprets 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| more </a:t>
            </a:r>
            <a:r>
              <a:rPr lang="en-US" dirty="0" smtClean="0"/>
              <a:t>as a command with 2 arguments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eval $cmd </a:t>
            </a:r>
            <a:r>
              <a:rPr lang="en-US" dirty="0" smtClean="0"/>
              <a:t>evaluates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$cmd </a:t>
            </a:r>
            <a:r>
              <a:rPr lang="en-US" dirty="0" smtClean="0"/>
              <a:t>then executes it properly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a new shell within this process</a:t>
            </a:r>
          </a:p>
          <a:p>
            <a:r>
              <a:rPr lang="en-US" dirty="0" smtClean="0"/>
              <a:t>when the shell is done you are usually logged out</a:t>
            </a:r>
          </a:p>
          <a:p>
            <a:pPr lvl="1"/>
            <a:r>
              <a:rPr lang="en-US" dirty="0" smtClean="0"/>
              <a:t>useful to restrict access by escaping</a:t>
            </a:r>
          </a:p>
          <a:p>
            <a:r>
              <a:rPr lang="en-US" dirty="0" smtClean="0"/>
              <a:t>can also be used to redirect </a:t>
            </a:r>
            <a:r>
              <a:rPr lang="en-US" dirty="0" err="1" smtClean="0"/>
              <a:t>std</a:t>
            </a:r>
            <a:r>
              <a:rPr lang="en-US" dirty="0" smtClean="0"/>
              <a:t> in or </a:t>
            </a:r>
            <a:r>
              <a:rPr lang="en-US" dirty="0" err="1" smtClean="0"/>
              <a:t>std</a:t>
            </a:r>
            <a:r>
              <a:rPr lang="en-US" smtClean="0"/>
              <a:t> </a:t>
            </a:r>
            <a:r>
              <a:rPr lang="en-US" smtClean="0"/>
              <a:t>out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Scripting with BASH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Bourne Again </a:t>
            </a:r>
            <a:r>
              <a:rPr lang="en-US" dirty="0" err="1" smtClean="0"/>
              <a:t>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First line of any program should tell where to find the interpreter</a:t>
            </a:r>
          </a:p>
          <a:p>
            <a:pPr lvl="1"/>
            <a:r>
              <a:rPr lang="en-US" dirty="0" smtClean="0"/>
              <a:t>Starts with the shebang (#!)</a:t>
            </a:r>
          </a:p>
          <a:p>
            <a:pPr lvl="1"/>
            <a:r>
              <a:rPr lang="en-US" dirty="0" smtClean="0"/>
              <a:t>Follows with the location and name of the interpreter</a:t>
            </a:r>
          </a:p>
          <a:p>
            <a:pPr lvl="1"/>
            <a:r>
              <a:rPr lang="en-US" dirty="0" smtClean="0"/>
              <a:t>Not needed if it is the default (e.g. bash on Debian)</a:t>
            </a:r>
          </a:p>
          <a:p>
            <a:pPr lvl="1"/>
            <a:r>
              <a:rPr lang="en-US" dirty="0" smtClean="0"/>
              <a:t>Should put in regardless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which</a:t>
            </a:r>
          </a:p>
          <a:p>
            <a:pPr lvl="1"/>
            <a:r>
              <a:rPr lang="en-US" dirty="0" smtClean="0"/>
              <a:t>Command to locate a specified command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which bash</a:t>
            </a:r>
          </a:p>
          <a:p>
            <a:pPr lvl="2"/>
            <a:r>
              <a:rPr lang="en-US" dirty="0" smtClean="0"/>
              <a:t>Typical return: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/bin/bash</a:t>
            </a:r>
          </a:p>
          <a:p>
            <a:pPr lvl="1"/>
            <a:r>
              <a:rPr lang="en-US" dirty="0" smtClean="0"/>
              <a:t>Trick: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which bash &gt; myshell.sh</a:t>
            </a:r>
          </a:p>
          <a:p>
            <a:pPr lvl="2"/>
            <a:r>
              <a:rPr lang="en-US" dirty="0" smtClean="0"/>
              <a:t>Will put the bash location in a file called myshell.sh</a:t>
            </a:r>
          </a:p>
          <a:p>
            <a:pPr lvl="2"/>
            <a:r>
              <a:rPr lang="en-US" dirty="0" smtClean="0"/>
              <a:t>Edit the line to include the shebang at the start of the line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#!/bin/bash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Loosely typed</a:t>
            </a:r>
          </a:p>
          <a:p>
            <a:r>
              <a:rPr lang="en-US" dirty="0" smtClean="0"/>
              <a:t>Do not need to be formally declared</a:t>
            </a:r>
          </a:p>
          <a:p>
            <a:r>
              <a:rPr lang="en-US" dirty="0" smtClean="0"/>
              <a:t>Case sensitive</a:t>
            </a:r>
          </a:p>
          <a:p>
            <a:r>
              <a:rPr lang="en-US" dirty="0" smtClean="0"/>
              <a:t>Can be local or global (environmental)</a:t>
            </a:r>
          </a:p>
          <a:p>
            <a:r>
              <a:rPr lang="en-US" dirty="0" smtClean="0"/>
              <a:t>By convention environmental variables are UPPER CASE</a:t>
            </a:r>
          </a:p>
          <a:p>
            <a:pPr lvl="1"/>
            <a:r>
              <a:rPr lang="en-US" dirty="0" smtClean="0"/>
              <a:t>All others lower case</a:t>
            </a:r>
          </a:p>
          <a:p>
            <a:pPr lvl="1"/>
            <a:r>
              <a:rPr lang="en-US" dirty="0" smtClean="0"/>
              <a:t>Help avoid accidentally overwriting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Helps make the script interactive</a:t>
            </a:r>
          </a:p>
          <a:p>
            <a:pPr lvl="1"/>
            <a:r>
              <a:rPr lang="en-US" dirty="0" smtClean="0"/>
              <a:t>Reads from </a:t>
            </a:r>
            <a:r>
              <a:rPr lang="en-US" b="1" i="1" dirty="0" smtClean="0"/>
              <a:t>std in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var_name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"Enter your name: \c"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yourname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"Hello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yourname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Notes: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This is runs the Bourne shell 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\c</a:t>
            </a:r>
            <a:r>
              <a:rPr lang="en-US" dirty="0" smtClean="0">
                <a:cs typeface="Courier New" pitchFamily="49" charset="0"/>
              </a:rPr>
              <a:t> gives no newline on terminal</a:t>
            </a:r>
          </a:p>
          <a:p>
            <a:pPr lvl="3"/>
            <a:r>
              <a:rPr lang="en-US" dirty="0" smtClean="0">
                <a:cs typeface="Courier New" pitchFamily="49" charset="0"/>
              </a:rPr>
              <a:t>Sometimes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–e</a:t>
            </a:r>
            <a:r>
              <a:rPr lang="en-US" dirty="0" smtClean="0">
                <a:cs typeface="Courier New" pitchFamily="49" charset="0"/>
              </a:rPr>
              <a:t> is need to tell the shell to interpret escapes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1d12f14d-8642-48e9-8e72-2f55581a446f"/>
  <p:tag name="TPVERSION" val="6"/>
  <p:tag name="TPFULLVERSION" val="7.5.3.1"/>
  <p:tag name="PPTVERSION" val="16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5668</TotalTime>
  <Words>1825</Words>
  <Application>Microsoft Office PowerPoint</Application>
  <PresentationFormat>Custom</PresentationFormat>
  <Paragraphs>570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Arial</vt:lpstr>
      <vt:lpstr>Courier New</vt:lpstr>
      <vt:lpstr>Georgia</vt:lpstr>
      <vt:lpstr>Trebuchet MS</vt:lpstr>
      <vt:lpstr>Wingdings 2</vt:lpstr>
      <vt:lpstr>Urban</vt:lpstr>
      <vt:lpstr>Scripts</vt:lpstr>
      <vt:lpstr>What are Scripts?</vt:lpstr>
      <vt:lpstr>How are scripts used?</vt:lpstr>
      <vt:lpstr>Script language examples:</vt:lpstr>
      <vt:lpstr>Resume 1/18</vt:lpstr>
      <vt:lpstr>Scripting with BASH</vt:lpstr>
      <vt:lpstr>Bash Basics</vt:lpstr>
      <vt:lpstr>Bash Variables</vt:lpstr>
      <vt:lpstr>read</vt:lpstr>
      <vt:lpstr>Command line arguments</vt:lpstr>
      <vt:lpstr>Command line arguments</vt:lpstr>
      <vt:lpstr>Exit and $?</vt:lpstr>
      <vt:lpstr>Logical operators</vt:lpstr>
      <vt:lpstr>Logical operators</vt:lpstr>
      <vt:lpstr>if</vt:lpstr>
      <vt:lpstr>if</vt:lpstr>
      <vt:lpstr>test and []</vt:lpstr>
      <vt:lpstr>test and []</vt:lpstr>
      <vt:lpstr>test</vt:lpstr>
      <vt:lpstr>test for strings  and files</vt:lpstr>
      <vt:lpstr>case</vt:lpstr>
      <vt:lpstr>case</vt:lpstr>
      <vt:lpstr>Computation and string handling</vt:lpstr>
      <vt:lpstr>expr</vt:lpstr>
      <vt:lpstr>expr</vt:lpstr>
      <vt:lpstr>expr </vt:lpstr>
      <vt:lpstr>expr – string length</vt:lpstr>
      <vt:lpstr>expr - substring</vt:lpstr>
      <vt:lpstr>Resume 1/23</vt:lpstr>
      <vt:lpstr>bc</vt:lpstr>
      <vt:lpstr>bc – interactive </vt:lpstr>
      <vt:lpstr>bc - standalone</vt:lpstr>
      <vt:lpstr>basename</vt:lpstr>
      <vt:lpstr>for</vt:lpstr>
      <vt:lpstr>for  </vt:lpstr>
      <vt:lpstr>while</vt:lpstr>
      <vt:lpstr>while </vt:lpstr>
      <vt:lpstr>break and continue</vt:lpstr>
      <vt:lpstr>break</vt:lpstr>
      <vt:lpstr>continue</vt:lpstr>
      <vt:lpstr>set and shift</vt:lpstr>
      <vt:lpstr>Here Document (&lt;&lt;)</vt:lpstr>
      <vt:lpstr>here docs</vt:lpstr>
      <vt:lpstr>here docs</vt:lpstr>
      <vt:lpstr>here string (&lt;&lt;&lt;)</vt:lpstr>
      <vt:lpstr>Shell functions</vt:lpstr>
      <vt:lpstr>Shell Functions</vt:lpstr>
      <vt:lpstr>PowerPoint Presentation</vt:lpstr>
      <vt:lpstr>trap</vt:lpstr>
      <vt:lpstr>trap</vt:lpstr>
      <vt:lpstr>Signals</vt:lpstr>
      <vt:lpstr>eval</vt:lpstr>
      <vt:lpstr>eval</vt:lpstr>
      <vt:lpstr>exec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154</cp:revision>
  <dcterms:modified xsi:type="dcterms:W3CDTF">2017-02-27T18:15:05Z</dcterms:modified>
</cp:coreProperties>
</file>