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5" r:id="rId8"/>
    <p:sldId id="259" r:id="rId9"/>
    <p:sldId id="270" r:id="rId10"/>
    <p:sldId id="271" r:id="rId11"/>
    <p:sldId id="272" r:id="rId12"/>
    <p:sldId id="273" r:id="rId13"/>
    <p:sldId id="275" r:id="rId14"/>
    <p:sldId id="277" r:id="rId15"/>
    <p:sldId id="279" r:id="rId16"/>
    <p:sldId id="282" r:id="rId17"/>
    <p:sldId id="276" r:id="rId18"/>
    <p:sldId id="281" r:id="rId19"/>
    <p:sldId id="278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D9FF"/>
    <a:srgbClr val="FCC3AA"/>
    <a:srgbClr val="24EC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1" autoAdjust="0"/>
    <p:restoredTop sz="94660"/>
  </p:normalViewPr>
  <p:slideViewPr>
    <p:cSldViewPr>
      <p:cViewPr>
        <p:scale>
          <a:sx n="100" d="100"/>
          <a:sy n="100" d="100"/>
        </p:scale>
        <p:origin x="-165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900" y="9144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Agile Software</a:t>
            </a:r>
          </a:p>
          <a:p>
            <a:pPr algn="ctr"/>
            <a:r>
              <a:rPr lang="en-US" sz="8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Development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4400" dirty="0" smtClean="0"/>
              <a:t>Brian Moseley</a:t>
            </a:r>
            <a:endParaRPr lang="en-US" sz="4400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733800"/>
            <a:ext cx="3200400" cy="10785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02" y="838200"/>
            <a:ext cx="8939498" cy="3785652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5400" dirty="0" smtClean="0"/>
              <a:t>Agile software development is:</a:t>
            </a:r>
          </a:p>
          <a:p>
            <a:pPr marL="227013" indent="-109538"/>
            <a:r>
              <a:rPr lang="en-US" sz="3200" dirty="0" smtClean="0"/>
              <a:t> </a:t>
            </a:r>
          </a:p>
          <a:p>
            <a:pPr marL="227013" indent="-109538">
              <a:buFontTx/>
              <a:buChar char="-"/>
            </a:pPr>
            <a:r>
              <a:rPr lang="en-US" sz="3200" dirty="0" smtClean="0"/>
              <a:t> A </a:t>
            </a:r>
            <a:r>
              <a:rPr lang="en-US" sz="3200" dirty="0" smtClean="0">
                <a:solidFill>
                  <a:srgbClr val="FF0000"/>
                </a:solidFill>
              </a:rPr>
              <a:t>group</a:t>
            </a:r>
            <a:r>
              <a:rPr lang="en-US" sz="3200" dirty="0" smtClean="0"/>
              <a:t> of software development methodologies</a:t>
            </a:r>
          </a:p>
          <a:p>
            <a:pPr marL="227013" indent="-109538">
              <a:buFontTx/>
              <a:buChar char="-"/>
            </a:pPr>
            <a:r>
              <a:rPr lang="en-US" sz="3200" dirty="0" smtClean="0"/>
              <a:t> Based on </a:t>
            </a:r>
            <a:r>
              <a:rPr lang="en-US" sz="3200" dirty="0" smtClean="0">
                <a:solidFill>
                  <a:srgbClr val="FF0000"/>
                </a:solidFill>
              </a:rPr>
              <a:t>iterative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incremental </a:t>
            </a:r>
            <a:r>
              <a:rPr lang="en-US" sz="3200" dirty="0" smtClean="0"/>
              <a:t>development</a:t>
            </a:r>
          </a:p>
          <a:p>
            <a:pPr marL="227013" indent="-109538">
              <a:buFontTx/>
              <a:buChar char="-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Evolving</a:t>
            </a:r>
            <a:r>
              <a:rPr lang="en-US" sz="3200" dirty="0" smtClean="0"/>
              <a:t> requirements and solutions</a:t>
            </a:r>
          </a:p>
          <a:p>
            <a:pPr marL="227013" indent="-109538">
              <a:buFontTx/>
              <a:buChar char="-"/>
            </a:pPr>
            <a:r>
              <a:rPr lang="en-US" sz="3200" dirty="0" smtClean="0"/>
              <a:t> Highly </a:t>
            </a:r>
            <a:r>
              <a:rPr lang="en-US" sz="3200" dirty="0" smtClean="0">
                <a:solidFill>
                  <a:srgbClr val="FF0000"/>
                </a:solidFill>
              </a:rPr>
              <a:t>collaborative </a:t>
            </a:r>
          </a:p>
          <a:p>
            <a:pPr marL="227013" indent="-109538">
              <a:buFontTx/>
              <a:buChar char="-"/>
            </a:pPr>
            <a:r>
              <a:rPr lang="en-US" sz="3200" dirty="0" smtClean="0"/>
              <a:t> Achieved by </a:t>
            </a:r>
            <a:r>
              <a:rPr lang="en-US" sz="3200" dirty="0" smtClean="0">
                <a:solidFill>
                  <a:srgbClr val="FF0000"/>
                </a:solidFill>
              </a:rPr>
              <a:t>self-organizing</a:t>
            </a:r>
            <a:r>
              <a:rPr lang="en-US" sz="3200" dirty="0" smtClean="0"/>
              <a:t>, cross-functional teams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 rot="20642370">
            <a:off x="299847" y="5079168"/>
            <a:ext cx="1572546" cy="7386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Scrum</a:t>
            </a:r>
          </a:p>
        </p:txBody>
      </p:sp>
      <p:sp>
        <p:nvSpPr>
          <p:cNvPr id="5" name="TextBox 4"/>
          <p:cNvSpPr txBox="1"/>
          <p:nvPr/>
        </p:nvSpPr>
        <p:spPr>
          <a:xfrm rot="463908">
            <a:off x="4432691" y="5178659"/>
            <a:ext cx="636393" cy="7386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</a:rPr>
              <a:t>XP</a:t>
            </a:r>
          </a:p>
        </p:txBody>
      </p:sp>
      <p:sp>
        <p:nvSpPr>
          <p:cNvPr id="6" name="TextBox 5"/>
          <p:cNvSpPr txBox="1"/>
          <p:nvPr/>
        </p:nvSpPr>
        <p:spPr>
          <a:xfrm rot="266803">
            <a:off x="2159694" y="5688367"/>
            <a:ext cx="1688476" cy="7386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4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Crystal</a:t>
            </a:r>
          </a:p>
        </p:txBody>
      </p:sp>
      <p:sp>
        <p:nvSpPr>
          <p:cNvPr id="7" name="TextBox 6"/>
          <p:cNvSpPr txBox="1"/>
          <p:nvPr/>
        </p:nvSpPr>
        <p:spPr>
          <a:xfrm rot="20642370">
            <a:off x="5720336" y="5838358"/>
            <a:ext cx="1038746" cy="7386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</a:rPr>
              <a:t>FDD</a:t>
            </a:r>
          </a:p>
        </p:txBody>
      </p:sp>
      <p:sp>
        <p:nvSpPr>
          <p:cNvPr id="8" name="TextBox 7"/>
          <p:cNvSpPr txBox="1"/>
          <p:nvPr/>
        </p:nvSpPr>
        <p:spPr>
          <a:xfrm rot="417778">
            <a:off x="7245650" y="5470438"/>
            <a:ext cx="1564531" cy="7386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DSDM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675" y="504110"/>
            <a:ext cx="8274125" cy="123110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8000" dirty="0" smtClean="0"/>
              <a:t>The Agile Manifesto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95400" y="1981200"/>
            <a:ext cx="8745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5392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52400" y="2527518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Individuals and interactions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over processes and tools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Working software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over comprehensive documentation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Customer collaboration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over contract negotiation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Responding to change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over following a plan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5" y="1213011"/>
            <a:ext cx="9038745" cy="4431983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9600" dirty="0" smtClean="0"/>
              <a:t>How do </a:t>
            </a:r>
            <a:r>
              <a:rPr lang="en-US" sz="9600" dirty="0" smtClean="0">
                <a:solidFill>
                  <a:srgbClr val="FF0000"/>
                </a:solidFill>
              </a:rPr>
              <a:t>Agile</a:t>
            </a:r>
            <a:r>
              <a:rPr lang="en-US" sz="9600" dirty="0" smtClean="0"/>
              <a:t> methods differ from </a:t>
            </a:r>
            <a:r>
              <a:rPr lang="en-US" sz="9600" dirty="0" smtClean="0">
                <a:solidFill>
                  <a:srgbClr val="FF0000"/>
                </a:solidFill>
              </a:rPr>
              <a:t>Waterfall</a:t>
            </a:r>
            <a:r>
              <a:rPr lang="en-US" sz="96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0" y="5053013"/>
            <a:ext cx="625475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1092200" y="5992813"/>
            <a:ext cx="7315200" cy="0"/>
          </a:xfrm>
          <a:prstGeom prst="line">
            <a:avLst/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AutoShape 6"/>
          <p:cNvSpPr>
            <a:spLocks/>
          </p:cNvSpPr>
          <p:nvPr/>
        </p:nvSpPr>
        <p:spPr bwMode="auto">
          <a:xfrm>
            <a:off x="838200" y="2716213"/>
            <a:ext cx="4140200" cy="1231900"/>
          </a:xfrm>
          <a:prstGeom prst="roundRect">
            <a:avLst>
              <a:gd name="adj" fmla="val 24741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25400">
            <a:solidFill>
              <a:srgbClr val="003C83"/>
            </a:solidFill>
            <a:round/>
            <a:headEnd/>
            <a:tailEnd/>
          </a:ln>
          <a:effectLst>
            <a:outerShdw dist="63500" dir="2700000" algn="ctr" rotWithShape="0">
              <a:schemeClr val="bg2">
                <a:alpha val="29999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>
              <a:latin typeface="Gill Sans" pitchFamily="80" charset="0"/>
              <a:ea typeface="ヒラギノ角ゴ Pro W3" pitchFamily="80" charset="-128"/>
              <a:sym typeface="Gill Sans" pitchFamily="80" charset="0"/>
            </a:endParaRPr>
          </a:p>
        </p:txBody>
      </p:sp>
      <p:sp>
        <p:nvSpPr>
          <p:cNvPr id="19" name="AutoShape 7"/>
          <p:cNvSpPr>
            <a:spLocks/>
          </p:cNvSpPr>
          <p:nvPr/>
        </p:nvSpPr>
        <p:spPr bwMode="auto">
          <a:xfrm>
            <a:off x="4546600" y="3630613"/>
            <a:ext cx="4140200" cy="1231900"/>
          </a:xfrm>
          <a:prstGeom prst="roundRect">
            <a:avLst>
              <a:gd name="adj" fmla="val 24741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25400">
            <a:solidFill>
              <a:srgbClr val="00531C"/>
            </a:solidFill>
            <a:round/>
            <a:headEnd/>
            <a:tailEnd/>
          </a:ln>
          <a:effectLst>
            <a:outerShdw dist="63500" dir="2700000" algn="ctr" rotWithShape="0">
              <a:schemeClr val="bg2">
                <a:alpha val="29999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>
              <a:latin typeface="Gill Sans" pitchFamily="80" charset="0"/>
              <a:ea typeface="ヒラギノ角ゴ Pro W3" pitchFamily="80" charset="-128"/>
              <a:sym typeface="Gill Sans" pitchFamily="80" charset="0"/>
            </a:endParaRPr>
          </a:p>
        </p:txBody>
      </p:sp>
      <p:sp>
        <p:nvSpPr>
          <p:cNvPr id="20" name="Rectangle 8"/>
          <p:cNvSpPr>
            <a:spLocks/>
          </p:cNvSpPr>
          <p:nvPr/>
        </p:nvSpPr>
        <p:spPr bwMode="auto">
          <a:xfrm>
            <a:off x="965200" y="2843213"/>
            <a:ext cx="3873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800" tIns="50800" rIns="50800" bIns="50800" anchor="ctr"/>
          <a:lstStyle/>
          <a:p>
            <a:pPr algn="ctr">
              <a:tabLst>
                <a:tab pos="1066800" algn="l"/>
              </a:tabLst>
            </a:pPr>
            <a:r>
              <a:rPr lang="en-US" sz="1800">
                <a:solidFill>
                  <a:srgbClr val="FFFFFF"/>
                </a:solidFill>
              </a:rPr>
              <a:t>Rather than doing all of one thing at a time...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4597400" y="3757613"/>
            <a:ext cx="4025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800" tIns="50800" rIns="50800" bIns="50800" anchor="ctr"/>
          <a:lstStyle/>
          <a:p>
            <a:pPr algn="ctr">
              <a:tabLst>
                <a:tab pos="1066800" algn="l"/>
              </a:tabLst>
            </a:pPr>
            <a:r>
              <a:rPr lang="en-US" sz="1800">
                <a:solidFill>
                  <a:srgbClr val="FFFFFF"/>
                </a:solidFill>
              </a:rPr>
              <a:t>...Scrum teams do a little of everything all the time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1066800" y="2438400"/>
            <a:ext cx="7315200" cy="0"/>
          </a:xfrm>
          <a:prstGeom prst="line">
            <a:avLst/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279400" y="1612900"/>
            <a:ext cx="1968500" cy="596900"/>
          </a:xfrm>
          <a:prstGeom prst="rect">
            <a:avLst/>
          </a:prstGeom>
          <a:solidFill>
            <a:srgbClr val="FCC3A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/>
              <a:t>Requirements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2438400" y="1612900"/>
            <a:ext cx="1968500" cy="596900"/>
          </a:xfrm>
          <a:prstGeom prst="rect">
            <a:avLst/>
          </a:prstGeom>
          <a:solidFill>
            <a:srgbClr val="24EC3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/>
              <a:t>Design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4597400" y="1612900"/>
            <a:ext cx="1968500" cy="596900"/>
          </a:xfrm>
          <a:prstGeom prst="rect">
            <a:avLst/>
          </a:prstGeom>
          <a:solidFill>
            <a:srgbClr val="6DD9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26" name="Rectangle 25"/>
          <p:cNvSpPr>
            <a:spLocks/>
          </p:cNvSpPr>
          <p:nvPr/>
        </p:nvSpPr>
        <p:spPr bwMode="auto">
          <a:xfrm>
            <a:off x="6756400" y="1612900"/>
            <a:ext cx="1968500" cy="59690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rgbClr val="FFFFFF"/>
                </a:solidFill>
              </a:rPr>
              <a:t>Test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8600" y="76200"/>
            <a:ext cx="8652497" cy="123110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8000" dirty="0" smtClean="0"/>
              <a:t>The </a:t>
            </a:r>
            <a:r>
              <a:rPr lang="en-US" sz="8000" dirty="0" smtClean="0">
                <a:solidFill>
                  <a:srgbClr val="FF0000"/>
                </a:solidFill>
              </a:rPr>
              <a:t>Scrum </a:t>
            </a:r>
            <a:r>
              <a:rPr lang="en-US" sz="8000" dirty="0" smtClean="0"/>
              <a:t>Approach</a:t>
            </a:r>
          </a:p>
        </p:txBody>
      </p:sp>
      <p:sp>
        <p:nvSpPr>
          <p:cNvPr id="28" name="Multiply 27"/>
          <p:cNvSpPr/>
          <p:nvPr/>
        </p:nvSpPr>
        <p:spPr>
          <a:xfrm>
            <a:off x="7162800" y="1371600"/>
            <a:ext cx="1219200" cy="1066800"/>
          </a:xfrm>
          <a:prstGeom prst="mathMultiply">
            <a:avLst/>
          </a:prstGeom>
          <a:solidFill>
            <a:srgbClr val="FF0000">
              <a:alpha val="4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Multiply 28"/>
          <p:cNvSpPr/>
          <p:nvPr/>
        </p:nvSpPr>
        <p:spPr>
          <a:xfrm>
            <a:off x="5029200" y="1371600"/>
            <a:ext cx="1219200" cy="1066800"/>
          </a:xfrm>
          <a:prstGeom prst="mathMultiply">
            <a:avLst/>
          </a:prstGeom>
          <a:solidFill>
            <a:srgbClr val="FF0000">
              <a:alpha val="4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ultiply 29"/>
          <p:cNvSpPr/>
          <p:nvPr/>
        </p:nvSpPr>
        <p:spPr>
          <a:xfrm>
            <a:off x="2819400" y="1371600"/>
            <a:ext cx="1219200" cy="1066800"/>
          </a:xfrm>
          <a:prstGeom prst="mathMultiply">
            <a:avLst/>
          </a:prstGeom>
          <a:solidFill>
            <a:srgbClr val="FF0000">
              <a:alpha val="4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ultiply 30"/>
          <p:cNvSpPr/>
          <p:nvPr/>
        </p:nvSpPr>
        <p:spPr>
          <a:xfrm>
            <a:off x="609600" y="1371600"/>
            <a:ext cx="1219200" cy="1066800"/>
          </a:xfrm>
          <a:prstGeom prst="mathMultiply">
            <a:avLst/>
          </a:prstGeom>
          <a:solidFill>
            <a:srgbClr val="FF0000">
              <a:alpha val="4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75" y="1600200"/>
            <a:ext cx="8340725" cy="4724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9600" y="228600"/>
            <a:ext cx="7789120" cy="123110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8000" dirty="0" smtClean="0"/>
              <a:t>Elements of </a:t>
            </a:r>
            <a:r>
              <a:rPr lang="en-US" sz="8000" dirty="0" smtClean="0">
                <a:solidFill>
                  <a:srgbClr val="FF0000"/>
                </a:solidFill>
              </a:rPr>
              <a:t>Scrum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8868" y="228600"/>
            <a:ext cx="8367932" cy="123110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8000" dirty="0" smtClean="0"/>
              <a:t>Elements of a </a:t>
            </a:r>
            <a:r>
              <a:rPr lang="en-US" sz="8000" dirty="0" smtClean="0">
                <a:solidFill>
                  <a:srgbClr val="FF0000"/>
                </a:solidFill>
              </a:rPr>
              <a:t>Sprint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284" y="1600200"/>
            <a:ext cx="568191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857104"/>
            <a:ext cx="2590800" cy="146749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Bent Arrow 5"/>
          <p:cNvSpPr/>
          <p:nvPr/>
        </p:nvSpPr>
        <p:spPr>
          <a:xfrm flipH="1">
            <a:off x="7315200" y="2971800"/>
            <a:ext cx="533400" cy="2286000"/>
          </a:xfrm>
          <a:prstGeom prst="bentArrow">
            <a:avLst>
              <a:gd name="adj1" fmla="val 13750"/>
              <a:gd name="adj2" fmla="val 19063"/>
              <a:gd name="adj3" fmla="val 15625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953000"/>
            <a:ext cx="4367306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ent Arrow 7"/>
          <p:cNvSpPr/>
          <p:nvPr/>
        </p:nvSpPr>
        <p:spPr>
          <a:xfrm rot="16200000" flipH="1">
            <a:off x="0" y="4267200"/>
            <a:ext cx="2743200" cy="457200"/>
          </a:xfrm>
          <a:prstGeom prst="bentArrow">
            <a:avLst>
              <a:gd name="adj1" fmla="val 13750"/>
              <a:gd name="adj2" fmla="val 19063"/>
              <a:gd name="adj3" fmla="val 15625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19200" y="228600"/>
            <a:ext cx="6694140" cy="123110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8000" dirty="0" smtClean="0"/>
              <a:t>The </a:t>
            </a:r>
            <a:r>
              <a:rPr lang="en-US" sz="8000" dirty="0" smtClean="0">
                <a:solidFill>
                  <a:srgbClr val="FF0000"/>
                </a:solidFill>
              </a:rPr>
              <a:t>Daily Scrum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24" y="1752600"/>
            <a:ext cx="783947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49400" y="1720850"/>
            <a:ext cx="2924175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Sponsors/executives</a:t>
            </a:r>
          </a:p>
          <a:p>
            <a:pPr eaLnBrk="1" hangingPunct="1"/>
            <a:r>
              <a:rPr lang="en-US" sz="1400" b="0" i="1" dirty="0">
                <a:latin typeface="Arial" pitchFamily="34" charset="0"/>
              </a:rPr>
              <a:t> Define vision and objectives, </a:t>
            </a:r>
          </a:p>
          <a:p>
            <a:pPr eaLnBrk="1" hangingPunct="1"/>
            <a:r>
              <a:rPr lang="en-US" sz="1400" b="0" i="1" dirty="0">
                <a:latin typeface="Arial" pitchFamily="34" charset="0"/>
              </a:rPr>
              <a:t> remove organizational impediments.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802188" y="1481138"/>
            <a:ext cx="258921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Product Owner</a:t>
            </a:r>
          </a:p>
          <a:p>
            <a:pPr eaLnBrk="1" hangingPunct="1"/>
            <a:r>
              <a:rPr lang="en-US" sz="1400" b="0" i="1" dirty="0">
                <a:latin typeface="Arial" pitchFamily="34" charset="0"/>
              </a:rPr>
              <a:t>Implements vision, </a:t>
            </a:r>
          </a:p>
          <a:p>
            <a:pPr eaLnBrk="1" hangingPunct="1"/>
            <a:r>
              <a:rPr lang="en-US" sz="1400" b="0" i="1" dirty="0">
                <a:latin typeface="Arial" pitchFamily="34" charset="0"/>
              </a:rPr>
              <a:t>manages and </a:t>
            </a:r>
          </a:p>
          <a:p>
            <a:pPr eaLnBrk="1" hangingPunct="1"/>
            <a:r>
              <a:rPr lang="en-US" sz="1400" b="0" i="1" dirty="0">
                <a:latin typeface="Arial" pitchFamily="34" charset="0"/>
              </a:rPr>
              <a:t>communicates priorities.</a:t>
            </a:r>
          </a:p>
        </p:txBody>
      </p:sp>
      <p:pic>
        <p:nvPicPr>
          <p:cNvPr id="5" name="Picture 18" descr="MPj030292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3" y="1382713"/>
            <a:ext cx="1169987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5" descr="MPj016341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5" y="3908425"/>
            <a:ext cx="1989138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7" descr="calendar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427163"/>
            <a:ext cx="1828800" cy="1304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54" descr="MPj017559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147064">
            <a:off x="3443288" y="3881438"/>
            <a:ext cx="112553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9" descr="MPj044104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2588" y="2978150"/>
            <a:ext cx="169862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9" descr="MPj0432764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9450" y="3530600"/>
            <a:ext cx="140811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22250" y="5262563"/>
            <a:ext cx="223971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Product manager </a:t>
            </a:r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</a:rPr>
              <a:t>(LM</a:t>
            </a:r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)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Clears obstacles, 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enables the team,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facilitates improvement.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717925" y="5457825"/>
            <a:ext cx="24892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Scrum Master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Facilitates team activities, 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measures and communicates progress.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919913" y="5153025"/>
            <a:ext cx="194636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FF00"/>
                </a:solidFill>
                <a:latin typeface="Arial" pitchFamily="34" charset="0"/>
              </a:rPr>
              <a:t>Team members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Self-organize to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deliver business value</a:t>
            </a:r>
          </a:p>
          <a:p>
            <a:pPr eaLnBrk="1" hangingPunct="1"/>
            <a:r>
              <a:rPr lang="en-US" sz="1400" b="0" i="1" dirty="0">
                <a:solidFill>
                  <a:schemeClr val="tx1"/>
                </a:solidFill>
                <a:latin typeface="Arial" pitchFamily="34" charset="0"/>
              </a:rPr>
              <a:t>at a predictable rate.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152400"/>
            <a:ext cx="8825942" cy="101566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6600" dirty="0" smtClean="0"/>
              <a:t>Roles and Responsibilities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900" y="152400"/>
            <a:ext cx="8833700" cy="110799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7200" dirty="0" smtClean="0"/>
              <a:t>High-level Delivery Plan</a:t>
            </a:r>
            <a:endParaRPr lang="en-US" sz="72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28600" y="1774483"/>
            <a:ext cx="1295400" cy="5969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 smtClean="0"/>
              <a:t>Agile Planning</a:t>
            </a:r>
            <a:endParaRPr lang="en-US" sz="1600" dirty="0"/>
          </a:p>
        </p:txBody>
      </p:sp>
      <p:sp>
        <p:nvSpPr>
          <p:cNvPr id="5" name="Rectangle 11"/>
          <p:cNvSpPr>
            <a:spLocks/>
          </p:cNvSpPr>
          <p:nvPr/>
        </p:nvSpPr>
        <p:spPr bwMode="auto">
          <a:xfrm>
            <a:off x="2971800" y="3133383"/>
            <a:ext cx="1295400" cy="5969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Working Sprints</a:t>
            </a:r>
            <a:endParaRPr lang="en-US" sz="1600" dirty="0"/>
          </a:p>
        </p:txBody>
      </p:sp>
      <p:sp>
        <p:nvSpPr>
          <p:cNvPr id="8" name="Rectangle 11"/>
          <p:cNvSpPr>
            <a:spLocks/>
          </p:cNvSpPr>
          <p:nvPr/>
        </p:nvSpPr>
        <p:spPr bwMode="auto">
          <a:xfrm>
            <a:off x="1600200" y="2460283"/>
            <a:ext cx="1295400" cy="596900"/>
          </a:xfrm>
          <a:prstGeom prst="rect">
            <a:avLst/>
          </a:prstGeom>
          <a:solidFill>
            <a:srgbClr val="00B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Sprint Zero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1600200"/>
            <a:ext cx="444032" cy="1615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1050" dirty="0" smtClean="0"/>
              <a:t>2 weeks</a:t>
            </a:r>
            <a:endParaRPr lang="en-US" sz="1050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200" y="2286000"/>
            <a:ext cx="444032" cy="1615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1050" dirty="0" smtClean="0"/>
              <a:t>2 weeks</a:t>
            </a:r>
            <a:endParaRPr lang="en-US" sz="1050" dirty="0" smtClean="0">
              <a:solidFill>
                <a:srgbClr val="FF0000"/>
              </a:solidFill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4267200" y="3133383"/>
            <a:ext cx="1295400" cy="5969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Working Sprints</a:t>
            </a:r>
            <a:endParaRPr lang="en-US" sz="1600" dirty="0"/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5562600" y="3133383"/>
            <a:ext cx="1295400" cy="5969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Working Sprints</a:t>
            </a:r>
            <a:endParaRPr lang="en-US" sz="1600" dirty="0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6858000" y="3133383"/>
            <a:ext cx="1295400" cy="5969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Working Sprints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029200" y="2895600"/>
            <a:ext cx="1005083" cy="1615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1050" dirty="0" smtClean="0"/>
              <a:t>2 weeks per sprint</a:t>
            </a:r>
            <a:endParaRPr lang="en-US" sz="1050" dirty="0" smtClean="0">
              <a:solidFill>
                <a:srgbClr val="FF0000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5486400" y="3819183"/>
            <a:ext cx="152400" cy="8382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8077200" y="3819183"/>
            <a:ext cx="152400" cy="8382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76800" y="4643609"/>
            <a:ext cx="1370568" cy="323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US" sz="1050" dirty="0" smtClean="0"/>
              <a:t>Deliver working software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Feature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68632" y="4643609"/>
            <a:ext cx="1370568" cy="323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US" sz="1050" dirty="0" smtClean="0"/>
              <a:t>Deliver working software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Features 2 and 3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762000" y="2438400"/>
            <a:ext cx="152400" cy="8382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0038" y="3383087"/>
            <a:ext cx="1335302" cy="80791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US" sz="1050" dirty="0" smtClean="0"/>
              <a:t>Planning team shapes </a:t>
            </a:r>
          </a:p>
          <a:p>
            <a:pPr algn="ctr"/>
            <a:r>
              <a:rPr lang="en-US" sz="1050" dirty="0" smtClean="0"/>
              <a:t>vision for the project, </a:t>
            </a:r>
          </a:p>
          <a:p>
            <a:pPr algn="ctr"/>
            <a:r>
              <a:rPr lang="en-US" sz="1050" dirty="0" smtClean="0"/>
              <a:t>defines “One Big Thing”,</a:t>
            </a:r>
          </a:p>
          <a:p>
            <a:pPr algn="ctr"/>
            <a:r>
              <a:rPr lang="en-US" sz="1050" dirty="0" smtClean="0"/>
              <a:t>and loosely defines </a:t>
            </a:r>
          </a:p>
          <a:p>
            <a:pPr algn="ctr"/>
            <a:r>
              <a:rPr lang="en-US" sz="1050" dirty="0" smtClean="0"/>
              <a:t>Features to be built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60811" y="4673895"/>
            <a:ext cx="1263166" cy="80791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US" sz="1050" dirty="0" smtClean="0"/>
              <a:t>Cross-functional Scrum</a:t>
            </a:r>
          </a:p>
          <a:p>
            <a:pPr algn="ctr"/>
            <a:r>
              <a:rPr lang="en-US" sz="1050" dirty="0" smtClean="0"/>
              <a:t>team is assembled</a:t>
            </a:r>
          </a:p>
          <a:p>
            <a:pPr algn="ctr"/>
            <a:r>
              <a:rPr lang="en-US" sz="1050" dirty="0" smtClean="0"/>
              <a:t>to further assess value</a:t>
            </a:r>
          </a:p>
          <a:p>
            <a:pPr algn="ctr"/>
            <a:r>
              <a:rPr lang="en-US" sz="1050" dirty="0" smtClean="0"/>
              <a:t>and effort of features </a:t>
            </a:r>
          </a:p>
          <a:p>
            <a:pPr algn="ctr"/>
            <a:r>
              <a:rPr lang="en-US" sz="1050" dirty="0" smtClean="0"/>
              <a:t>to be delivered.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2133600" y="3124200"/>
            <a:ext cx="152400" cy="14478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6200000">
            <a:off x="8343900" y="3162301"/>
            <a:ext cx="381000" cy="609600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762000" y="4267200"/>
            <a:ext cx="152400" cy="6096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2133600" y="54864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 Single Corner Rectangle 33"/>
          <p:cNvSpPr/>
          <p:nvPr/>
        </p:nvSpPr>
        <p:spPr>
          <a:xfrm>
            <a:off x="381000" y="4953000"/>
            <a:ext cx="914400" cy="685800"/>
          </a:xfrm>
          <a:prstGeom prst="round1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Features and Feature Sets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5" name="Round Single Corner Rectangle 34"/>
          <p:cNvSpPr/>
          <p:nvPr/>
        </p:nvSpPr>
        <p:spPr>
          <a:xfrm>
            <a:off x="1143000" y="5943600"/>
            <a:ext cx="685800" cy="685800"/>
          </a:xfrm>
          <a:prstGeom prst="round1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Sprint Release Plan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7" name="Round Single Corner Rectangle 36"/>
          <p:cNvSpPr/>
          <p:nvPr/>
        </p:nvSpPr>
        <p:spPr>
          <a:xfrm>
            <a:off x="1905000" y="5943600"/>
            <a:ext cx="685800" cy="685800"/>
          </a:xfrm>
          <a:prstGeom prst="round1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Product Backlog -Stories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8" name="Round Single Corner Rectangle 37"/>
          <p:cNvSpPr/>
          <p:nvPr/>
        </p:nvSpPr>
        <p:spPr>
          <a:xfrm>
            <a:off x="2667000" y="5943600"/>
            <a:ext cx="685800" cy="685800"/>
          </a:xfrm>
          <a:prstGeom prst="round1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Sprint 1 Front Burner</a:t>
            </a:r>
            <a:endParaRPr lang="en-US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610600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7200" dirty="0" smtClean="0"/>
              <a:t>Agile in action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618595"/>
            <a:ext cx="8839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Discovered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pre-existing production defect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What do we do?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aseline="0" dirty="0" smtClean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Discovered that legacy system </a:t>
            </a:r>
            <a:r>
              <a:rPr lang="en-US" sz="2800" dirty="0" smtClean="0">
                <a:latin typeface="Arial" pitchFamily="34" charset="0"/>
              </a:rPr>
              <a:t>has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</a:rPr>
              <a:t>high complexity and risk</a:t>
            </a:r>
            <a:r>
              <a:rPr lang="en-US" sz="2800" dirty="0" smtClean="0">
                <a:latin typeface="Arial" pitchFamily="34" charset="0"/>
              </a:rPr>
              <a:t> to accommodate business need?  What do we do?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itchFamily="34" charset="0"/>
              </a:rPr>
              <a:t>Discovered that team would need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</a:rPr>
              <a:t>longer than expected</a:t>
            </a:r>
            <a:r>
              <a:rPr lang="en-US" sz="2800" dirty="0" smtClean="0">
                <a:latin typeface="Arial" pitchFamily="34" charset="0"/>
              </a:rPr>
              <a:t> to build complex solution to handle all clients.  What do we do?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905000"/>
            <a:ext cx="5426165" cy="295465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9600" dirty="0" smtClean="0"/>
              <a:t>What is</a:t>
            </a:r>
          </a:p>
          <a:p>
            <a:r>
              <a:rPr lang="en-US" sz="9600" dirty="0" smtClean="0">
                <a:solidFill>
                  <a:srgbClr val="FF0000"/>
                </a:solidFill>
              </a:rPr>
              <a:t>Waterfall</a:t>
            </a:r>
            <a:r>
              <a:rPr lang="en-US" sz="9600" dirty="0" smtClean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425511"/>
            <a:ext cx="8153400" cy="276998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6000" dirty="0" smtClean="0"/>
              <a:t>Evolve from 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       “Doing Scrum” </a:t>
            </a:r>
          </a:p>
          <a:p>
            <a:r>
              <a:rPr lang="en-US" sz="6000" dirty="0" smtClean="0"/>
              <a:t>              to </a:t>
            </a:r>
            <a:r>
              <a:rPr lang="en-US" sz="6000" dirty="0" smtClean="0">
                <a:solidFill>
                  <a:srgbClr val="00B050"/>
                </a:solidFill>
              </a:rPr>
              <a:t>”Being Agile”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867" y="336321"/>
            <a:ext cx="8278933" cy="101566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6600" dirty="0" smtClean="0"/>
              <a:t>Next Steps for </a:t>
            </a:r>
            <a:r>
              <a:rPr lang="en-US" sz="6600" dirty="0" smtClean="0">
                <a:solidFill>
                  <a:srgbClr val="C00000"/>
                </a:solidFill>
              </a:rPr>
              <a:t>Vanguard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/>
        </p:nvSpPr>
        <p:spPr bwMode="auto">
          <a:xfrm>
            <a:off x="381000" y="838200"/>
            <a:ext cx="1600200" cy="5969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/>
              <a:t>Requirements</a:t>
            </a:r>
          </a:p>
        </p:txBody>
      </p:sp>
      <p:sp>
        <p:nvSpPr>
          <p:cNvPr id="4" name="Rectangle 11"/>
          <p:cNvSpPr>
            <a:spLocks/>
          </p:cNvSpPr>
          <p:nvPr/>
        </p:nvSpPr>
        <p:spPr bwMode="auto">
          <a:xfrm>
            <a:off x="3124200" y="2603500"/>
            <a:ext cx="1600200" cy="5969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/>
              <a:t>Design</a:t>
            </a:r>
          </a:p>
        </p:txBody>
      </p:sp>
      <p:sp>
        <p:nvSpPr>
          <p:cNvPr id="5" name="Rectangle 12"/>
          <p:cNvSpPr>
            <a:spLocks/>
          </p:cNvSpPr>
          <p:nvPr/>
        </p:nvSpPr>
        <p:spPr bwMode="auto">
          <a:xfrm>
            <a:off x="4495800" y="3517900"/>
            <a:ext cx="1600200" cy="596900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5867400" y="4432300"/>
            <a:ext cx="1600200" cy="596900"/>
          </a:xfrm>
          <a:prstGeom prst="rect">
            <a:avLst/>
          </a:prstGeom>
          <a:solidFill>
            <a:schemeClr val="accent6">
              <a:lumMod val="75000"/>
              <a:lumOff val="2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rgbClr val="FFFFFF"/>
                </a:solidFill>
              </a:rPr>
              <a:t>Test</a:t>
            </a:r>
          </a:p>
        </p:txBody>
      </p:sp>
      <p:sp>
        <p:nvSpPr>
          <p:cNvPr id="7" name="Rectangle 11"/>
          <p:cNvSpPr>
            <a:spLocks/>
          </p:cNvSpPr>
          <p:nvPr/>
        </p:nvSpPr>
        <p:spPr bwMode="auto">
          <a:xfrm>
            <a:off x="1752600" y="1689100"/>
            <a:ext cx="1600200" cy="596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600" dirty="0" smtClean="0"/>
              <a:t>Analysis</a:t>
            </a:r>
            <a:endParaRPr lang="en-US" sz="1600" dirty="0"/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239000" y="5346700"/>
            <a:ext cx="1600200" cy="5969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 smtClean="0">
                <a:solidFill>
                  <a:srgbClr val="FFFFFF"/>
                </a:solidFill>
              </a:rPr>
              <a:t>Deliver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5400000">
            <a:off x="2171700" y="952500"/>
            <a:ext cx="495300" cy="571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>
            <a:off x="3543300" y="1866900"/>
            <a:ext cx="495300" cy="571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5400000">
            <a:off x="4914900" y="2705100"/>
            <a:ext cx="495300" cy="571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5400000">
            <a:off x="6286500" y="3619500"/>
            <a:ext cx="495300" cy="571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>
            <a:off x="7658100" y="4533900"/>
            <a:ext cx="495300" cy="571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7214539" cy="44319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9600" dirty="0" smtClean="0"/>
              <a:t>What are </a:t>
            </a:r>
          </a:p>
          <a:p>
            <a:r>
              <a:rPr lang="en-US" sz="9600" dirty="0" smtClean="0">
                <a:solidFill>
                  <a:srgbClr val="FF0000"/>
                </a:solidFill>
              </a:rPr>
              <a:t>problems</a:t>
            </a:r>
            <a:r>
              <a:rPr lang="en-US" sz="9600" dirty="0" smtClean="0"/>
              <a:t> with</a:t>
            </a:r>
          </a:p>
          <a:p>
            <a:r>
              <a:rPr lang="en-US" sz="9600" dirty="0" smtClean="0"/>
              <a:t>Waterfall?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12333"/>
            <a:ext cx="7068089" cy="369331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9600" dirty="0" smtClean="0"/>
              <a:t>Key issues:</a:t>
            </a:r>
          </a:p>
          <a:p>
            <a:r>
              <a:rPr lang="en-US" sz="7200" dirty="0" smtClean="0"/>
              <a:t> - </a:t>
            </a:r>
            <a:r>
              <a:rPr lang="en-US" sz="7200" dirty="0" smtClean="0">
                <a:solidFill>
                  <a:srgbClr val="FF0000"/>
                </a:solidFill>
              </a:rPr>
              <a:t>Time</a:t>
            </a:r>
            <a:r>
              <a:rPr lang="en-US" sz="7200" dirty="0" smtClean="0"/>
              <a:t> to Market</a:t>
            </a:r>
          </a:p>
          <a:p>
            <a:r>
              <a:rPr lang="en-US" sz="7200" dirty="0" smtClean="0"/>
              <a:t> - Lack of </a:t>
            </a:r>
            <a:r>
              <a:rPr lang="en-US" sz="7200" dirty="0" smtClean="0">
                <a:solidFill>
                  <a:srgbClr val="FF0000"/>
                </a:solidFill>
              </a:rPr>
              <a:t>Flexibility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the-standish-group-2002-repo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6675" y="685800"/>
            <a:ext cx="6511925" cy="54068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28" y="1213013"/>
            <a:ext cx="7520072" cy="44319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9600" dirty="0" smtClean="0"/>
              <a:t>Vanguard’s </a:t>
            </a:r>
          </a:p>
          <a:p>
            <a:r>
              <a:rPr lang="en-US" sz="9600" dirty="0" smtClean="0">
                <a:solidFill>
                  <a:srgbClr val="FF0000"/>
                </a:solidFill>
              </a:rPr>
              <a:t>heavy-weight </a:t>
            </a:r>
          </a:p>
          <a:p>
            <a:r>
              <a:rPr lang="en-US" sz="9600" dirty="0" smtClean="0"/>
              <a:t>process 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5" y="474347"/>
            <a:ext cx="9038745" cy="590931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9600" dirty="0" smtClean="0"/>
              <a:t>How do we </a:t>
            </a:r>
          </a:p>
          <a:p>
            <a:pPr algn="ctr"/>
            <a:r>
              <a:rPr lang="en-US" sz="9600" dirty="0" smtClean="0"/>
              <a:t>become </a:t>
            </a:r>
          </a:p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Better, Faster, and </a:t>
            </a:r>
          </a:p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Cheaper</a:t>
            </a:r>
            <a:r>
              <a:rPr lang="en-US" sz="96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66336"/>
            <a:ext cx="7483780" cy="443198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9600" dirty="0" smtClean="0"/>
              <a:t>What is</a:t>
            </a:r>
          </a:p>
          <a:p>
            <a:r>
              <a:rPr lang="en-US" sz="9600" dirty="0" smtClean="0">
                <a:solidFill>
                  <a:srgbClr val="FF0000"/>
                </a:solidFill>
              </a:rPr>
              <a:t>Agile</a:t>
            </a:r>
            <a:r>
              <a:rPr lang="en-US" sz="9600" dirty="0" smtClean="0"/>
              <a:t> software</a:t>
            </a:r>
          </a:p>
          <a:p>
            <a:r>
              <a:rPr lang="en-US" sz="9600" dirty="0" smtClean="0"/>
              <a:t>development?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392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tkombol</cp:lastModifiedBy>
  <cp:revision>76</cp:revision>
  <dcterms:created xsi:type="dcterms:W3CDTF">2006-08-16T00:00:00Z</dcterms:created>
  <dcterms:modified xsi:type="dcterms:W3CDTF">2011-11-07T19:41:17Z</dcterms:modified>
</cp:coreProperties>
</file>