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handoutMasterIdLst>
    <p:handoutMasterId r:id="rId38"/>
  </p:handout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7" r:id="rId22"/>
    <p:sldId id="277" r:id="rId23"/>
    <p:sldId id="278" r:id="rId24"/>
    <p:sldId id="288" r:id="rId25"/>
    <p:sldId id="279" r:id="rId26"/>
    <p:sldId id="280" r:id="rId27"/>
    <p:sldId id="286" r:id="rId28"/>
    <p:sldId id="281" r:id="rId29"/>
    <p:sldId id="289" r:id="rId30"/>
    <p:sldId id="282" r:id="rId31"/>
    <p:sldId id="290" r:id="rId32"/>
    <p:sldId id="283" r:id="rId33"/>
    <p:sldId id="291" r:id="rId34"/>
    <p:sldId id="284" r:id="rId35"/>
    <p:sldId id="292" r:id="rId36"/>
    <p:sldId id="285" r:id="rId37"/>
  </p:sldIdLst>
  <p:sldSz cx="9144000" cy="6858000" type="screen4x3"/>
  <p:notesSz cx="708660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33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28" y="-96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6C8B2F1-EA49-4B02-9B59-7FA2310064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2C0ACF-980D-4890-B40A-967E67339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D1AF8-7A74-46E9-9E3F-058968514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82F34-E3E4-482C-8E3B-5F85D2470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904A5-E49A-41E0-9172-EEACDCA3A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5687-AA8E-4A35-8D01-89F6EC260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93DF3-F771-45C9-9FE1-2FC6E8AFD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B9020-9FC5-420A-9282-700F38839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3DF27-053A-4393-A264-ED2A5448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43AD3-9A40-436B-8D1D-3230EDE8B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2AB75-5A32-4B19-8FFD-70C6B033F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CC79D-3606-4E9B-B6B3-278287AD4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291B7-C415-43AE-B988-E3F8E5F83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fld id="{6CD859C8-C08E-429C-8C3E-CC949480D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4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onixsw.com/" TargetMode="External"/><Relationship Id="rId2" Type="http://schemas.openxmlformats.org/officeDocument/2006/relationships/hyperlink" Target="http://www.open.org.a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Engineering &amp; Design Architecture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Module 1</a:t>
            </a:r>
          </a:p>
          <a:p>
            <a:pPr eaLnBrk="1" hangingPunct="1"/>
            <a:r>
              <a:rPr lang="en-US" smtClean="0"/>
              <a:t>UML Fundamentals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Lifecycle Models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Iterative-Incremental</a:t>
            </a:r>
          </a:p>
          <a:p>
            <a:pPr lvl="1" eaLnBrk="1" hangingPunct="1"/>
            <a:r>
              <a:rPr lang="en-US" smtClean="0"/>
              <a:t>Divides project into sub-projects</a:t>
            </a:r>
          </a:p>
          <a:p>
            <a:pPr lvl="1" eaLnBrk="1" hangingPunct="1"/>
            <a:r>
              <a:rPr lang="en-US" smtClean="0"/>
              <a:t>Waterfall method on each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066800" y="3890963"/>
            <a:ext cx="13493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Analysis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97313" y="3890963"/>
            <a:ext cx="13493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Design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553200" y="3890963"/>
            <a:ext cx="19050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Implementation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438400" y="40751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5257800" y="40751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295400" y="5338763"/>
            <a:ext cx="18288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Component A</a:t>
            </a: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5867400" y="5338763"/>
            <a:ext cx="19050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Component B</a:t>
            </a:r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>
            <a:off x="2895600" y="4271963"/>
            <a:ext cx="1676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4572000" y="4271963"/>
            <a:ext cx="1676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Lifecycle Models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Iterative-Incremental (cont.)</a:t>
            </a:r>
          </a:p>
          <a:p>
            <a:pPr lvl="1" eaLnBrk="1" hangingPunct="1"/>
            <a:r>
              <a:rPr lang="en-US" smtClean="0"/>
              <a:t>Components aren’t necessarily deliverables</a:t>
            </a:r>
          </a:p>
          <a:p>
            <a:pPr lvl="1" eaLnBrk="1" hangingPunct="1"/>
            <a:r>
              <a:rPr lang="en-US" smtClean="0"/>
              <a:t>But they </a:t>
            </a:r>
            <a:r>
              <a:rPr lang="en-US" u="sng" smtClean="0"/>
              <a:t>are</a:t>
            </a:r>
            <a:r>
              <a:rPr lang="en-US" smtClean="0"/>
              <a:t> combined from time to time to create useable products</a:t>
            </a:r>
          </a:p>
          <a:p>
            <a:pPr lvl="1" eaLnBrk="1" hangingPunct="1"/>
            <a:r>
              <a:rPr lang="en-US" smtClean="0"/>
              <a:t>Promotes reusable code</a:t>
            </a:r>
          </a:p>
          <a:p>
            <a:pPr lvl="1" eaLnBrk="1" hangingPunct="1"/>
            <a:r>
              <a:rPr lang="en-US" smtClean="0"/>
              <a:t>Separates functionality for ease of development and maintenance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Unified Modeling Process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UML (Unified Modeling Language) is </a:t>
            </a:r>
            <a:r>
              <a:rPr lang="en-US" u="sng" smtClean="0"/>
              <a:t>not</a:t>
            </a:r>
            <a:r>
              <a:rPr lang="en-US" smtClean="0"/>
              <a:t> a way to design a system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It is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i="1" smtClean="0"/>
              <a:t>notation</a:t>
            </a:r>
            <a:r>
              <a:rPr lang="en-US" smtClean="0"/>
              <a:t>, a way to </a:t>
            </a:r>
            <a:r>
              <a:rPr lang="en-US" u="sng" smtClean="0"/>
              <a:t>model</a:t>
            </a:r>
            <a:r>
              <a:rPr lang="en-US" smtClean="0"/>
              <a:t> a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semantic language applicable to any SW development process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But it doesn’t exist in a vacuum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UML has to be used within a </a:t>
            </a:r>
            <a:r>
              <a:rPr lang="en-US" i="1" smtClean="0"/>
              <a:t>method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There are several …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Unified Modeling Process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Object-Oriented Software Process</a:t>
            </a:r>
          </a:p>
          <a:p>
            <a:pPr eaLnBrk="1" hangingPunct="1"/>
            <a:r>
              <a:rPr lang="en-US" smtClean="0"/>
              <a:t>OPEN Process</a:t>
            </a:r>
          </a:p>
          <a:p>
            <a:pPr lvl="1" eaLnBrk="1" hangingPunct="1"/>
            <a:r>
              <a:rPr lang="en-US" smtClean="0">
                <a:hlinkClick r:id="rId2"/>
              </a:rPr>
              <a:t>www.open.org.au</a:t>
            </a:r>
            <a:endParaRPr lang="en-US" smtClean="0"/>
          </a:p>
          <a:p>
            <a:pPr eaLnBrk="1" hangingPunct="1"/>
            <a:r>
              <a:rPr lang="en-US" smtClean="0"/>
              <a:t>ICONIX Unified Object Modeling</a:t>
            </a:r>
          </a:p>
          <a:p>
            <a:pPr lvl="1" eaLnBrk="1" hangingPunct="1"/>
            <a:r>
              <a:rPr lang="en-US" smtClean="0">
                <a:hlinkClick r:id="rId3"/>
              </a:rPr>
              <a:t>www.iconixsw.com</a:t>
            </a:r>
            <a:endParaRPr lang="en-US" smtClean="0"/>
          </a:p>
          <a:p>
            <a:pPr eaLnBrk="1" hangingPunct="1"/>
            <a:r>
              <a:rPr lang="en-US" smtClean="0"/>
              <a:t>Rational Unified Process (RUP)</a:t>
            </a:r>
          </a:p>
          <a:p>
            <a:pPr lvl="1" eaLnBrk="1" hangingPunct="1"/>
            <a:r>
              <a:rPr lang="en-US" smtClean="0"/>
              <a:t>aka Unified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Unified Modeling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RUP was released in December 1998</a:t>
            </a:r>
          </a:p>
          <a:p>
            <a:pPr eaLnBrk="1" hangingPunct="1"/>
            <a:r>
              <a:rPr lang="en-US" smtClean="0"/>
              <a:t>It consists of a set of phases</a:t>
            </a:r>
          </a:p>
          <a:p>
            <a:pPr eaLnBrk="1" hangingPunct="1"/>
            <a:r>
              <a:rPr lang="en-US" smtClean="0"/>
              <a:t>The purpose is to bring a product from conception to reality</a:t>
            </a:r>
          </a:p>
          <a:p>
            <a:pPr eaLnBrk="1" hangingPunct="1"/>
            <a:r>
              <a:rPr lang="en-US" smtClean="0"/>
              <a:t>In RUP there are four phases</a:t>
            </a:r>
          </a:p>
          <a:p>
            <a:pPr lvl="1" eaLnBrk="1" hangingPunct="1"/>
            <a:r>
              <a:rPr lang="en-US" smtClean="0"/>
              <a:t>Inception</a:t>
            </a:r>
          </a:p>
          <a:p>
            <a:pPr lvl="1" eaLnBrk="1" hangingPunct="1"/>
            <a:r>
              <a:rPr lang="en-US" smtClean="0"/>
              <a:t>Elaboration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3124200" y="4648200"/>
            <a:ext cx="3581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accent1"/>
              </a:buClr>
              <a:buSzPct val="150000"/>
              <a:buFontTx/>
              <a:buChar char="•"/>
            </a:pPr>
            <a:r>
              <a:rPr lang="en-US" sz="2600"/>
              <a:t>Construction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1"/>
              </a:buClr>
              <a:buSzPct val="150000"/>
              <a:buFontTx/>
              <a:buChar char="•"/>
            </a:pPr>
            <a:r>
              <a:rPr lang="en-US" sz="2600"/>
              <a:t>Transition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Unified Modeling Process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Inception</a:t>
            </a:r>
          </a:p>
          <a:p>
            <a:pPr lvl="1" eaLnBrk="1" hangingPunct="1"/>
            <a:r>
              <a:rPr lang="en-US" smtClean="0"/>
              <a:t>Identify the system to be built</a:t>
            </a:r>
          </a:p>
          <a:p>
            <a:pPr lvl="2" eaLnBrk="1" hangingPunct="1"/>
            <a:r>
              <a:rPr lang="en-US" smtClean="0"/>
              <a:t>What are the business reasons to build it?</a:t>
            </a:r>
          </a:p>
          <a:p>
            <a:pPr lvl="2" eaLnBrk="1" hangingPunct="1"/>
            <a:r>
              <a:rPr lang="en-US" smtClean="0"/>
              <a:t>What functions will it perform?</a:t>
            </a:r>
          </a:p>
          <a:p>
            <a:pPr lvl="1" eaLnBrk="1" hangingPunct="1"/>
            <a:r>
              <a:rPr lang="en-US" smtClean="0"/>
              <a:t>Initial analysis</a:t>
            </a:r>
          </a:p>
          <a:p>
            <a:pPr lvl="2" eaLnBrk="1" hangingPunct="1"/>
            <a:r>
              <a:rPr lang="en-US" smtClean="0"/>
              <a:t>Involve a domain expert (or experts)</a:t>
            </a:r>
          </a:p>
          <a:p>
            <a:pPr lvl="2" eaLnBrk="1" hangingPunct="1"/>
            <a:r>
              <a:rPr lang="en-US" smtClean="0"/>
              <a:t>Identify business requirements</a:t>
            </a:r>
          </a:p>
          <a:p>
            <a:pPr lvl="2" eaLnBrk="1" hangingPunct="1"/>
            <a:r>
              <a:rPr lang="en-US" smtClean="0"/>
              <a:t>Develop use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Unified Modeling Process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Elaboration</a:t>
            </a:r>
          </a:p>
          <a:p>
            <a:pPr lvl="1" eaLnBrk="1" hangingPunct="1"/>
            <a:r>
              <a:rPr lang="en-US" smtClean="0"/>
              <a:t>Develop a unified vision of how the system should be constructed</a:t>
            </a:r>
          </a:p>
          <a:p>
            <a:pPr lvl="1" eaLnBrk="1" hangingPunct="1"/>
            <a:r>
              <a:rPr lang="en-US" smtClean="0"/>
              <a:t>Identify subsystems (which will be modeled separately)</a:t>
            </a:r>
          </a:p>
          <a:p>
            <a:pPr lvl="1" eaLnBrk="1" hangingPunct="1"/>
            <a:r>
              <a:rPr lang="en-US" smtClean="0"/>
              <a:t>Use cases evolve into business objects and the relationships between them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Unified Modeling Process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Construction</a:t>
            </a:r>
          </a:p>
          <a:p>
            <a:pPr lvl="1" eaLnBrk="1" hangingPunct="1"/>
            <a:r>
              <a:rPr lang="en-US" smtClean="0"/>
              <a:t>Code the software using the design</a:t>
            </a:r>
          </a:p>
          <a:p>
            <a:pPr lvl="1" eaLnBrk="1" hangingPunct="1"/>
            <a:r>
              <a:rPr lang="en-US" smtClean="0"/>
              <a:t>RUP uses the iterative-incremental approach</a:t>
            </a:r>
          </a:p>
          <a:p>
            <a:pPr lvl="1" eaLnBrk="1" hangingPunct="1"/>
            <a:r>
              <a:rPr lang="en-US" smtClean="0"/>
              <a:t>Code is developed in manageable portions</a:t>
            </a:r>
          </a:p>
          <a:p>
            <a:pPr lvl="2" eaLnBrk="1" hangingPunct="1"/>
            <a:r>
              <a:rPr lang="en-US" smtClean="0"/>
              <a:t>Each undergoes its own RUP mini-cycle</a:t>
            </a:r>
          </a:p>
          <a:p>
            <a:pPr lvl="1" eaLnBrk="1" hangingPunct="1"/>
            <a:r>
              <a:rPr lang="en-US" smtClean="0"/>
              <a:t>Changes will be managed</a:t>
            </a:r>
          </a:p>
          <a:p>
            <a:pPr lvl="2" eaLnBrk="1" hangingPunct="1"/>
            <a:r>
              <a:rPr lang="en-US" smtClean="0"/>
              <a:t>Return to earlier phases may be necessary </a:t>
            </a:r>
          </a:p>
          <a:p>
            <a:pPr lvl="2" eaLnBrk="1" hangingPunct="1"/>
            <a:r>
              <a:rPr lang="en-US" smtClean="0"/>
              <a:t>However project creep will be avoided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Unified Modeling Process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Transition</a:t>
            </a:r>
          </a:p>
          <a:p>
            <a:pPr lvl="1" eaLnBrk="1" hangingPunct="1"/>
            <a:r>
              <a:rPr lang="en-US" smtClean="0"/>
              <a:t>Deliver the system to the users</a:t>
            </a:r>
          </a:p>
          <a:p>
            <a:pPr lvl="1" eaLnBrk="1" hangingPunct="1"/>
            <a:r>
              <a:rPr lang="en-US" smtClean="0"/>
              <a:t>Maintenance and upgrades occur</a:t>
            </a:r>
          </a:p>
          <a:p>
            <a:pPr lvl="1" eaLnBrk="1" hangingPunct="1"/>
            <a:r>
              <a:rPr lang="en-US" smtClean="0"/>
              <a:t>The system is eventually replaced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Two main components: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Structural diagrams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Class and Object diagrams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Implementation diagrams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Component and Deployment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Behavioral diagrams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Use Case diagrams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Activity diagrams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Sequence diagrams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Collaboration diagrams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Statechart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learned to program by trial-and-error and just plain hard work?</a:t>
            </a:r>
          </a:p>
          <a:p>
            <a:pPr eaLnBrk="1" hangingPunct="1"/>
            <a:r>
              <a:rPr lang="en-US" smtClean="0"/>
              <a:t>Who learned to program by rigorous application of educational principles?</a:t>
            </a:r>
          </a:p>
          <a:p>
            <a:pPr eaLnBrk="1" hangingPunct="1"/>
            <a:r>
              <a:rPr lang="en-US" smtClean="0"/>
              <a:t>Who was taught modeling </a:t>
            </a:r>
            <a:r>
              <a:rPr lang="en-US" u="sng" smtClean="0"/>
              <a:t>BEFORE</a:t>
            </a:r>
            <a:r>
              <a:rPr lang="en-US" smtClean="0"/>
              <a:t> they were taught coding?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eaLnBrk="1" hangingPunct="1"/>
            <a:r>
              <a:rPr lang="en-US" smtClean="0"/>
              <a:t>Class diagrams represent</a:t>
            </a:r>
          </a:p>
          <a:p>
            <a:pPr lvl="1" eaLnBrk="1" hangingPunct="1"/>
            <a:r>
              <a:rPr lang="en-US" smtClean="0"/>
              <a:t>Classes</a:t>
            </a:r>
          </a:p>
          <a:p>
            <a:pPr lvl="1" eaLnBrk="1" hangingPunct="1"/>
            <a:r>
              <a:rPr lang="en-US" smtClean="0"/>
              <a:t>Relationships between them</a:t>
            </a:r>
          </a:p>
          <a:p>
            <a:pPr lvl="1" eaLnBrk="1" hangingPunct="1"/>
            <a:r>
              <a:rPr lang="en-US" smtClean="0"/>
              <a:t>Subsystems to which they belong</a:t>
            </a:r>
          </a:p>
          <a:p>
            <a:pPr eaLnBrk="1" hangingPunct="1"/>
            <a:r>
              <a:rPr lang="en-US" smtClean="0"/>
              <a:t>Include</a:t>
            </a:r>
          </a:p>
          <a:p>
            <a:pPr lvl="1" eaLnBrk="1" hangingPunct="1"/>
            <a:r>
              <a:rPr lang="en-US" smtClean="0"/>
              <a:t>Attributes and operations</a:t>
            </a:r>
          </a:p>
          <a:p>
            <a:pPr lvl="1" eaLnBrk="1" hangingPunct="1"/>
            <a:r>
              <a:rPr lang="en-US" smtClean="0"/>
              <a:t>Roles</a:t>
            </a:r>
          </a:p>
          <a:p>
            <a:pPr lvl="1" eaLnBrk="1" hangingPunct="1"/>
            <a:r>
              <a:rPr lang="en-US" smtClean="0"/>
              <a:t>Associations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UML Components – </a:t>
            </a:r>
            <a:br>
              <a:rPr lang="en-US" dirty="0" smtClean="0"/>
            </a:br>
            <a:r>
              <a:rPr lang="en-US" dirty="0" smtClean="0"/>
              <a:t>Example Class Diagram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2895600" y="2209800"/>
          <a:ext cx="3505200" cy="3452813"/>
        </p:xfrm>
        <a:graphic>
          <a:graphicData uri="http://schemas.openxmlformats.org/presentationml/2006/ole">
            <p:oleObj spid="_x0000_s1026" name="Visio" r:id="rId3" imgW="861365" imgH="84917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 diagram</a:t>
            </a:r>
          </a:p>
          <a:p>
            <a:pPr lvl="1" eaLnBrk="1" hangingPunct="1"/>
            <a:r>
              <a:rPr lang="en-US" smtClean="0"/>
              <a:t>Similar to a class diagram except</a:t>
            </a:r>
          </a:p>
          <a:p>
            <a:pPr lvl="1" eaLnBrk="1" hangingPunct="1"/>
            <a:r>
              <a:rPr lang="en-US" smtClean="0"/>
              <a:t>Shows objects that are instances of classes</a:t>
            </a:r>
          </a:p>
          <a:p>
            <a:pPr lvl="2" eaLnBrk="1" hangingPunct="1"/>
            <a:r>
              <a:rPr lang="en-US" smtClean="0"/>
              <a:t>Classes are generic</a:t>
            </a:r>
          </a:p>
          <a:p>
            <a:pPr lvl="2" eaLnBrk="1" hangingPunct="1"/>
            <a:r>
              <a:rPr lang="en-US" smtClean="0"/>
              <a:t>Objects are specific</a:t>
            </a:r>
          </a:p>
          <a:p>
            <a:pPr lvl="1" eaLnBrk="1" hangingPunct="1"/>
            <a:r>
              <a:rPr lang="en-US" smtClean="0"/>
              <a:t>More about design by example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Component diagrams show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 components interact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Dependencies between source file and classes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Deployment diagrams show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Where components will be installed in a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 systems interact with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1790700" y="3200400"/>
          <a:ext cx="5715000" cy="2116138"/>
        </p:xfrm>
        <a:graphic>
          <a:graphicData uri="http://schemas.openxmlformats.org/presentationml/2006/ole">
            <p:oleObj spid="_x0000_s2050" name="Visio" r:id="rId3" imgW="1119835" imgH="41391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Behavioral diagrams show how a system’s processes flow between</a:t>
            </a:r>
          </a:p>
          <a:p>
            <a:pPr lvl="1" eaLnBrk="1" hangingPunct="1"/>
            <a:r>
              <a:rPr lang="en-US" smtClean="0"/>
              <a:t>Components</a:t>
            </a:r>
          </a:p>
          <a:p>
            <a:pPr lvl="1" eaLnBrk="1" hangingPunct="1"/>
            <a:r>
              <a:rPr lang="en-US" smtClean="0"/>
              <a:t>Classes</a:t>
            </a:r>
          </a:p>
          <a:p>
            <a:pPr lvl="1" eaLnBrk="1" hangingPunct="1"/>
            <a:r>
              <a:rPr lang="en-US" smtClean="0"/>
              <a:t>Users</a:t>
            </a:r>
          </a:p>
          <a:p>
            <a:pPr lvl="1" eaLnBrk="1" hangingPunct="1"/>
            <a:r>
              <a:rPr lang="en-US" smtClean="0"/>
              <a:t>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Use Case Diagrams</a:t>
            </a:r>
          </a:p>
          <a:p>
            <a:pPr lvl="1" eaLnBrk="1" hangingPunct="1"/>
            <a:r>
              <a:rPr lang="en-US" dirty="0" smtClean="0"/>
              <a:t>Projects overall structure of a system</a:t>
            </a:r>
          </a:p>
          <a:p>
            <a:pPr lvl="2" eaLnBrk="1" hangingPunct="1"/>
            <a:r>
              <a:rPr lang="en-US" dirty="0" smtClean="0"/>
              <a:t>Especially to non-technical readers (management)</a:t>
            </a:r>
          </a:p>
          <a:p>
            <a:pPr lvl="1" eaLnBrk="1" hangingPunct="1"/>
            <a:r>
              <a:rPr lang="en-US" dirty="0" smtClean="0"/>
              <a:t>Can </a:t>
            </a:r>
            <a:r>
              <a:rPr lang="en-US" dirty="0" smtClean="0"/>
              <a:t>model:</a:t>
            </a:r>
            <a:endParaRPr lang="en-US" dirty="0" smtClean="0"/>
          </a:p>
          <a:p>
            <a:pPr lvl="2" eaLnBrk="1" hangingPunct="1"/>
            <a:r>
              <a:rPr lang="en-US" dirty="0" smtClean="0"/>
              <a:t>Main flow (no errors)</a:t>
            </a:r>
          </a:p>
          <a:p>
            <a:pPr lvl="2" eaLnBrk="1" hangingPunct="1"/>
            <a:r>
              <a:rPr lang="en-US" dirty="0" smtClean="0"/>
              <a:t>Alternative flow (error-handling)</a:t>
            </a:r>
          </a:p>
          <a:p>
            <a:pPr lvl="1" eaLnBrk="1" hangingPunct="1"/>
            <a:r>
              <a:rPr lang="en-US" dirty="0" smtClean="0"/>
              <a:t>Starting point for analysis phase</a:t>
            </a:r>
          </a:p>
          <a:p>
            <a:pPr lvl="1" eaLnBrk="1" hangingPunct="1"/>
            <a:r>
              <a:rPr lang="en-US" dirty="0" smtClean="0"/>
              <a:t>Shows use cases and actors</a:t>
            </a:r>
          </a:p>
          <a:p>
            <a:pPr lvl="2" eaLnBrk="1" hangingPunct="1"/>
            <a:r>
              <a:rPr lang="en-US" dirty="0" smtClean="0"/>
              <a:t>Illustrates relationship between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>
            <p:ph idx="1"/>
          </p:nvPr>
        </p:nvGraphicFramePr>
        <p:xfrm>
          <a:off x="1485900" y="2057400"/>
          <a:ext cx="6324600" cy="4059238"/>
        </p:xfrm>
        <a:graphic>
          <a:graphicData uri="http://schemas.openxmlformats.org/presentationml/2006/ole">
            <p:oleObj spid="_x0000_s3074" name="Visio" r:id="rId3" imgW="2827934" imgH="181417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077200" cy="4038600"/>
          </a:xfrm>
        </p:spPr>
        <p:txBody>
          <a:bodyPr/>
          <a:lstStyle/>
          <a:p>
            <a:pPr eaLnBrk="1" hangingPunct="1"/>
            <a:r>
              <a:rPr lang="en-US" smtClean="0"/>
              <a:t>Activity diagrams</a:t>
            </a:r>
          </a:p>
          <a:p>
            <a:pPr lvl="1" eaLnBrk="1" hangingPunct="1"/>
            <a:r>
              <a:rPr lang="en-US" smtClean="0"/>
              <a:t>Analyzes the behavior within complex use cases</a:t>
            </a:r>
          </a:p>
          <a:p>
            <a:pPr lvl="1" eaLnBrk="1" hangingPunct="1"/>
            <a:r>
              <a:rPr lang="en-US" smtClean="0"/>
              <a:t>Shows interactions between use cases</a:t>
            </a:r>
          </a:p>
          <a:p>
            <a:pPr lvl="1" eaLnBrk="1" hangingPunct="1"/>
            <a:r>
              <a:rPr lang="en-US" smtClean="0"/>
              <a:t>Models business work flows during design of use cases</a:t>
            </a:r>
          </a:p>
          <a:p>
            <a:pPr lvl="1" eaLnBrk="1" hangingPunct="1"/>
            <a:r>
              <a:rPr lang="en-US" smtClean="0"/>
              <a:t>Useful in identifying use cases and interactions between and within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ph idx="1"/>
          </p:nvPr>
        </p:nvGraphicFramePr>
        <p:xfrm>
          <a:off x="762000" y="2232025"/>
          <a:ext cx="7696200" cy="3382963"/>
        </p:xfrm>
        <a:graphic>
          <a:graphicData uri="http://schemas.openxmlformats.org/presentationml/2006/ole">
            <p:oleObj spid="_x0000_s4098" name="Visio" r:id="rId3" imgW="4687519" imgH="206075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We Model Software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Quality doesn’t just happen</a:t>
            </a:r>
          </a:p>
          <a:p>
            <a:pPr eaLnBrk="1" hangingPunct="1"/>
            <a:r>
              <a:rPr lang="en-US" smtClean="0"/>
              <a:t>Between conception and implementation there are many opportunities to fail</a:t>
            </a:r>
          </a:p>
          <a:p>
            <a:pPr eaLnBrk="1" hangingPunct="1"/>
            <a:r>
              <a:rPr lang="en-US" smtClean="0"/>
              <a:t>The more you know about the process of development, the better your systems will be</a:t>
            </a:r>
          </a:p>
          <a:p>
            <a:pPr eaLnBrk="1" hangingPunct="1"/>
            <a:r>
              <a:rPr lang="en-US" smtClean="0"/>
              <a:t>The point of modeling is to produce better, higher quality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67200"/>
          </a:xfrm>
        </p:spPr>
        <p:txBody>
          <a:bodyPr/>
          <a:lstStyle/>
          <a:p>
            <a:pPr eaLnBrk="1" hangingPunct="1"/>
            <a:r>
              <a:rPr lang="en-US" smtClean="0"/>
              <a:t>Sequence diagram</a:t>
            </a:r>
          </a:p>
          <a:p>
            <a:pPr lvl="1" eaLnBrk="1" hangingPunct="1"/>
            <a:r>
              <a:rPr lang="en-US" smtClean="0"/>
              <a:t>Shows interaction between actors and objects by use of messages</a:t>
            </a:r>
          </a:p>
          <a:p>
            <a:pPr lvl="2" eaLnBrk="1" hangingPunct="1"/>
            <a:r>
              <a:rPr lang="en-US" smtClean="0"/>
              <a:t>Actor – to – object</a:t>
            </a:r>
          </a:p>
          <a:p>
            <a:pPr lvl="2" eaLnBrk="1" hangingPunct="1"/>
            <a:r>
              <a:rPr lang="en-US" smtClean="0"/>
              <a:t>Object – to – object</a:t>
            </a:r>
          </a:p>
          <a:p>
            <a:pPr lvl="2" eaLnBrk="1" hangingPunct="1"/>
            <a:r>
              <a:rPr lang="en-US" smtClean="0"/>
              <a:t>Object – to – actor</a:t>
            </a:r>
          </a:p>
          <a:p>
            <a:pPr lvl="1" eaLnBrk="1" hangingPunct="1"/>
            <a:r>
              <a:rPr lang="en-US" smtClean="0"/>
              <a:t>Shows flow of control within an interaction</a:t>
            </a:r>
          </a:p>
          <a:p>
            <a:pPr lvl="2" eaLnBrk="1" hangingPunct="1"/>
            <a:r>
              <a:rPr lang="en-US" smtClean="0"/>
              <a:t>Every possible path</a:t>
            </a:r>
          </a:p>
          <a:p>
            <a:pPr lvl="2" eaLnBrk="1" hangingPunct="1"/>
            <a:r>
              <a:rPr lang="en-US" smtClean="0"/>
              <a:t>Single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4"/>
          <p:cNvGraphicFramePr>
            <a:graphicFrameLocks noChangeAspect="1"/>
          </p:cNvGraphicFramePr>
          <p:nvPr>
            <p:ph idx="1"/>
          </p:nvPr>
        </p:nvGraphicFramePr>
        <p:xfrm>
          <a:off x="2714625" y="533400"/>
          <a:ext cx="3914775" cy="6096000"/>
        </p:xfrm>
        <a:graphic>
          <a:graphicData uri="http://schemas.openxmlformats.org/presentationml/2006/ole">
            <p:oleObj spid="_x0000_s5122" name="Visio" r:id="rId3" imgW="2680411" imgH="417118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Collaboration diagram</a:t>
            </a:r>
          </a:p>
          <a:p>
            <a:pPr lvl="1" eaLnBrk="1" hangingPunct="1"/>
            <a:r>
              <a:rPr lang="en-US" smtClean="0"/>
              <a:t>Represent interaction and relationships between objects</a:t>
            </a:r>
          </a:p>
          <a:p>
            <a:pPr lvl="1" eaLnBrk="1" hangingPunct="1"/>
            <a:r>
              <a:rPr lang="en-US" smtClean="0"/>
              <a:t>Models message between different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idx="1"/>
          </p:nvPr>
        </p:nvGraphicFramePr>
        <p:xfrm>
          <a:off x="1181100" y="1981200"/>
          <a:ext cx="6934200" cy="4192588"/>
        </p:xfrm>
        <a:graphic>
          <a:graphicData uri="http://schemas.openxmlformats.org/presentationml/2006/ole">
            <p:oleObj spid="_x0000_s6146" name="Visio" r:id="rId3" imgW="2741676" imgH="165780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Statechart diagrams model</a:t>
            </a:r>
          </a:p>
          <a:p>
            <a:pPr lvl="1" eaLnBrk="1" hangingPunct="1"/>
            <a:r>
              <a:rPr lang="en-US" smtClean="0"/>
              <a:t>Behavior of subsystems</a:t>
            </a:r>
          </a:p>
          <a:p>
            <a:pPr lvl="1" eaLnBrk="1" hangingPunct="1"/>
            <a:r>
              <a:rPr lang="en-US" smtClean="0"/>
              <a:t>Interactions with classes and the system interface</a:t>
            </a:r>
          </a:p>
          <a:p>
            <a:pPr lvl="1" eaLnBrk="1" hangingPunct="1"/>
            <a:r>
              <a:rPr lang="en-US" smtClean="0"/>
              <a:t>Used to move from analysis to design</a:t>
            </a:r>
          </a:p>
          <a:p>
            <a:pPr lvl="1" eaLnBrk="1" hangingPunct="1"/>
            <a:r>
              <a:rPr lang="en-US" smtClean="0"/>
              <a:t>Useful in visualizing the flow of an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Components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idx="1"/>
          </p:nvPr>
        </p:nvGraphicFramePr>
        <p:xfrm>
          <a:off x="2209800" y="1916113"/>
          <a:ext cx="4800600" cy="4179887"/>
        </p:xfrm>
        <a:graphic>
          <a:graphicData uri="http://schemas.openxmlformats.org/presentationml/2006/ole">
            <p:oleObj spid="_x0000_s7170" name="Visio" r:id="rId3" imgW="3058973" imgH="266425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Modeling Tools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Rational Rose</a:t>
            </a:r>
          </a:p>
          <a:p>
            <a:pPr eaLnBrk="1" hangingPunct="1"/>
            <a:r>
              <a:rPr lang="en-US" smtClean="0"/>
              <a:t>Visio</a:t>
            </a:r>
          </a:p>
          <a:p>
            <a:pPr lvl="1" eaLnBrk="1" hangingPunct="1"/>
            <a:r>
              <a:rPr lang="en-US" smtClean="0"/>
              <a:t>Available from MSDNAA at no 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848600" cy="1143000"/>
          </a:xfrm>
        </p:spPr>
        <p:txBody>
          <a:bodyPr/>
          <a:lstStyle/>
          <a:p>
            <a:pPr eaLnBrk="1" hangingPunct="1"/>
            <a:r>
              <a:rPr lang="en-US" smtClean="0"/>
              <a:t>Analysis, Design, Implementation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Three steps to creating a software system: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Analysis – What do you need?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Design – How are we going to do it?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Implementation – How will we make it work?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Which is the most important step?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Think about a few ways of approaching these 3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848600" cy="1143000"/>
          </a:xfrm>
        </p:spPr>
        <p:txBody>
          <a:bodyPr/>
          <a:lstStyle/>
          <a:p>
            <a:pPr eaLnBrk="1" hangingPunct="1"/>
            <a:r>
              <a:rPr lang="en-US" smtClean="0"/>
              <a:t>Analysis, Design, Implementation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672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You don’t have a good idea of what the client wants</a:t>
            </a:r>
          </a:p>
          <a:p>
            <a:pPr eaLnBrk="1" hangingPunct="1"/>
            <a:r>
              <a:rPr lang="en-US" smtClean="0"/>
              <a:t>So you try to compensate by including everything that might be useful and</a:t>
            </a:r>
          </a:p>
          <a:p>
            <a:pPr eaLnBrk="1" hangingPunct="1"/>
            <a:r>
              <a:rPr lang="en-US" smtClean="0"/>
              <a:t>Implementation becomes a nightmare because there is no real plan, lots of bugs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38200" y="1981200"/>
            <a:ext cx="1044575" cy="376238"/>
          </a:xfrm>
          <a:prstGeom prst="rect">
            <a:avLst/>
          </a:prstGeom>
          <a:solidFill>
            <a:srgbClr val="FF0000">
              <a:alpha val="4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Analysis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981200" y="1981200"/>
            <a:ext cx="2667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Design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724400" y="1981200"/>
            <a:ext cx="3733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848600" cy="1143000"/>
          </a:xfrm>
        </p:spPr>
        <p:txBody>
          <a:bodyPr/>
          <a:lstStyle/>
          <a:p>
            <a:pPr eaLnBrk="1" hangingPunct="1"/>
            <a:r>
              <a:rPr lang="en-US" smtClean="0"/>
              <a:t>Analysis, Design, Implementation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672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You have a pretty good idea of what the client wants</a:t>
            </a:r>
          </a:p>
          <a:p>
            <a:pPr eaLnBrk="1" hangingPunct="1"/>
            <a:r>
              <a:rPr lang="en-US" smtClean="0"/>
              <a:t>But your design was inadequate to support the client’s needs and</a:t>
            </a:r>
          </a:p>
          <a:p>
            <a:pPr eaLnBrk="1" hangingPunct="1"/>
            <a:r>
              <a:rPr lang="en-US" smtClean="0"/>
              <a:t>Implementation becomes a nightmare because changes must be made constantly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38200" y="1981200"/>
            <a:ext cx="1905000" cy="376238"/>
          </a:xfrm>
          <a:prstGeom prst="rect">
            <a:avLst/>
          </a:prstGeom>
          <a:solidFill>
            <a:srgbClr val="FFFF00">
              <a:alpha val="4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Analysis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851150" y="1981200"/>
            <a:ext cx="14922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Design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1981200"/>
            <a:ext cx="3962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848600" cy="1143000"/>
          </a:xfrm>
        </p:spPr>
        <p:txBody>
          <a:bodyPr/>
          <a:lstStyle/>
          <a:p>
            <a:pPr eaLnBrk="1" hangingPunct="1"/>
            <a:r>
              <a:rPr lang="en-US" smtClean="0"/>
              <a:t>Analysis, Design, Implementation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You know what the client wants</a:t>
            </a:r>
          </a:p>
          <a:p>
            <a:pPr eaLnBrk="1" hangingPunct="1"/>
            <a:r>
              <a:rPr lang="en-US" smtClean="0"/>
              <a:t>Your design supports the analysis</a:t>
            </a:r>
          </a:p>
          <a:p>
            <a:pPr eaLnBrk="1" hangingPunct="1"/>
            <a:r>
              <a:rPr lang="en-US" smtClean="0"/>
              <a:t>Implementation is (relatively) easy because the bugs are fewer and less difficult to correct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8200" y="1981200"/>
            <a:ext cx="3352800" cy="376238"/>
          </a:xfrm>
          <a:prstGeom prst="rect">
            <a:avLst/>
          </a:prstGeom>
          <a:solidFill>
            <a:srgbClr val="00CC00">
              <a:alpha val="4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Analysis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343400" y="1981200"/>
            <a:ext cx="2057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Design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553200" y="1981200"/>
            <a:ext cx="1905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Lifecycle Models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Waterfall</a:t>
            </a:r>
          </a:p>
          <a:p>
            <a:pPr lvl="1" eaLnBrk="1" hangingPunct="1"/>
            <a:r>
              <a:rPr lang="en-US" smtClean="0"/>
              <a:t>Seems natural</a:t>
            </a:r>
          </a:p>
          <a:p>
            <a:pPr lvl="1" eaLnBrk="1" hangingPunct="1"/>
            <a:r>
              <a:rPr lang="en-US" smtClean="0"/>
              <a:t>Common sense approach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460625" y="3730625"/>
            <a:ext cx="13493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Analysis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679825" y="4576763"/>
            <a:ext cx="13493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Design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953000" y="5338763"/>
            <a:ext cx="19050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Implementation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3657600" y="41195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953000" y="4957763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Lifecycle Models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Spiral (repeated Waterfall)</a:t>
            </a:r>
          </a:p>
          <a:p>
            <a:pPr lvl="1" eaLnBrk="1" hangingPunct="1"/>
            <a:r>
              <a:rPr lang="en-US" smtClean="0"/>
              <a:t>Each cycle adds a feature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3400" y="3725863"/>
            <a:ext cx="13493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Analysis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752600" y="4572000"/>
            <a:ext cx="13493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Design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25775" y="5334000"/>
            <a:ext cx="1905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Implementation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1730375" y="4114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3025775" y="4953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4289425" y="3725863"/>
            <a:ext cx="13493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Analysis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508625" y="4572000"/>
            <a:ext cx="13493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Design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781800" y="5334000"/>
            <a:ext cx="1905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Implementation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5486400" y="4114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6781800" y="4953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4572000" y="4114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795</TotalTime>
  <Words>925</Words>
  <Application>Microsoft Office PowerPoint</Application>
  <PresentationFormat>On-screen Show (4:3)</PresentationFormat>
  <Paragraphs>213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Studio</vt:lpstr>
      <vt:lpstr>Visio</vt:lpstr>
      <vt:lpstr>Software Engineering &amp; Design Architecture</vt:lpstr>
      <vt:lpstr>Introduction</vt:lpstr>
      <vt:lpstr>Why We Model Software</vt:lpstr>
      <vt:lpstr>Analysis, Design, Implementation</vt:lpstr>
      <vt:lpstr>Analysis, Design, Implementation</vt:lpstr>
      <vt:lpstr>Analysis, Design, Implementation</vt:lpstr>
      <vt:lpstr>Analysis, Design, Implementation</vt:lpstr>
      <vt:lpstr>Lifecycle Models</vt:lpstr>
      <vt:lpstr>Lifecycle Models</vt:lpstr>
      <vt:lpstr>Lifecycle Models</vt:lpstr>
      <vt:lpstr>Lifecycle Models</vt:lpstr>
      <vt:lpstr>The Unified Modeling Process</vt:lpstr>
      <vt:lpstr>The Unified Modeling Process</vt:lpstr>
      <vt:lpstr>The Unified Modeling Process</vt:lpstr>
      <vt:lpstr>The Unified Modeling Process</vt:lpstr>
      <vt:lpstr>The Unified Modeling Process</vt:lpstr>
      <vt:lpstr>The Unified Modeling Process</vt:lpstr>
      <vt:lpstr>The Unified Modeling Process</vt:lpstr>
      <vt:lpstr>UML Components</vt:lpstr>
      <vt:lpstr>UML Components</vt:lpstr>
      <vt:lpstr>UML Components –  Example Class Diagram</vt:lpstr>
      <vt:lpstr>UML Components</vt:lpstr>
      <vt:lpstr>UML Components</vt:lpstr>
      <vt:lpstr>UML Components</vt:lpstr>
      <vt:lpstr>UML Components</vt:lpstr>
      <vt:lpstr>UML Components</vt:lpstr>
      <vt:lpstr>UML Components</vt:lpstr>
      <vt:lpstr>UML Components</vt:lpstr>
      <vt:lpstr>UML Components</vt:lpstr>
      <vt:lpstr>UML Components</vt:lpstr>
      <vt:lpstr>Slide 31</vt:lpstr>
      <vt:lpstr>UML Components</vt:lpstr>
      <vt:lpstr>UML Components</vt:lpstr>
      <vt:lpstr>UML Components</vt:lpstr>
      <vt:lpstr>UML Components</vt:lpstr>
      <vt:lpstr>UML Modeling Tools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24</cp:revision>
  <dcterms:created xsi:type="dcterms:W3CDTF">2005-06-21T23:32:01Z</dcterms:created>
  <dcterms:modified xsi:type="dcterms:W3CDTF">2012-10-12T18:36:33Z</dcterms:modified>
</cp:coreProperties>
</file>