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62" r:id="rId4"/>
    <p:sldId id="263" r:id="rId5"/>
    <p:sldId id="264" r:id="rId6"/>
    <p:sldId id="258" r:id="rId7"/>
    <p:sldId id="259" r:id="rId8"/>
    <p:sldId id="260" r:id="rId9"/>
    <p:sldId id="261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FF0000"/>
    <a:srgbClr val="B2B2B2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7" autoAdjust="0"/>
    <p:restoredTop sz="94660"/>
  </p:normalViewPr>
  <p:slideViewPr>
    <p:cSldViewPr>
      <p:cViewPr varScale="1">
        <p:scale>
          <a:sx n="96" d="100"/>
          <a:sy n="96" d="100"/>
        </p:scale>
        <p:origin x="-96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36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04451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04452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4456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4457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3996190A-8B4B-4FE6-809A-77F5EB0570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5283D-BF2A-455C-9BD3-3CA8999A16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CB430-C8AD-4191-A936-CD30C45187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966FED6E-22BF-47BF-8063-A4AB896404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CD406C-2CED-4D4F-A9BB-5845E516D9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38853-BE5F-4F67-BF3C-07CBB6F756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85CB5-8BF1-4655-A395-1CF6212239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4248A-89BE-4A39-9793-15ABD9A536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A22DF-C96D-4DE3-B513-75B5E3143D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DF438-6E1D-42A5-9EB3-664A4F1A97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385FC-6D29-4EEC-862B-6ED827B696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B7887-61CD-4AD6-8B1F-5F3444B8A5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fld id="{3B059EA0-284C-4226-A7FA-EF40F88F871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43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0343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3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Software Engineering &amp; Design Architecture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Module 3</a:t>
            </a:r>
          </a:p>
          <a:p>
            <a:r>
              <a:rPr lang="en-US"/>
              <a:t>Introduction to Object-Oriented Design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in OOD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makes a class a class?</a:t>
            </a:r>
          </a:p>
          <a:p>
            <a:pPr lvl="1"/>
            <a:r>
              <a:rPr lang="en-US" dirty="0"/>
              <a:t>Abstraction</a:t>
            </a:r>
          </a:p>
          <a:p>
            <a:pPr lvl="2"/>
            <a:r>
              <a:rPr lang="en-US" dirty="0"/>
              <a:t>Creating general terms for </a:t>
            </a:r>
            <a:r>
              <a:rPr lang="en-US" dirty="0" smtClean="0"/>
              <a:t>something</a:t>
            </a:r>
          </a:p>
          <a:p>
            <a:pPr lvl="2"/>
            <a:r>
              <a:rPr lang="en-US" dirty="0" smtClean="0"/>
              <a:t>Isolating only the terms of interest for the problem</a:t>
            </a:r>
            <a:endParaRPr lang="en-US" dirty="0"/>
          </a:p>
          <a:p>
            <a:pPr lvl="1"/>
            <a:r>
              <a:rPr lang="en-US" dirty="0"/>
              <a:t>Encapsulation</a:t>
            </a:r>
          </a:p>
          <a:p>
            <a:pPr lvl="2"/>
            <a:r>
              <a:rPr lang="en-US" dirty="0"/>
              <a:t>Including data and functionality with that “thing”</a:t>
            </a:r>
          </a:p>
          <a:p>
            <a:pPr lvl="2"/>
            <a:r>
              <a:rPr lang="en-US" dirty="0"/>
              <a:t>Specifics about a thing’s operation are internal to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in OOD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Abstraction</a:t>
            </a:r>
          </a:p>
          <a:p>
            <a:pPr lvl="1"/>
            <a:r>
              <a:rPr lang="en-US"/>
              <a:t>“Thought of or stated without reference to a specific instance”*</a:t>
            </a:r>
          </a:p>
          <a:p>
            <a:pPr lvl="1"/>
            <a:r>
              <a:rPr lang="en-US"/>
              <a:t>Objects are abstractions</a:t>
            </a:r>
          </a:p>
          <a:p>
            <a:pPr lvl="2"/>
            <a:r>
              <a:rPr lang="en-US"/>
              <a:t>Generalized forms of something</a:t>
            </a:r>
          </a:p>
          <a:p>
            <a:pPr lvl="1"/>
            <a:r>
              <a:rPr lang="en-US"/>
              <a:t>“A ______ is a type of ______ ”</a:t>
            </a:r>
          </a:p>
          <a:p>
            <a:pPr lvl="2"/>
            <a:r>
              <a:rPr lang="en-US"/>
              <a:t>A car is a type of automobile</a:t>
            </a:r>
          </a:p>
          <a:p>
            <a:pPr lvl="2"/>
            <a:r>
              <a:rPr lang="en-US"/>
              <a:t>An automobile is a type of transportation</a:t>
            </a:r>
          </a:p>
        </p:txBody>
      </p:sp>
      <p:sp>
        <p:nvSpPr>
          <p:cNvPr id="291844" name="Text Box 4"/>
          <p:cNvSpPr txBox="1">
            <a:spLocks noChangeArrowheads="1"/>
          </p:cNvSpPr>
          <p:nvPr/>
        </p:nvSpPr>
        <p:spPr bwMode="auto">
          <a:xfrm>
            <a:off x="5943600" y="6019800"/>
            <a:ext cx="2565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/>
              <a:t>* The American Heritage Dictionary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in OOD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772400" cy="4038600"/>
          </a:xfrm>
        </p:spPr>
        <p:txBody>
          <a:bodyPr/>
          <a:lstStyle/>
          <a:p>
            <a:r>
              <a:rPr lang="en-US"/>
              <a:t>Encapsulation</a:t>
            </a:r>
          </a:p>
          <a:p>
            <a:pPr lvl="1"/>
            <a:r>
              <a:rPr lang="en-US" sz="2700"/>
              <a:t>Objects operate as black boxes</a:t>
            </a:r>
          </a:p>
          <a:p>
            <a:pPr lvl="2"/>
            <a:r>
              <a:rPr lang="en-US"/>
              <a:t>Known functionality</a:t>
            </a:r>
          </a:p>
          <a:p>
            <a:pPr lvl="2"/>
            <a:r>
              <a:rPr lang="en-US"/>
              <a:t>The </a:t>
            </a:r>
            <a:r>
              <a:rPr lang="en-US" u="sng"/>
              <a:t>means</a:t>
            </a:r>
            <a:r>
              <a:rPr lang="en-US"/>
              <a:t> of which are unknown</a:t>
            </a:r>
          </a:p>
          <a:p>
            <a:pPr lvl="1"/>
            <a:endParaRPr lang="en-US" sz="2700"/>
          </a:p>
          <a:p>
            <a:pPr lvl="1"/>
            <a:endParaRPr lang="en-US" sz="2700"/>
          </a:p>
          <a:p>
            <a:pPr lvl="1"/>
            <a:endParaRPr lang="en-US" sz="2700"/>
          </a:p>
          <a:p>
            <a:pPr lvl="1"/>
            <a:r>
              <a:rPr lang="en-US" sz="2700"/>
              <a:t>Interface </a:t>
            </a:r>
            <a:r>
              <a:rPr lang="en-US" sz="2700" u="sng"/>
              <a:t>separated</a:t>
            </a:r>
            <a:r>
              <a:rPr lang="en-US" sz="2700"/>
              <a:t> from implementation</a:t>
            </a:r>
          </a:p>
        </p:txBody>
      </p:sp>
      <p:graphicFrame>
        <p:nvGraphicFramePr>
          <p:cNvPr id="29286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990600" y="3862388"/>
          <a:ext cx="7162800" cy="1319212"/>
        </p:xfrm>
        <a:graphic>
          <a:graphicData uri="http://schemas.openxmlformats.org/presentationml/2006/ole">
            <p:oleObj spid="_x0000_s292869" name="Visio" r:id="rId3" imgW="5081930" imgH="936346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2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2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in OOD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Encapsulation (cont.)</a:t>
            </a:r>
          </a:p>
          <a:p>
            <a:pPr lvl="1"/>
            <a:r>
              <a:rPr lang="en-US"/>
              <a:t>Hiding functionality improves software</a:t>
            </a:r>
          </a:p>
          <a:p>
            <a:pPr lvl="2"/>
            <a:r>
              <a:rPr lang="en-US"/>
              <a:t>Easier to read</a:t>
            </a:r>
          </a:p>
          <a:p>
            <a:pPr lvl="2"/>
            <a:r>
              <a:rPr lang="en-US"/>
              <a:t>Easier to maintain</a:t>
            </a:r>
          </a:p>
          <a:p>
            <a:pPr lvl="1"/>
            <a:r>
              <a:rPr lang="en-US"/>
              <a:t>Thus,</a:t>
            </a:r>
          </a:p>
          <a:p>
            <a:pPr lvl="2"/>
            <a:r>
              <a:rPr lang="en-US"/>
              <a:t>Lower costs</a:t>
            </a:r>
          </a:p>
          <a:p>
            <a:pPr lvl="2"/>
            <a:r>
              <a:rPr lang="en-US"/>
              <a:t>Fewer bugs</a:t>
            </a:r>
          </a:p>
          <a:p>
            <a:pPr lvl="1"/>
            <a:r>
              <a:rPr lang="en-US"/>
              <a:t>Large programs are HARD to maintain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in OOD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Encapsulation (cont.)</a:t>
            </a:r>
          </a:p>
          <a:p>
            <a:pPr lvl="1"/>
            <a:r>
              <a:rPr lang="en-US"/>
              <a:t>Encapsulation leads to coherence</a:t>
            </a:r>
          </a:p>
          <a:p>
            <a:pPr lvl="1"/>
            <a:r>
              <a:rPr lang="en-US"/>
              <a:t>Without encapsulation, everything is exposed</a:t>
            </a:r>
          </a:p>
          <a:p>
            <a:pPr lvl="2"/>
            <a:r>
              <a:rPr lang="en-US"/>
              <a:t>Code can be bypassed (“GOTO”)</a:t>
            </a:r>
          </a:p>
          <a:p>
            <a:pPr lvl="2"/>
            <a:r>
              <a:rPr lang="en-US"/>
              <a:t>Code can be duplicated</a:t>
            </a:r>
          </a:p>
          <a:p>
            <a:pPr lvl="2"/>
            <a:r>
              <a:rPr lang="en-US"/>
              <a:t>Updating a business rule in one place does not guarantee it has been updated everywhere</a:t>
            </a:r>
          </a:p>
          <a:p>
            <a:pPr lvl="2"/>
            <a:r>
              <a:rPr lang="en-US"/>
              <a:t>Leads to “spaghetti code”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in OOD</a:t>
            </a:r>
          </a:p>
        </p:txBody>
      </p:sp>
      <p:sp>
        <p:nvSpPr>
          <p:cNvPr id="297988" name="Text Box 4"/>
          <p:cNvSpPr txBox="1">
            <a:spLocks noChangeArrowheads="1"/>
          </p:cNvSpPr>
          <p:nvPr/>
        </p:nvSpPr>
        <p:spPr bwMode="auto">
          <a:xfrm>
            <a:off x="914400" y="3886200"/>
            <a:ext cx="14255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Create Data</a:t>
            </a:r>
          </a:p>
        </p:txBody>
      </p:sp>
      <p:sp>
        <p:nvSpPr>
          <p:cNvPr id="297989" name="Text Box 5"/>
          <p:cNvSpPr txBox="1">
            <a:spLocks noChangeArrowheads="1"/>
          </p:cNvSpPr>
          <p:nvPr/>
        </p:nvSpPr>
        <p:spPr bwMode="auto">
          <a:xfrm>
            <a:off x="2971800" y="2438400"/>
            <a:ext cx="11334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Edit Data</a:t>
            </a:r>
          </a:p>
        </p:txBody>
      </p:sp>
      <p:sp>
        <p:nvSpPr>
          <p:cNvPr id="297990" name="Text Box 6"/>
          <p:cNvSpPr txBox="1">
            <a:spLocks noChangeArrowheads="1"/>
          </p:cNvSpPr>
          <p:nvPr/>
        </p:nvSpPr>
        <p:spPr bwMode="auto">
          <a:xfrm>
            <a:off x="2895600" y="5181600"/>
            <a:ext cx="12604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Save Data</a:t>
            </a:r>
          </a:p>
        </p:txBody>
      </p:sp>
      <p:sp>
        <p:nvSpPr>
          <p:cNvPr id="297991" name="Text Box 7"/>
          <p:cNvSpPr txBox="1">
            <a:spLocks noChangeArrowheads="1"/>
          </p:cNvSpPr>
          <p:nvPr/>
        </p:nvSpPr>
        <p:spPr bwMode="auto">
          <a:xfrm>
            <a:off x="5124450" y="2438400"/>
            <a:ext cx="12477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Load Data</a:t>
            </a:r>
          </a:p>
        </p:txBody>
      </p:sp>
      <p:sp>
        <p:nvSpPr>
          <p:cNvPr id="297992" name="Text Box 8"/>
          <p:cNvSpPr txBox="1">
            <a:spLocks noChangeArrowheads="1"/>
          </p:cNvSpPr>
          <p:nvPr/>
        </p:nvSpPr>
        <p:spPr bwMode="auto">
          <a:xfrm>
            <a:off x="5207000" y="5181600"/>
            <a:ext cx="12350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View Data</a:t>
            </a:r>
          </a:p>
        </p:txBody>
      </p:sp>
      <p:sp>
        <p:nvSpPr>
          <p:cNvPr id="297993" name="Text Box 9"/>
          <p:cNvSpPr txBox="1">
            <a:spLocks noChangeArrowheads="1"/>
          </p:cNvSpPr>
          <p:nvPr/>
        </p:nvSpPr>
        <p:spPr bwMode="auto">
          <a:xfrm>
            <a:off x="7467600" y="3886200"/>
            <a:ext cx="1209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Print Data</a:t>
            </a:r>
          </a:p>
        </p:txBody>
      </p:sp>
      <p:sp>
        <p:nvSpPr>
          <p:cNvPr id="297994" name="Line 10"/>
          <p:cNvSpPr>
            <a:spLocks noChangeShapeType="1"/>
          </p:cNvSpPr>
          <p:nvPr/>
        </p:nvSpPr>
        <p:spPr bwMode="auto">
          <a:xfrm flipV="1">
            <a:off x="1676400" y="2819400"/>
            <a:ext cx="1447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995" name="Line 11"/>
          <p:cNvSpPr>
            <a:spLocks noChangeShapeType="1"/>
          </p:cNvSpPr>
          <p:nvPr/>
        </p:nvSpPr>
        <p:spPr bwMode="auto">
          <a:xfrm>
            <a:off x="2362200" y="41148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996" name="Line 12"/>
          <p:cNvSpPr>
            <a:spLocks noChangeShapeType="1"/>
          </p:cNvSpPr>
          <p:nvPr/>
        </p:nvSpPr>
        <p:spPr bwMode="auto">
          <a:xfrm>
            <a:off x="1676400" y="4267200"/>
            <a:ext cx="1371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997" name="Line 13"/>
          <p:cNvSpPr>
            <a:spLocks noChangeShapeType="1"/>
          </p:cNvSpPr>
          <p:nvPr/>
        </p:nvSpPr>
        <p:spPr bwMode="auto">
          <a:xfrm>
            <a:off x="4114800" y="2667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998" name="Line 14"/>
          <p:cNvSpPr>
            <a:spLocks noChangeShapeType="1"/>
          </p:cNvSpPr>
          <p:nvPr/>
        </p:nvSpPr>
        <p:spPr bwMode="auto">
          <a:xfrm>
            <a:off x="4152900" y="5334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999" name="Line 15"/>
          <p:cNvSpPr>
            <a:spLocks noChangeShapeType="1"/>
          </p:cNvSpPr>
          <p:nvPr/>
        </p:nvSpPr>
        <p:spPr bwMode="auto">
          <a:xfrm>
            <a:off x="6400800" y="2590800"/>
            <a:ext cx="1295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8000" name="Line 16"/>
          <p:cNvSpPr>
            <a:spLocks noChangeShapeType="1"/>
          </p:cNvSpPr>
          <p:nvPr/>
        </p:nvSpPr>
        <p:spPr bwMode="auto">
          <a:xfrm flipV="1">
            <a:off x="6477000" y="4267200"/>
            <a:ext cx="1219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8001" name="Line 17"/>
          <p:cNvSpPr>
            <a:spLocks noChangeShapeType="1"/>
          </p:cNvSpPr>
          <p:nvPr/>
        </p:nvSpPr>
        <p:spPr bwMode="auto">
          <a:xfrm>
            <a:off x="3581400" y="2819400"/>
            <a:ext cx="2133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8002" name="Line 18"/>
          <p:cNvSpPr>
            <a:spLocks noChangeShapeType="1"/>
          </p:cNvSpPr>
          <p:nvPr/>
        </p:nvSpPr>
        <p:spPr bwMode="auto">
          <a:xfrm flipV="1">
            <a:off x="3505200" y="2819400"/>
            <a:ext cx="2133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8003" name="Line 19"/>
          <p:cNvSpPr>
            <a:spLocks noChangeShapeType="1"/>
          </p:cNvSpPr>
          <p:nvPr/>
        </p:nvSpPr>
        <p:spPr bwMode="auto">
          <a:xfrm>
            <a:off x="5943600" y="28194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8004" name="Line 20"/>
          <p:cNvSpPr>
            <a:spLocks noChangeShapeType="1"/>
          </p:cNvSpPr>
          <p:nvPr/>
        </p:nvSpPr>
        <p:spPr bwMode="auto">
          <a:xfrm flipV="1">
            <a:off x="6172200" y="28194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8005" name="Line 21"/>
          <p:cNvSpPr>
            <a:spLocks noChangeShapeType="1"/>
          </p:cNvSpPr>
          <p:nvPr/>
        </p:nvSpPr>
        <p:spPr bwMode="auto">
          <a:xfrm>
            <a:off x="3276600" y="28194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8006" name="Line 22"/>
          <p:cNvSpPr>
            <a:spLocks noChangeShapeType="1"/>
          </p:cNvSpPr>
          <p:nvPr/>
        </p:nvSpPr>
        <p:spPr bwMode="auto">
          <a:xfrm flipV="1">
            <a:off x="3429000" y="28194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8007" name="Line 23"/>
          <p:cNvSpPr>
            <a:spLocks noChangeShapeType="1"/>
          </p:cNvSpPr>
          <p:nvPr/>
        </p:nvSpPr>
        <p:spPr bwMode="auto">
          <a:xfrm flipH="1" flipV="1">
            <a:off x="3733800" y="2819400"/>
            <a:ext cx="2133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8008" name="Line 24"/>
          <p:cNvSpPr>
            <a:spLocks noChangeShapeType="1"/>
          </p:cNvSpPr>
          <p:nvPr/>
        </p:nvSpPr>
        <p:spPr bwMode="auto">
          <a:xfrm flipH="1">
            <a:off x="3657600" y="2819400"/>
            <a:ext cx="2133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8009" name="Line 25"/>
          <p:cNvSpPr>
            <a:spLocks noChangeShapeType="1"/>
          </p:cNvSpPr>
          <p:nvPr/>
        </p:nvSpPr>
        <p:spPr bwMode="auto">
          <a:xfrm flipH="1">
            <a:off x="1371600" y="2667000"/>
            <a:ext cx="1600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8010" name="Line 26"/>
          <p:cNvSpPr>
            <a:spLocks noChangeShapeType="1"/>
          </p:cNvSpPr>
          <p:nvPr/>
        </p:nvSpPr>
        <p:spPr bwMode="auto">
          <a:xfrm flipH="1" flipV="1">
            <a:off x="1295400" y="4267200"/>
            <a:ext cx="1600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8011" name="Line 27"/>
          <p:cNvSpPr>
            <a:spLocks noChangeShapeType="1"/>
          </p:cNvSpPr>
          <p:nvPr/>
        </p:nvSpPr>
        <p:spPr bwMode="auto">
          <a:xfrm flipH="1">
            <a:off x="4191000" y="5486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8012" name="Line 28"/>
          <p:cNvSpPr>
            <a:spLocks noChangeShapeType="1"/>
          </p:cNvSpPr>
          <p:nvPr/>
        </p:nvSpPr>
        <p:spPr bwMode="auto">
          <a:xfrm flipH="1">
            <a:off x="4114800" y="2590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97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7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7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97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7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7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7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97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7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97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98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8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9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98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98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9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9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29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298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29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298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29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298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8" grpId="0" animBg="1"/>
      <p:bldP spid="297989" grpId="0" animBg="1"/>
      <p:bldP spid="297990" grpId="0" animBg="1"/>
      <p:bldP spid="297991" grpId="0" animBg="1"/>
      <p:bldP spid="297992" grpId="0" animBg="1"/>
      <p:bldP spid="297993" grpId="0" animBg="1"/>
      <p:bldP spid="297994" grpId="0" animBg="1"/>
      <p:bldP spid="297995" grpId="0" animBg="1"/>
      <p:bldP spid="297996" grpId="0" animBg="1"/>
      <p:bldP spid="297997" grpId="0" animBg="1"/>
      <p:bldP spid="297998" grpId="0" animBg="1"/>
      <p:bldP spid="297999" grpId="0" animBg="1"/>
      <p:bldP spid="298000" grpId="0" animBg="1"/>
      <p:bldP spid="298001" grpId="0" animBg="1"/>
      <p:bldP spid="298002" grpId="0" animBg="1"/>
      <p:bldP spid="298003" grpId="0" animBg="1"/>
      <p:bldP spid="298004" grpId="0" animBg="1"/>
      <p:bldP spid="298005" grpId="0" animBg="1"/>
      <p:bldP spid="298006" grpId="0" animBg="1"/>
      <p:bldP spid="298007" grpId="0" animBg="1"/>
      <p:bldP spid="298008" grpId="0" animBg="1"/>
      <p:bldP spid="298009" grpId="0" animBg="1"/>
      <p:bldP spid="298010" grpId="0" animBg="1"/>
      <p:bldP spid="298011" grpId="0" animBg="1"/>
      <p:bldP spid="2980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in OOD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Inheritance</a:t>
            </a:r>
          </a:p>
          <a:p>
            <a:pPr lvl="1"/>
            <a:r>
              <a:rPr lang="en-US"/>
              <a:t>One class gaining (inheriting) functionality from another class</a:t>
            </a:r>
          </a:p>
          <a:p>
            <a:pPr lvl="1"/>
            <a:r>
              <a:rPr lang="en-US"/>
              <a:t>Enables reuse of code</a:t>
            </a:r>
          </a:p>
          <a:p>
            <a:pPr lvl="1"/>
            <a:r>
              <a:rPr lang="en-US"/>
              <a:t>Applications are smaller and cleaner</a:t>
            </a:r>
          </a:p>
          <a:p>
            <a:pPr lvl="1"/>
            <a:r>
              <a:rPr lang="en-US"/>
              <a:t>One change to functionality is reflected throughout the application automatically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in OOD</a:t>
            </a:r>
          </a:p>
        </p:txBody>
      </p:sp>
      <p:graphicFrame>
        <p:nvGraphicFramePr>
          <p:cNvPr id="30003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676400" y="2590800"/>
          <a:ext cx="5791200" cy="3076575"/>
        </p:xfrm>
        <a:graphic>
          <a:graphicData uri="http://schemas.openxmlformats.org/presentationml/2006/ole">
            <p:oleObj spid="_x0000_s300037" name="Visio" r:id="rId3" imgW="1425550" imgH="75651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in OOD</a:t>
            </a:r>
          </a:p>
        </p:txBody>
      </p:sp>
      <p:sp>
        <p:nvSpPr>
          <p:cNvPr id="301062" name="AutoShape 6"/>
          <p:cNvSpPr>
            <a:spLocks/>
          </p:cNvSpPr>
          <p:nvPr/>
        </p:nvSpPr>
        <p:spPr bwMode="auto">
          <a:xfrm>
            <a:off x="7086600" y="4914900"/>
            <a:ext cx="1524000" cy="952500"/>
          </a:xfrm>
          <a:prstGeom prst="borderCallout1">
            <a:avLst>
              <a:gd name="adj1" fmla="val 12000"/>
              <a:gd name="adj2" fmla="val -5000"/>
              <a:gd name="adj3" fmla="val 13000"/>
              <a:gd name="adj4" fmla="val -40625"/>
            </a:avLst>
          </a:prstGeom>
          <a:noFill/>
          <a:ln w="2540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b="1">
                <a:solidFill>
                  <a:srgbClr val="0066FF"/>
                </a:solidFill>
              </a:rPr>
              <a:t>Subclass or derived class</a:t>
            </a:r>
          </a:p>
        </p:txBody>
      </p:sp>
      <p:sp>
        <p:nvSpPr>
          <p:cNvPr id="301063" name="AutoShape 7"/>
          <p:cNvSpPr>
            <a:spLocks/>
          </p:cNvSpPr>
          <p:nvPr/>
        </p:nvSpPr>
        <p:spPr bwMode="auto">
          <a:xfrm>
            <a:off x="6019800" y="2438400"/>
            <a:ext cx="1524000" cy="952500"/>
          </a:xfrm>
          <a:prstGeom prst="borderCallout1">
            <a:avLst>
              <a:gd name="adj1" fmla="val 12000"/>
              <a:gd name="adj2" fmla="val -5000"/>
              <a:gd name="adj3" fmla="val 13000"/>
              <a:gd name="adj4" fmla="val -72500"/>
            </a:avLst>
          </a:prstGeom>
          <a:noFill/>
          <a:ln w="2540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b="1">
                <a:solidFill>
                  <a:srgbClr val="0066FF"/>
                </a:solidFill>
              </a:rPr>
              <a:t>Superclass or base class</a:t>
            </a:r>
          </a:p>
        </p:txBody>
      </p:sp>
      <p:sp>
        <p:nvSpPr>
          <p:cNvPr id="301064" name="Rectangle 8"/>
          <p:cNvSpPr>
            <a:spLocks noChangeArrowheads="1"/>
          </p:cNvSpPr>
          <p:nvPr/>
        </p:nvSpPr>
        <p:spPr bwMode="auto">
          <a:xfrm>
            <a:off x="7005638" y="45275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301065" name="Object 9"/>
          <p:cNvGraphicFramePr>
            <a:graphicFrameLocks noGrp="1" noChangeAspect="1"/>
          </p:cNvGraphicFramePr>
          <p:nvPr>
            <p:ph idx="1"/>
          </p:nvPr>
        </p:nvGraphicFramePr>
        <p:xfrm>
          <a:off x="914400" y="1981200"/>
          <a:ext cx="5562600" cy="3665538"/>
        </p:xfrm>
        <a:graphic>
          <a:graphicData uri="http://schemas.openxmlformats.org/presentationml/2006/ole">
            <p:oleObj spid="_x0000_s301066" name="Visio" r:id="rId3" imgW="2271979" imgH="1497787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62" grpId="0" animBg="1"/>
      <p:bldP spid="30106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in OOD</a:t>
            </a:r>
          </a:p>
        </p:txBody>
      </p:sp>
      <p:graphicFrame>
        <p:nvGraphicFramePr>
          <p:cNvPr id="30208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981200" y="1981200"/>
          <a:ext cx="4191000" cy="4086225"/>
        </p:xfrm>
        <a:graphic>
          <a:graphicData uri="http://schemas.openxmlformats.org/presentationml/2006/ole">
            <p:oleObj spid="_x0000_s302085" name="Visio" r:id="rId3" imgW="1580388" imgH="1541678" progId="Visio.Drawing.11">
              <p:embed/>
            </p:oleObj>
          </a:graphicData>
        </a:graphic>
      </p:graphicFrame>
      <p:sp>
        <p:nvSpPr>
          <p:cNvPr id="302086" name="AutoShape 6"/>
          <p:cNvSpPr>
            <a:spLocks/>
          </p:cNvSpPr>
          <p:nvPr/>
        </p:nvSpPr>
        <p:spPr bwMode="auto">
          <a:xfrm>
            <a:off x="6096000" y="2085975"/>
            <a:ext cx="1524000" cy="952500"/>
          </a:xfrm>
          <a:prstGeom prst="borderCallout1">
            <a:avLst>
              <a:gd name="adj1" fmla="val 12000"/>
              <a:gd name="adj2" fmla="val -5000"/>
              <a:gd name="adj3" fmla="val 13000"/>
              <a:gd name="adj4" fmla="val -103440"/>
            </a:avLst>
          </a:prstGeom>
          <a:noFill/>
          <a:ln w="2540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b="1">
                <a:solidFill>
                  <a:srgbClr val="0066FF"/>
                </a:solidFill>
              </a:rPr>
              <a:t>More general form</a:t>
            </a:r>
          </a:p>
        </p:txBody>
      </p:sp>
      <p:grpSp>
        <p:nvGrpSpPr>
          <p:cNvPr id="302089" name="Group 9"/>
          <p:cNvGrpSpPr>
            <a:grpSpLocks/>
          </p:cNvGrpSpPr>
          <p:nvPr/>
        </p:nvGrpSpPr>
        <p:grpSpPr bwMode="auto">
          <a:xfrm>
            <a:off x="2819400" y="4930775"/>
            <a:ext cx="5646738" cy="784225"/>
            <a:chOff x="1776" y="3106"/>
            <a:chExt cx="3557" cy="494"/>
          </a:xfrm>
        </p:grpSpPr>
        <p:sp>
          <p:nvSpPr>
            <p:cNvPr id="302087" name="AutoShape 7"/>
            <p:cNvSpPr>
              <a:spLocks/>
            </p:cNvSpPr>
            <p:nvPr/>
          </p:nvSpPr>
          <p:spPr bwMode="auto">
            <a:xfrm>
              <a:off x="4277" y="3106"/>
              <a:ext cx="1056" cy="432"/>
            </a:xfrm>
            <a:prstGeom prst="borderCallout1">
              <a:avLst>
                <a:gd name="adj1" fmla="val 16667"/>
                <a:gd name="adj2" fmla="val -4546"/>
                <a:gd name="adj3" fmla="val 112500"/>
                <a:gd name="adj4" fmla="val -98106"/>
              </a:avLst>
            </a:prstGeom>
            <a:noFill/>
            <a:ln w="25400">
              <a:solidFill>
                <a:srgbClr val="0066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en-US" b="1">
                  <a:solidFill>
                    <a:srgbClr val="0066FF"/>
                  </a:solidFill>
                </a:rPr>
                <a:t>Unique operation(s)</a:t>
              </a:r>
            </a:p>
          </p:txBody>
        </p:sp>
        <p:sp>
          <p:nvSpPr>
            <p:cNvPr id="302088" name="Line 8"/>
            <p:cNvSpPr>
              <a:spLocks noChangeShapeType="1"/>
            </p:cNvSpPr>
            <p:nvPr/>
          </p:nvSpPr>
          <p:spPr bwMode="auto">
            <a:xfrm flipV="1">
              <a:off x="1776" y="3177"/>
              <a:ext cx="2439" cy="423"/>
            </a:xfrm>
            <a:prstGeom prst="line">
              <a:avLst/>
            </a:prstGeom>
            <a:noFill/>
            <a:ln w="25400">
              <a:solidFill>
                <a:srgbClr val="0066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8305800" cy="4038600"/>
          </a:xfrm>
        </p:spPr>
        <p:txBody>
          <a:bodyPr/>
          <a:lstStyle/>
          <a:p>
            <a:r>
              <a:rPr lang="en-US" dirty="0"/>
              <a:t>UML is used to model object-oriented applications</a:t>
            </a:r>
          </a:p>
          <a:p>
            <a:r>
              <a:rPr lang="en-US" dirty="0"/>
              <a:t>Object-oriented refers to applications </a:t>
            </a:r>
            <a:r>
              <a:rPr lang="en-US" dirty="0" smtClean="0"/>
              <a:t>where:</a:t>
            </a:r>
            <a:endParaRPr lang="en-US" dirty="0"/>
          </a:p>
          <a:p>
            <a:pPr lvl="1"/>
            <a:r>
              <a:rPr lang="en-US" dirty="0"/>
              <a:t>Objects with their own data and functionality</a:t>
            </a:r>
          </a:p>
          <a:p>
            <a:pPr lvl="2"/>
            <a:r>
              <a:rPr lang="en-US" dirty="0"/>
              <a:t>Communicate that data with other objects</a:t>
            </a:r>
          </a:p>
          <a:p>
            <a:pPr lvl="2"/>
            <a:r>
              <a:rPr lang="en-US" dirty="0"/>
              <a:t>In order to accomplish a task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in OOD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905000"/>
            <a:ext cx="7696200" cy="4038600"/>
          </a:xfrm>
        </p:spPr>
        <p:txBody>
          <a:bodyPr/>
          <a:lstStyle/>
          <a:p>
            <a:r>
              <a:rPr lang="en-US"/>
              <a:t>Inheritance hierarchies</a:t>
            </a:r>
          </a:p>
          <a:p>
            <a:pPr lvl="1"/>
            <a:r>
              <a:rPr lang="en-US" sz="2700"/>
              <a:t>A superclass to a subclass can also be a subclass to another superclass</a:t>
            </a:r>
          </a:p>
        </p:txBody>
      </p:sp>
      <p:graphicFrame>
        <p:nvGraphicFramePr>
          <p:cNvPr id="30310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609600" y="3605213"/>
          <a:ext cx="7924800" cy="2490787"/>
        </p:xfrm>
        <a:graphic>
          <a:graphicData uri="http://schemas.openxmlformats.org/presentationml/2006/ole">
            <p:oleObj spid="_x0000_s303109" name="Visio" r:id="rId3" imgW="4517136" imgH="1420368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in OOD</a:t>
            </a:r>
          </a:p>
        </p:txBody>
      </p:sp>
      <p:graphicFrame>
        <p:nvGraphicFramePr>
          <p:cNvPr id="30413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533400" y="2590800"/>
          <a:ext cx="8077200" cy="2541588"/>
        </p:xfrm>
        <a:graphic>
          <a:graphicData uri="http://schemas.openxmlformats.org/presentationml/2006/ole">
            <p:oleObj spid="_x0000_s304133" name="Visio" r:id="rId3" imgW="4517136" imgH="1420368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in OOD</a:t>
            </a:r>
          </a:p>
        </p:txBody>
      </p:sp>
      <p:graphicFrame>
        <p:nvGraphicFramePr>
          <p:cNvPr id="30515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828800" y="1828800"/>
          <a:ext cx="5486400" cy="4452938"/>
        </p:xfrm>
        <a:graphic>
          <a:graphicData uri="http://schemas.openxmlformats.org/presentationml/2006/ole">
            <p:oleObj spid="_x0000_s305157" name="Visio" r:id="rId3" imgW="3135782" imgH="2544775" progId="Visio.Drawing.11">
              <p:embed/>
            </p:oleObj>
          </a:graphicData>
        </a:graphic>
      </p:graphicFrame>
      <p:sp>
        <p:nvSpPr>
          <p:cNvPr id="305158" name="Rectangle 6"/>
          <p:cNvSpPr>
            <a:spLocks noChangeArrowheads="1"/>
          </p:cNvSpPr>
          <p:nvPr/>
        </p:nvSpPr>
        <p:spPr bwMode="auto">
          <a:xfrm>
            <a:off x="5422900" y="4432300"/>
            <a:ext cx="533400" cy="1809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in OOD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Multiple inheritance</a:t>
            </a:r>
          </a:p>
          <a:p>
            <a:pPr lvl="1"/>
            <a:r>
              <a:rPr lang="en-US"/>
              <a:t>Classes can be derived from more than one superclass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in OOD</a:t>
            </a:r>
          </a:p>
        </p:txBody>
      </p:sp>
      <p:graphicFrame>
        <p:nvGraphicFramePr>
          <p:cNvPr id="31232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738438" y="1905000"/>
          <a:ext cx="3586162" cy="4191000"/>
        </p:xfrm>
        <a:graphic>
          <a:graphicData uri="http://schemas.openxmlformats.org/presentationml/2006/ole">
            <p:oleObj spid="_x0000_s312325" name="Visio" r:id="rId3" imgW="1673657" imgH="1955597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in OOD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Polymorphism</a:t>
            </a:r>
          </a:p>
          <a:p>
            <a:pPr lvl="1"/>
            <a:r>
              <a:rPr lang="en-US"/>
              <a:t>Two or more classes that have the same interface</a:t>
            </a:r>
          </a:p>
          <a:p>
            <a:pPr lvl="1"/>
            <a:r>
              <a:rPr lang="en-US"/>
              <a:t>But operate on their data differently</a:t>
            </a:r>
          </a:p>
          <a:p>
            <a:pPr lvl="1"/>
            <a:r>
              <a:rPr lang="en-US"/>
              <a:t>Example: Lions sleep lying down, birds sleep standing 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Classes in OOD</a:t>
            </a:r>
          </a:p>
        </p:txBody>
      </p:sp>
      <p:graphicFrame>
        <p:nvGraphicFramePr>
          <p:cNvPr id="31437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514600" y="1841500"/>
          <a:ext cx="4086225" cy="4102100"/>
        </p:xfrm>
        <a:graphic>
          <a:graphicData uri="http://schemas.openxmlformats.org/presentationml/2006/ole">
            <p:oleObj spid="_x0000_s314373" name="Visio" r:id="rId3" imgW="1580388" imgH="1587703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difference between</a:t>
            </a:r>
          </a:p>
          <a:p>
            <a:pPr lvl="1"/>
            <a:r>
              <a:rPr lang="en-US"/>
              <a:t>Object-oriented analysis</a:t>
            </a:r>
          </a:p>
          <a:p>
            <a:pPr lvl="1"/>
            <a:r>
              <a:rPr lang="en-US"/>
              <a:t>Object-oriented design</a:t>
            </a:r>
          </a:p>
          <a:p>
            <a:pPr lvl="1"/>
            <a:r>
              <a:rPr lang="en-US"/>
              <a:t>Object-oriented 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OO Analysis (OOA)</a:t>
            </a:r>
          </a:p>
          <a:p>
            <a:pPr lvl="1"/>
            <a:r>
              <a:rPr lang="en-US"/>
              <a:t>Process</a:t>
            </a:r>
          </a:p>
          <a:p>
            <a:pPr lvl="1"/>
            <a:r>
              <a:rPr lang="en-US"/>
              <a:t>Understand a system</a:t>
            </a:r>
          </a:p>
          <a:p>
            <a:pPr lvl="1"/>
            <a:r>
              <a:rPr lang="en-US"/>
              <a:t>Using classes and objects</a:t>
            </a:r>
          </a:p>
          <a:p>
            <a:pPr lvl="1"/>
            <a:r>
              <a:rPr lang="en-US"/>
              <a:t>For the world relating to the system</a:t>
            </a:r>
          </a:p>
          <a:p>
            <a:pPr lvl="1"/>
            <a:r>
              <a:rPr lang="en-US"/>
              <a:t>Results in a vocabulary describing the system to be modeled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OO design (OOD)</a:t>
            </a:r>
          </a:p>
          <a:p>
            <a:pPr lvl="1"/>
            <a:r>
              <a:rPr lang="en-US"/>
              <a:t>Records the OOD vocabulary found during analysis</a:t>
            </a:r>
          </a:p>
          <a:p>
            <a:pPr lvl="1"/>
            <a:r>
              <a:rPr lang="en-US"/>
              <a:t>Identifies the behaviors necessary for the system to exist</a:t>
            </a:r>
          </a:p>
          <a:p>
            <a:r>
              <a:rPr lang="en-US"/>
              <a:t>OO Programming (OOP)</a:t>
            </a:r>
          </a:p>
          <a:p>
            <a:pPr lvl="1"/>
            <a:r>
              <a:rPr lang="en-US"/>
              <a:t>Actual implementation of the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OO Design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OO Design involves groups of classes interacting</a:t>
            </a:r>
          </a:p>
          <a:p>
            <a:r>
              <a:rPr lang="en-US" dirty="0"/>
              <a:t>A </a:t>
            </a:r>
            <a:r>
              <a:rPr lang="en-US" i="1" dirty="0"/>
              <a:t>class</a:t>
            </a:r>
            <a:r>
              <a:rPr lang="en-US" dirty="0"/>
              <a:t> is a generalized representation of a real thing	</a:t>
            </a:r>
            <a:r>
              <a:rPr lang="en-US" dirty="0" smtClean="0"/>
              <a:t>, e.g.:</a:t>
            </a:r>
            <a:endParaRPr lang="en-US" dirty="0"/>
          </a:p>
          <a:p>
            <a:pPr lvl="1"/>
            <a:r>
              <a:rPr lang="en-US" dirty="0"/>
              <a:t>Person</a:t>
            </a:r>
          </a:p>
          <a:p>
            <a:pPr lvl="1"/>
            <a:r>
              <a:rPr lang="en-US" dirty="0"/>
              <a:t>College course</a:t>
            </a:r>
          </a:p>
          <a:p>
            <a:pPr lvl="1"/>
            <a:r>
              <a:rPr lang="en-US" dirty="0"/>
              <a:t>Payroll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e</a:t>
            </a:r>
            <a:r>
              <a:rPr lang="en-US" dirty="0" smtClean="0"/>
              <a:t>tc…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OO Design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267200"/>
          </a:xfrm>
        </p:spPr>
        <p:txBody>
          <a:bodyPr/>
          <a:lstStyle/>
          <a:p>
            <a:r>
              <a:rPr lang="en-US"/>
              <a:t>A class exposes itself through an interface</a:t>
            </a:r>
          </a:p>
          <a:p>
            <a:pPr lvl="1"/>
            <a:r>
              <a:rPr lang="en-US"/>
              <a:t>Collection of</a:t>
            </a:r>
          </a:p>
          <a:p>
            <a:pPr lvl="2"/>
            <a:r>
              <a:rPr lang="en-US"/>
              <a:t>Attributes</a:t>
            </a:r>
          </a:p>
          <a:p>
            <a:pPr lvl="2"/>
            <a:r>
              <a:rPr lang="en-US"/>
              <a:t>Operations</a:t>
            </a:r>
          </a:p>
          <a:p>
            <a:pPr lvl="1"/>
            <a:r>
              <a:rPr lang="en-US"/>
              <a:t>Attributes provide information about the class</a:t>
            </a:r>
          </a:p>
          <a:p>
            <a:pPr lvl="2"/>
            <a:r>
              <a:rPr lang="en-US"/>
              <a:t>Height, weight, eye color</a:t>
            </a:r>
          </a:p>
          <a:p>
            <a:pPr lvl="1"/>
            <a:r>
              <a:rPr lang="en-US"/>
              <a:t>Operations provide means of interaction</a:t>
            </a:r>
          </a:p>
          <a:p>
            <a:pPr lvl="2"/>
            <a:r>
              <a:rPr lang="en-US"/>
              <a:t>Walk, sit, push button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OO Design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object is an instance of a class</a:t>
            </a:r>
          </a:p>
          <a:p>
            <a:pPr lvl="1"/>
            <a:r>
              <a:rPr lang="en-US"/>
              <a:t>Objects have their own data</a:t>
            </a:r>
          </a:p>
          <a:p>
            <a:pPr lvl="1"/>
            <a:r>
              <a:rPr lang="en-US"/>
              <a:t>Data defines a specific state</a:t>
            </a:r>
          </a:p>
          <a:p>
            <a:pPr lvl="2"/>
            <a:r>
              <a:rPr lang="en-US"/>
              <a:t>6 feet tall, blue eyes</a:t>
            </a:r>
          </a:p>
          <a:p>
            <a:r>
              <a:rPr lang="en-US"/>
              <a:t>Thus, an object is a class with a state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Characteristics of OO Design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OO design requires:</a:t>
            </a:r>
          </a:p>
          <a:p>
            <a:pPr lvl="1"/>
            <a:r>
              <a:rPr lang="en-US"/>
              <a:t>Classes</a:t>
            </a:r>
          </a:p>
          <a:p>
            <a:pPr lvl="2"/>
            <a:r>
              <a:rPr lang="en-US"/>
              <a:t>Abstraction</a:t>
            </a:r>
          </a:p>
          <a:p>
            <a:pPr lvl="2"/>
            <a:r>
              <a:rPr lang="en-US"/>
              <a:t>Encapsulation</a:t>
            </a:r>
          </a:p>
          <a:p>
            <a:pPr lvl="1"/>
            <a:r>
              <a:rPr lang="en-US"/>
              <a:t>Inheritance</a:t>
            </a:r>
          </a:p>
          <a:p>
            <a:pPr lvl="1"/>
            <a:r>
              <a:rPr lang="en-US"/>
              <a:t>Polymorphism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1693</TotalTime>
  <Words>567</Words>
  <Application>Microsoft Office PowerPoint</Application>
  <PresentationFormat>On-screen Show (4:3)</PresentationFormat>
  <Paragraphs>134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Studio</vt:lpstr>
      <vt:lpstr>Visio</vt:lpstr>
      <vt:lpstr>Software Engineering &amp; Design Architecture</vt:lpstr>
      <vt:lpstr>Introduction</vt:lpstr>
      <vt:lpstr>Introduction</vt:lpstr>
      <vt:lpstr>Introduction</vt:lpstr>
      <vt:lpstr>Introduction</vt:lpstr>
      <vt:lpstr>Characteristics of OO Design</vt:lpstr>
      <vt:lpstr>Characteristics of OO Design</vt:lpstr>
      <vt:lpstr>Characteristics of OO Design</vt:lpstr>
      <vt:lpstr>Characteristics of OO Design</vt:lpstr>
      <vt:lpstr>Classes in OOD</vt:lpstr>
      <vt:lpstr>Classes in OOD</vt:lpstr>
      <vt:lpstr>Classes in OOD</vt:lpstr>
      <vt:lpstr>Classes in OOD</vt:lpstr>
      <vt:lpstr>Classes in OOD</vt:lpstr>
      <vt:lpstr>Classes in OOD</vt:lpstr>
      <vt:lpstr>Classes in OOD</vt:lpstr>
      <vt:lpstr>Classes in OOD</vt:lpstr>
      <vt:lpstr>Classes in OOD</vt:lpstr>
      <vt:lpstr>Classes in OOD</vt:lpstr>
      <vt:lpstr>Classes in OOD</vt:lpstr>
      <vt:lpstr>Classes in OOD</vt:lpstr>
      <vt:lpstr>Classes in OOD</vt:lpstr>
      <vt:lpstr>Classes in OOD</vt:lpstr>
      <vt:lpstr>Classes in OOD</vt:lpstr>
      <vt:lpstr>Classes in OOD</vt:lpstr>
      <vt:lpstr>Classes in OOD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tkombol</cp:lastModifiedBy>
  <cp:revision>48</cp:revision>
  <dcterms:created xsi:type="dcterms:W3CDTF">2005-06-21T23:32:01Z</dcterms:created>
  <dcterms:modified xsi:type="dcterms:W3CDTF">2012-10-17T20:49:22Z</dcterms:modified>
</cp:coreProperties>
</file>