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F0000"/>
    <a:srgbClr val="B2B2B2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47" autoAdjust="0"/>
    <p:restoredTop sz="94660"/>
  </p:normalViewPr>
  <p:slideViewPr>
    <p:cSldViewPr>
      <p:cViewPr varScale="1">
        <p:scale>
          <a:sx n="97" d="100"/>
          <a:sy n="97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8BF508-D133-4A73-B828-D31F3FA28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C9C24-028B-423D-84E4-0929D79F5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8D905-14CE-4FFD-BA62-34005610C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62B62-CFBE-41D2-BD2F-E67107067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70675-6136-46B2-8A94-059628400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2C885-44FC-497B-A881-33AD4DC28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37C20-43C6-4705-AD3D-380FD6A4B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4E0EB-B3F5-4715-BC12-DD38269DE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0D840-5564-4AF0-9FA7-FBCCC01FD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98AB8-0BC0-4767-AFBA-B6372E22A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6EA2D-4BA7-45AF-A84F-52FD6D2BA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CBF36-3D1C-4F87-B76B-CB9A2E063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BAAE-D9A6-498F-95A3-573C12A52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fld id="{62DFAF7E-085C-422B-8551-05D5BC8AF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4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Engineering &amp; Design Architecture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Module 4</a:t>
            </a:r>
          </a:p>
          <a:p>
            <a:pPr eaLnBrk="1" hangingPunct="1"/>
            <a:r>
              <a:rPr lang="en-US" smtClean="0"/>
              <a:t>Workflow Modeling with Activity Diagrams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Guards (conditions)</a:t>
            </a:r>
            <a:endParaRPr lang="en-US" dirty="0" smtClean="0"/>
          </a:p>
          <a:p>
            <a:pPr lvl="1" eaLnBrk="1" hangingPunct="1"/>
            <a:r>
              <a:rPr lang="en-US" dirty="0" smtClean="0"/>
              <a:t>Additions to a transition that changes the workflow</a:t>
            </a:r>
          </a:p>
          <a:p>
            <a:pPr lvl="1" eaLnBrk="1" hangingPunct="1"/>
            <a:r>
              <a:rPr lang="en-US" dirty="0" smtClean="0"/>
              <a:t>Without them, no chance of deviation from straight-line flow</a:t>
            </a:r>
          </a:p>
          <a:p>
            <a:pPr lvl="1" eaLnBrk="1" hangingPunct="1"/>
            <a:r>
              <a:rPr lang="en-US" dirty="0" smtClean="0"/>
              <a:t>Conditions permit choices to be </a:t>
            </a:r>
            <a:r>
              <a:rPr lang="en-US" dirty="0" smtClean="0"/>
              <a:t>modeled</a:t>
            </a:r>
          </a:p>
          <a:p>
            <a:pPr eaLnBrk="1" hangingPunct="1"/>
            <a:r>
              <a:rPr lang="en-US" dirty="0" smtClean="0"/>
              <a:t>Guard must be true to transverse a transition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>
            <p:ph idx="1"/>
          </p:nvPr>
        </p:nvGraphicFramePr>
        <p:xfrm>
          <a:off x="1447800" y="1905000"/>
          <a:ext cx="6248400" cy="3932238"/>
        </p:xfrm>
        <a:graphic>
          <a:graphicData uri="http://schemas.openxmlformats.org/presentationml/2006/ole">
            <p:oleObj spid="_x0000_s6146" name="Visio" r:id="rId3" imgW="1891894" imgH="1190549" progId="Visio.Drawing.11">
              <p:embed/>
            </p:oleObj>
          </a:graphicData>
        </a:graphic>
      </p:graphicFrame>
      <p:sp>
        <p:nvSpPr>
          <p:cNvPr id="334855" name="AutoShape 7"/>
          <p:cNvSpPr>
            <a:spLocks/>
          </p:cNvSpPr>
          <p:nvPr/>
        </p:nvSpPr>
        <p:spPr bwMode="auto">
          <a:xfrm>
            <a:off x="511175" y="4046538"/>
            <a:ext cx="1219200" cy="609600"/>
          </a:xfrm>
          <a:prstGeom prst="borderCallout1">
            <a:avLst>
              <a:gd name="adj1" fmla="val 18750"/>
              <a:gd name="adj2" fmla="val 106250"/>
              <a:gd name="adj3" fmla="val 121356"/>
              <a:gd name="adj4" fmla="val 129949"/>
            </a:avLst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If guard 1 is true</a:t>
            </a:r>
          </a:p>
        </p:txBody>
      </p:sp>
      <p:sp>
        <p:nvSpPr>
          <p:cNvPr id="334856" name="AutoShape 8"/>
          <p:cNvSpPr>
            <a:spLocks/>
          </p:cNvSpPr>
          <p:nvPr/>
        </p:nvSpPr>
        <p:spPr bwMode="auto">
          <a:xfrm>
            <a:off x="7504113" y="3943350"/>
            <a:ext cx="1219200" cy="609600"/>
          </a:xfrm>
          <a:prstGeom prst="borderCallout1">
            <a:avLst>
              <a:gd name="adj1" fmla="val 18750"/>
              <a:gd name="adj2" fmla="val -6250"/>
              <a:gd name="adj3" fmla="val 134116"/>
              <a:gd name="adj4" fmla="val -38023"/>
            </a:avLst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If guard 2 is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5" grpId="0" animBg="1"/>
      <p:bldP spid="3348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ph idx="1"/>
          </p:nvPr>
        </p:nvGraphicFramePr>
        <p:xfrm>
          <a:off x="1409700" y="1905000"/>
          <a:ext cx="6324600" cy="4068763"/>
        </p:xfrm>
        <a:graphic>
          <a:graphicData uri="http://schemas.openxmlformats.org/presentationml/2006/ole">
            <p:oleObj spid="_x0000_s7170" name="Visio" r:id="rId3" imgW="1851050" imgH="119054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eaLnBrk="1" hangingPunct="1"/>
            <a:r>
              <a:rPr lang="en-US" smtClean="0"/>
              <a:t>Decision point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47800" y="2379663"/>
          <a:ext cx="6248400" cy="3716337"/>
        </p:xfrm>
        <a:graphic>
          <a:graphicData uri="http://schemas.openxmlformats.org/presentationml/2006/ole">
            <p:oleObj spid="_x0000_s8194" name="Visio" r:id="rId3" imgW="2196998" imgH="1306678" progId="Visio.Drawing.11">
              <p:embed/>
            </p:oleObj>
          </a:graphicData>
        </a:graphic>
      </p:graphicFrame>
      <p:sp>
        <p:nvSpPr>
          <p:cNvPr id="336902" name="AutoShape 6"/>
          <p:cNvSpPr>
            <a:spLocks/>
          </p:cNvSpPr>
          <p:nvPr/>
        </p:nvSpPr>
        <p:spPr bwMode="auto">
          <a:xfrm>
            <a:off x="6167438" y="2624138"/>
            <a:ext cx="2320925" cy="1203325"/>
          </a:xfrm>
          <a:prstGeom prst="borderCallout1">
            <a:avLst>
              <a:gd name="adj1" fmla="val 9500"/>
              <a:gd name="adj2" fmla="val -3282"/>
              <a:gd name="adj3" fmla="val 109630"/>
              <a:gd name="adj4" fmla="val -62583"/>
            </a:avLst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Give impression that action is completed by making a decision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>
            <p:ph idx="1"/>
          </p:nvPr>
        </p:nvGraphicFramePr>
        <p:xfrm>
          <a:off x="533400" y="2049463"/>
          <a:ext cx="8081963" cy="4046537"/>
        </p:xfrm>
        <a:graphic>
          <a:graphicData uri="http://schemas.openxmlformats.org/presentationml/2006/ole">
            <p:oleObj spid="_x0000_s9218" name="Visio" r:id="rId3" imgW="3738372" imgH="1872386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Events</a:t>
            </a:r>
          </a:p>
          <a:p>
            <a:pPr lvl="1" eaLnBrk="1" hangingPunct="1"/>
            <a:r>
              <a:rPr lang="en-US" smtClean="0"/>
              <a:t>Indicators that an action has taken place</a:t>
            </a:r>
          </a:p>
          <a:p>
            <a:pPr lvl="1" eaLnBrk="1" hangingPunct="1"/>
            <a:r>
              <a:rPr lang="en-US" smtClean="0"/>
              <a:t>May contain arguments</a:t>
            </a:r>
          </a:p>
          <a:p>
            <a:pPr lvl="1" eaLnBrk="1" hangingPunct="1"/>
            <a:r>
              <a:rPr lang="en-US" smtClean="0"/>
              <a:t>Similar to operations or methods</a:t>
            </a:r>
          </a:p>
          <a:p>
            <a:pPr lvl="2" eaLnBrk="1" hangingPunct="1"/>
            <a:r>
              <a:rPr lang="en-US" smtClean="0"/>
              <a:t>But still high-level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ph idx="1"/>
          </p:nvPr>
        </p:nvGraphicFramePr>
        <p:xfrm>
          <a:off x="533400" y="2393950"/>
          <a:ext cx="7977188" cy="3549650"/>
        </p:xfrm>
        <a:graphic>
          <a:graphicData uri="http://schemas.openxmlformats.org/presentationml/2006/ole">
            <p:oleObj spid="_x0000_s10242" name="Visio" r:id="rId3" imgW="3938930" imgH="1751990" progId="Visio.Drawing.11">
              <p:embed/>
            </p:oleObj>
          </a:graphicData>
        </a:graphic>
      </p:graphicFrame>
      <p:sp>
        <p:nvSpPr>
          <p:cNvPr id="344071" name="Text Box 7"/>
          <p:cNvSpPr txBox="1">
            <a:spLocks noChangeArrowheads="1"/>
          </p:cNvSpPr>
          <p:nvPr/>
        </p:nvSpPr>
        <p:spPr bwMode="auto">
          <a:xfrm>
            <a:off x="533400" y="4956175"/>
            <a:ext cx="2667000" cy="1216025"/>
          </a:xfrm>
          <a:prstGeom prst="rect">
            <a:avLst/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66FF"/>
                </a:solidFill>
              </a:rPr>
              <a:t>One of these events forces the system to leave the Ready state for a different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4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7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eaLnBrk="1" hangingPunct="1"/>
            <a:r>
              <a:rPr lang="en-US" smtClean="0"/>
              <a:t>Swim Lanes</a:t>
            </a:r>
          </a:p>
          <a:p>
            <a:pPr lvl="1" eaLnBrk="1" hangingPunct="1"/>
            <a:r>
              <a:rPr lang="en-US" sz="2700" smtClean="0"/>
              <a:t>Organize activities within a specific object or domain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86000" y="3429000"/>
          <a:ext cx="4572000" cy="2687638"/>
        </p:xfrm>
        <a:graphic>
          <a:graphicData uri="http://schemas.openxmlformats.org/presentationml/2006/ole">
            <p:oleObj spid="_x0000_s11266" name="Visio" r:id="rId3" imgW="2819095" imgH="165780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ph idx="1"/>
          </p:nvPr>
        </p:nvGraphicFramePr>
        <p:xfrm>
          <a:off x="4024313" y="1828800"/>
          <a:ext cx="1093787" cy="4343400"/>
        </p:xfrm>
        <a:graphic>
          <a:graphicData uri="http://schemas.openxmlformats.org/presentationml/2006/ole">
            <p:oleObj spid="_x0000_s12290" name="Visio" r:id="rId3" imgW="923544" imgH="366643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ph idx="1"/>
          </p:nvPr>
        </p:nvGraphicFramePr>
        <p:xfrm>
          <a:off x="2444750" y="1854200"/>
          <a:ext cx="4184650" cy="4318000"/>
        </p:xfrm>
        <a:graphic>
          <a:graphicData uri="http://schemas.openxmlformats.org/presentationml/2006/ole">
            <p:oleObj spid="_x0000_s13314" name="Visio" r:id="rId3" imgW="3051353" imgH="314797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 flow between components in an OO system</a:t>
            </a:r>
          </a:p>
          <a:p>
            <a:pPr eaLnBrk="1" hangingPunct="1"/>
            <a:r>
              <a:rPr lang="en-US" smtClean="0"/>
              <a:t>Shows where functionality exists</a:t>
            </a:r>
          </a:p>
          <a:p>
            <a:pPr eaLnBrk="1" hangingPunct="1"/>
            <a:r>
              <a:rPr lang="en-US" smtClean="0"/>
              <a:t>How functionality is coordinated</a:t>
            </a:r>
          </a:p>
          <a:p>
            <a:pPr eaLnBrk="1" hangingPunct="1"/>
            <a:r>
              <a:rPr lang="en-US" smtClean="0"/>
              <a:t>How functionality accomplishes business requirements</a:t>
            </a:r>
          </a:p>
          <a:p>
            <a:pPr lvl="1" eaLnBrk="1" hangingPunct="1"/>
            <a:r>
              <a:rPr lang="en-US" smtClean="0"/>
              <a:t>As described by the use case diagrams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Forks and Joins</a:t>
            </a:r>
          </a:p>
          <a:p>
            <a:pPr lvl="1" eaLnBrk="1" hangingPunct="1"/>
            <a:r>
              <a:rPr lang="en-US" smtClean="0"/>
              <a:t>Enable parallel processing</a:t>
            </a:r>
          </a:p>
          <a:p>
            <a:pPr lvl="1" eaLnBrk="1" hangingPunct="1"/>
            <a:r>
              <a:rPr lang="en-US" smtClean="0"/>
              <a:t>Fork: Splits flow into parallel paths</a:t>
            </a:r>
          </a:p>
          <a:p>
            <a:pPr lvl="2" eaLnBrk="1" hangingPunct="1"/>
            <a:r>
              <a:rPr lang="en-US" smtClean="0"/>
              <a:t>Each path is independent of the others</a:t>
            </a:r>
          </a:p>
          <a:p>
            <a:pPr lvl="2" eaLnBrk="1" hangingPunct="1"/>
            <a:r>
              <a:rPr lang="en-US" smtClean="0"/>
              <a:t>Basically its own activity diagram</a:t>
            </a:r>
          </a:p>
          <a:p>
            <a:pPr lvl="1" eaLnBrk="1" hangingPunct="1"/>
            <a:r>
              <a:rPr lang="en-US" smtClean="0"/>
              <a:t>Join:  Combines parallel paths into a single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Fork</a:t>
            </a:r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2057400" y="2362200"/>
          <a:ext cx="4953000" cy="3789363"/>
        </p:xfrm>
        <a:graphic>
          <a:graphicData uri="http://schemas.openxmlformats.org/presentationml/2006/ole">
            <p:oleObj spid="_x0000_s14338" name="Visio" r:id="rId3" imgW="1809902" imgH="138409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981200" y="2362200"/>
          <a:ext cx="5181600" cy="3817938"/>
        </p:xfrm>
        <a:graphic>
          <a:graphicData uri="http://schemas.openxmlformats.org/presentationml/2006/ole">
            <p:oleObj spid="_x0000_s15362" name="Visio" r:id="rId3" imgW="1809902" imgH="133350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>
            <p:ph idx="1"/>
          </p:nvPr>
        </p:nvGraphicFramePr>
        <p:xfrm>
          <a:off x="1905000" y="1828800"/>
          <a:ext cx="5334000" cy="4402138"/>
        </p:xfrm>
        <a:graphic>
          <a:graphicData uri="http://schemas.openxmlformats.org/presentationml/2006/ole">
            <p:oleObj spid="_x0000_s16386" name="Visio" r:id="rId3" imgW="3061411" imgH="252618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Activity Diagrams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924800" cy="4038600"/>
          </a:xfrm>
        </p:spPr>
        <p:txBody>
          <a:bodyPr/>
          <a:lstStyle/>
          <a:p>
            <a:pPr eaLnBrk="1" hangingPunct="1"/>
            <a:r>
              <a:rPr lang="en-US" dirty="0" smtClean="0"/>
              <a:t>Five basic steps:</a:t>
            </a:r>
          </a:p>
          <a:p>
            <a:pPr lvl="1" eaLnBrk="1" hangingPunct="1"/>
            <a:r>
              <a:rPr lang="en-US" dirty="0" smtClean="0"/>
              <a:t>Identify use cases that require activity diagrams</a:t>
            </a:r>
          </a:p>
          <a:p>
            <a:pPr lvl="1" eaLnBrk="1" hangingPunct="1"/>
            <a:r>
              <a:rPr lang="en-US" dirty="0" smtClean="0"/>
              <a:t>Model primary paths for each use case</a:t>
            </a:r>
          </a:p>
          <a:p>
            <a:pPr lvl="1" eaLnBrk="1" hangingPunct="1"/>
            <a:r>
              <a:rPr lang="en-US" dirty="0" smtClean="0"/>
              <a:t>Model alternative paths for each use case</a:t>
            </a:r>
          </a:p>
          <a:p>
            <a:pPr lvl="1" eaLnBrk="1" hangingPunct="1"/>
            <a:r>
              <a:rPr lang="en-US" dirty="0" smtClean="0"/>
              <a:t>Add swim lanes for identifying business areas</a:t>
            </a:r>
          </a:p>
          <a:p>
            <a:pPr lvl="1" eaLnBrk="1" hangingPunct="1"/>
            <a:r>
              <a:rPr lang="en-US" dirty="0" smtClean="0"/>
              <a:t>Refine high-level activities into more detailed activity diagrams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Activity Diagrams</a:t>
            </a: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>
            <p:ph idx="1"/>
          </p:nvPr>
        </p:nvGraphicFramePr>
        <p:xfrm>
          <a:off x="762000" y="2006600"/>
          <a:ext cx="7620000" cy="3686175"/>
        </p:xfrm>
        <a:graphic>
          <a:graphicData uri="http://schemas.openxmlformats.org/presentationml/2006/ole">
            <p:oleObj spid="_x0000_s17410" name="Visio" r:id="rId3" imgW="2940710" imgH="1422806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Activity Diagrams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>
            <p:ph idx="1"/>
          </p:nvPr>
        </p:nvGraphicFramePr>
        <p:xfrm>
          <a:off x="647700" y="3429000"/>
          <a:ext cx="7848600" cy="2232025"/>
        </p:xfrm>
        <a:graphic>
          <a:graphicData uri="http://schemas.openxmlformats.org/presentationml/2006/ole">
            <p:oleObj spid="_x0000_s18434" name="Visio" r:id="rId3" imgW="4461662" imgH="1267968" progId="Visio.Drawing.11">
              <p:embed/>
            </p:oleObj>
          </a:graphicData>
        </a:graphic>
      </p:graphicFrame>
      <p:sp>
        <p:nvSpPr>
          <p:cNvPr id="362502" name="Text Box 6"/>
          <p:cNvSpPr txBox="1">
            <a:spLocks noChangeArrowheads="1"/>
          </p:cNvSpPr>
          <p:nvPr/>
        </p:nvSpPr>
        <p:spPr bwMode="auto">
          <a:xfrm>
            <a:off x="2239963" y="2762250"/>
            <a:ext cx="4664075" cy="666750"/>
          </a:xfrm>
          <a:prstGeom prst="rect">
            <a:avLst/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Primary path moves from start to finish with no errors and minimal processing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2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Activity Diagrams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Alternate paths</a:t>
            </a:r>
          </a:p>
          <a:p>
            <a:pPr lvl="1" eaLnBrk="1" hangingPunct="1"/>
            <a:r>
              <a:rPr lang="en-US" smtClean="0"/>
              <a:t>To handle errors perhaps?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Activity Diagrams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>
            <p:ph idx="1"/>
          </p:nvPr>
        </p:nvGraphicFramePr>
        <p:xfrm>
          <a:off x="1524000" y="1905000"/>
          <a:ext cx="6096000" cy="4275138"/>
        </p:xfrm>
        <a:graphic>
          <a:graphicData uri="http://schemas.openxmlformats.org/presentationml/2006/ole">
            <p:oleObj spid="_x0000_s19458" name="Visio" r:id="rId3" imgW="4289450" imgH="300868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Activity Diagrams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eaLnBrk="1" hangingPunct="1"/>
            <a:r>
              <a:rPr lang="en-US" smtClean="0"/>
              <a:t>Add swim lanes: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362200" y="2438400"/>
          <a:ext cx="4419600" cy="3760788"/>
        </p:xfrm>
        <a:graphic>
          <a:graphicData uri="http://schemas.openxmlformats.org/presentationml/2006/ole">
            <p:oleObj spid="_x0000_s20482" name="Visio" r:id="rId3" imgW="4677156" imgH="398038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Reader can see system execution</a:t>
            </a:r>
          </a:p>
          <a:p>
            <a:pPr lvl="1" eaLnBrk="1" hangingPunct="1"/>
            <a:r>
              <a:rPr lang="en-US" smtClean="0"/>
              <a:t>Where it starts and stops</a:t>
            </a:r>
          </a:p>
          <a:p>
            <a:pPr lvl="1" eaLnBrk="1" hangingPunct="1"/>
            <a:r>
              <a:rPr lang="en-US" smtClean="0"/>
              <a:t>Paths within and between use cases</a:t>
            </a:r>
          </a:p>
          <a:p>
            <a:pPr lvl="1" eaLnBrk="1" hangingPunct="1"/>
            <a:r>
              <a:rPr lang="en-US" smtClean="0"/>
              <a:t>How it changes based on different conditions</a:t>
            </a:r>
          </a:p>
          <a:p>
            <a:pPr eaLnBrk="1" hangingPunct="1"/>
            <a:r>
              <a:rPr lang="en-US" smtClean="0"/>
              <a:t>Basically takes a use case diagram to the next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4"/>
          <p:cNvGraphicFramePr>
            <a:graphicFrameLocks noChangeAspect="1"/>
          </p:cNvGraphicFramePr>
          <p:nvPr>
            <p:ph idx="1"/>
          </p:nvPr>
        </p:nvGraphicFramePr>
        <p:xfrm>
          <a:off x="2452688" y="152400"/>
          <a:ext cx="4237037" cy="6553200"/>
        </p:xfrm>
        <a:graphic>
          <a:graphicData uri="http://schemas.openxmlformats.org/presentationml/2006/ole">
            <p:oleObj spid="_x0000_s21506" name="Visio" r:id="rId3" imgW="3825545" imgH="591586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Activity Diagrams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Refine high-level activities:</a:t>
            </a:r>
          </a:p>
          <a:p>
            <a:pPr lvl="1" eaLnBrk="1" hangingPunct="1"/>
            <a:r>
              <a:rPr lang="en-US" smtClean="0"/>
              <a:t>“Load Student” is too vague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Activity Diagrams</a:t>
            </a: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>
            <p:ph idx="1"/>
          </p:nvPr>
        </p:nvGraphicFramePr>
        <p:xfrm>
          <a:off x="3168650" y="1905000"/>
          <a:ext cx="2805113" cy="4343400"/>
        </p:xfrm>
        <a:graphic>
          <a:graphicData uri="http://schemas.openxmlformats.org/presentationml/2006/ole">
            <p:oleObj spid="_x0000_s22530" name="Visio" r:id="rId3" imgW="2376526" imgH="368046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495300" y="2133600"/>
          <a:ext cx="8115300" cy="3798888"/>
        </p:xfrm>
        <a:graphic>
          <a:graphicData uri="http://schemas.openxmlformats.org/presentationml/2006/ole">
            <p:oleObj spid="_x0000_s1026" name="Visio" r:id="rId3" imgW="4687519" imgH="206075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Three basic components: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State</a:t>
            </a:r>
          </a:p>
          <a:p>
            <a:pPr lvl="2" eaLnBrk="1" hangingPunct="1"/>
            <a:r>
              <a:rPr lang="en-US" dirty="0" smtClean="0"/>
              <a:t>An indication of an internal value of importance</a:t>
            </a:r>
          </a:p>
          <a:p>
            <a:pPr lvl="2" eaLnBrk="1" hangingPunct="1"/>
            <a:r>
              <a:rPr lang="en-US" dirty="0" smtClean="0"/>
              <a:t>Indicates change in behavior or criteria met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Activity </a:t>
            </a:r>
            <a:r>
              <a:rPr lang="en-US" dirty="0" smtClean="0"/>
              <a:t>(action state)</a:t>
            </a:r>
          </a:p>
          <a:p>
            <a:pPr lvl="2" eaLnBrk="1" hangingPunct="1"/>
            <a:r>
              <a:rPr lang="en-US" dirty="0" smtClean="0"/>
              <a:t>Something is to be done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Transition</a:t>
            </a:r>
          </a:p>
          <a:p>
            <a:pPr lvl="2" eaLnBrk="1" hangingPunct="1"/>
            <a:r>
              <a:rPr lang="en-US" dirty="0" smtClean="0"/>
              <a:t>Path from state to state via activity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eaLnBrk="1" hangingPunct="1"/>
            <a:r>
              <a:rPr lang="en-US" smtClean="0"/>
              <a:t>State</a:t>
            </a:r>
          </a:p>
          <a:p>
            <a:pPr lvl="1" eaLnBrk="1" hangingPunct="1"/>
            <a:r>
              <a:rPr lang="en-US" smtClean="0"/>
              <a:t>Rounded rectangle</a:t>
            </a:r>
          </a:p>
          <a:p>
            <a:pPr lvl="2" eaLnBrk="1" hangingPunct="1"/>
            <a:r>
              <a:rPr lang="en-US" sz="2400" smtClean="0"/>
              <a:t>Named with word or short phrase</a:t>
            </a:r>
          </a:p>
          <a:p>
            <a:pPr lvl="2" eaLnBrk="1" hangingPunct="1"/>
            <a:r>
              <a:rPr lang="en-US" sz="2400" smtClean="0"/>
              <a:t>Indicates current “being” of system</a:t>
            </a:r>
          </a:p>
          <a:p>
            <a:pPr lvl="1" eaLnBrk="1" hangingPunct="1"/>
            <a:r>
              <a:rPr lang="en-US" smtClean="0"/>
              <a:t>Special states</a:t>
            </a:r>
          </a:p>
          <a:p>
            <a:pPr lvl="2" eaLnBrk="1" hangingPunct="1"/>
            <a:r>
              <a:rPr lang="en-US" sz="2400" smtClean="0"/>
              <a:t>Start (only one allowed)</a:t>
            </a:r>
          </a:p>
          <a:p>
            <a:pPr lvl="2" eaLnBrk="1" hangingPunct="1"/>
            <a:r>
              <a:rPr lang="en-US" sz="2400" smtClean="0"/>
              <a:t>End (as many as needed)</a:t>
            </a:r>
            <a:endParaRPr lang="en-US" sz="2800" smtClean="0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362200" y="1752600"/>
          <a:ext cx="1524000" cy="754063"/>
        </p:xfrm>
        <a:graphic>
          <a:graphicData uri="http://schemas.openxmlformats.org/presentationml/2006/ole">
            <p:oleObj spid="_x0000_s2050" name="Visio" r:id="rId3" imgW="612648" imgH="302971" progId="Visio.Drawing.11">
              <p:embed/>
            </p:oleObj>
          </a:graphicData>
        </a:graphic>
      </p:graphicFrame>
      <p:graphicFrame>
        <p:nvGraphicFramePr>
          <p:cNvPr id="2051" name="Object 10"/>
          <p:cNvGraphicFramePr>
            <a:graphicFrameLocks noChangeAspect="1"/>
          </p:cNvGraphicFramePr>
          <p:nvPr/>
        </p:nvGraphicFramePr>
        <p:xfrm>
          <a:off x="5308600" y="4318000"/>
          <a:ext cx="406400" cy="406400"/>
        </p:xfrm>
        <a:graphic>
          <a:graphicData uri="http://schemas.openxmlformats.org/presentationml/2006/ole">
            <p:oleObj spid="_x0000_s2051" name="Visio" r:id="rId4" imgW="220370" imgH="220370" progId="Visio.Drawing.11">
              <p:embed/>
            </p:oleObj>
          </a:graphicData>
        </a:graphic>
      </p:graphicFrame>
      <p:graphicFrame>
        <p:nvGraphicFramePr>
          <p:cNvPr id="2052" name="Object 11"/>
          <p:cNvGraphicFramePr>
            <a:graphicFrameLocks noChangeAspect="1"/>
          </p:cNvGraphicFramePr>
          <p:nvPr/>
        </p:nvGraphicFramePr>
        <p:xfrm>
          <a:off x="5565775" y="4724400"/>
          <a:ext cx="454025" cy="457200"/>
        </p:xfrm>
        <a:graphic>
          <a:graphicData uri="http://schemas.openxmlformats.org/presentationml/2006/ole">
            <p:oleObj spid="_x0000_s2052" name="Visio" r:id="rId5" imgW="225552" imgH="22555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eaLnBrk="1" hangingPunct="1"/>
            <a:r>
              <a:rPr lang="en-US" smtClean="0"/>
              <a:t>Activity (action state)</a:t>
            </a:r>
          </a:p>
          <a:p>
            <a:pPr lvl="1" eaLnBrk="1" hangingPunct="1"/>
            <a:r>
              <a:rPr lang="en-US" sz="2700" smtClean="0"/>
              <a:t>Very rounded rectangle</a:t>
            </a:r>
          </a:p>
          <a:p>
            <a:pPr lvl="2" eaLnBrk="1" hangingPunct="1"/>
            <a:r>
              <a:rPr lang="en-US" sz="2500" smtClean="0"/>
              <a:t>Indicates action</a:t>
            </a:r>
          </a:p>
          <a:p>
            <a:pPr lvl="2" eaLnBrk="1" hangingPunct="1"/>
            <a:r>
              <a:rPr lang="en-US" sz="2500" smtClean="0"/>
              <a:t>Should be named accordingly</a:t>
            </a:r>
          </a:p>
          <a:p>
            <a:pPr lvl="3" eaLnBrk="1" hangingPunct="1"/>
            <a:r>
              <a:rPr lang="en-US" sz="2100" smtClean="0"/>
              <a:t>Good: Save File, Create Document</a:t>
            </a:r>
          </a:p>
          <a:p>
            <a:pPr lvl="3" eaLnBrk="1" hangingPunct="1"/>
            <a:r>
              <a:rPr lang="en-US" sz="2100" smtClean="0"/>
              <a:t>Poor:  Run, Update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953000" y="1905000"/>
          <a:ext cx="1447800" cy="712788"/>
        </p:xfrm>
        <a:graphic>
          <a:graphicData uri="http://schemas.openxmlformats.org/presentationml/2006/ole">
            <p:oleObj spid="_x0000_s3074" name="Visio" r:id="rId3" imgW="609905" imgH="30022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772400" cy="4038600"/>
          </a:xfrm>
        </p:spPr>
        <p:txBody>
          <a:bodyPr/>
          <a:lstStyle/>
          <a:p>
            <a:pPr eaLnBrk="1" hangingPunct="1"/>
            <a:r>
              <a:rPr lang="en-US" smtClean="0"/>
              <a:t>Transition</a:t>
            </a:r>
          </a:p>
          <a:p>
            <a:pPr lvl="1" eaLnBrk="1" hangingPunct="1"/>
            <a:r>
              <a:rPr lang="en-US" sz="2700" smtClean="0"/>
              <a:t>Shows control flow from one state to another</a:t>
            </a:r>
          </a:p>
          <a:p>
            <a:pPr lvl="2" eaLnBrk="1" hangingPunct="1"/>
            <a:r>
              <a:rPr lang="en-US" sz="2500" smtClean="0"/>
              <a:t>State to activity</a:t>
            </a:r>
          </a:p>
          <a:p>
            <a:pPr lvl="2" eaLnBrk="1" hangingPunct="1"/>
            <a:r>
              <a:rPr lang="en-US" sz="2500" smtClean="0"/>
              <a:t>Activity to activity</a:t>
            </a:r>
          </a:p>
          <a:p>
            <a:pPr lvl="2" eaLnBrk="1" hangingPunct="1"/>
            <a:r>
              <a:rPr lang="en-US" sz="2500" smtClean="0"/>
              <a:t>State to state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276600" y="2057400"/>
          <a:ext cx="1524000" cy="390525"/>
        </p:xfrm>
        <a:graphic>
          <a:graphicData uri="http://schemas.openxmlformats.org/presentationml/2006/ole">
            <p:oleObj spid="_x0000_s4098" name="Visio" r:id="rId3" imgW="720547" imgH="12496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Diagram Notation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848600" cy="4038600"/>
          </a:xfrm>
        </p:spPr>
        <p:txBody>
          <a:bodyPr/>
          <a:lstStyle/>
          <a:p>
            <a:pPr eaLnBrk="1" hangingPunct="1"/>
            <a:r>
              <a:rPr lang="en-US" smtClean="0"/>
              <a:t>Activity diagrams add detail to a use case</a:t>
            </a:r>
          </a:p>
        </p:txBody>
      </p:sp>
      <p:graphicFrame>
        <p:nvGraphicFramePr>
          <p:cNvPr id="3266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743200" y="2606675"/>
          <a:ext cx="3657600" cy="1644650"/>
        </p:xfrm>
        <a:graphic>
          <a:graphicData uri="http://schemas.openxmlformats.org/presentationml/2006/ole">
            <p:oleObj spid="_x0000_s5122" name="Visio" r:id="rId3" imgW="1881835" imgH="846430" progId="Visio.Drawing.11">
              <p:embed/>
            </p:oleObj>
          </a:graphicData>
        </a:graphic>
      </p:graphicFrame>
      <p:graphicFrame>
        <p:nvGraphicFramePr>
          <p:cNvPr id="32666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57200" y="4602163"/>
          <a:ext cx="8153400" cy="960437"/>
        </p:xfrm>
        <a:graphic>
          <a:graphicData uri="http://schemas.openxmlformats.org/presentationml/2006/ole">
            <p:oleObj spid="_x0000_s5123" name="Visio" r:id="rId4" imgW="3893210" imgH="45902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1773</TotalTime>
  <Words>494</Words>
  <Application>Microsoft Office PowerPoint</Application>
  <PresentationFormat>On-screen Show (4:3)</PresentationFormat>
  <Paragraphs>107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Studio</vt:lpstr>
      <vt:lpstr>Visio</vt:lpstr>
      <vt:lpstr>Software Engineering &amp; Design Architecture</vt:lpstr>
      <vt:lpstr>Introduction</vt:lpstr>
      <vt:lpstr>Introduction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Activity Diagram Notation</vt:lpstr>
      <vt:lpstr>Creating Activity Diagrams</vt:lpstr>
      <vt:lpstr>Creating Activity Diagrams</vt:lpstr>
      <vt:lpstr>Creating Activity Diagrams</vt:lpstr>
      <vt:lpstr>Creating Activity Diagrams</vt:lpstr>
      <vt:lpstr>Creating Activity Diagrams</vt:lpstr>
      <vt:lpstr>Creating Activity Diagrams</vt:lpstr>
      <vt:lpstr>Slide 30</vt:lpstr>
      <vt:lpstr>Creating Activity Diagrams</vt:lpstr>
      <vt:lpstr>Creating Activity Diagrams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ajkombol</cp:lastModifiedBy>
  <cp:revision>44</cp:revision>
  <dcterms:created xsi:type="dcterms:W3CDTF">2005-06-21T23:32:01Z</dcterms:created>
  <dcterms:modified xsi:type="dcterms:W3CDTF">2012-10-21T21:29:40Z</dcterms:modified>
</cp:coreProperties>
</file>