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4" r:id="rId15"/>
    <p:sldId id="269" r:id="rId16"/>
    <p:sldId id="273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66"/>
    <a:srgbClr val="FF0000"/>
    <a:srgbClr val="B2B2B2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7" autoAdjust="0"/>
    <p:restoredTop sz="94660"/>
  </p:normalViewPr>
  <p:slideViewPr>
    <p:cSldViewPr>
      <p:cViewPr varScale="1">
        <p:scale>
          <a:sx n="107" d="100"/>
          <a:sy n="107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4451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4452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45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CD2B9FD7-4547-427E-924A-E47ED22171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84FDF-2C6B-4573-8605-B27EDD3B89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4E5F0-31B7-4F7C-9A09-55E9F05869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17EAAE53-B02F-4BA3-9C4F-6D13D5920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BF9D1471-52DB-4DE7-935F-851C77991B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E28D3-7E1F-43CA-9899-11E428A775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8FF6C-94EE-414E-B30F-CFFB65569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F3FD-D584-4DDE-8EBA-6A036BD8BC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F841E-93E8-4A6C-9899-3441AC388C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9B2EE-C7D7-47F1-95F5-CD97A48954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745D4-B2BD-41CC-A775-A23D7D205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8E937-F65E-4041-9256-720E7848DE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D08BC-0646-4FA1-806E-60F54B3EA9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B3BDB5CF-75AC-4853-A917-0BE7FD431AF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4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4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Software Engineering &amp; Design Architecture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Module 5</a:t>
            </a:r>
          </a:p>
          <a:p>
            <a:r>
              <a:rPr lang="en-US"/>
              <a:t>Modeling Behavior with Sequence Diagrams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Sequence Diagram Notation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Messages are not restricted to adjacent objects</a:t>
            </a:r>
          </a:p>
        </p:txBody>
      </p:sp>
      <p:graphicFrame>
        <p:nvGraphicFramePr>
          <p:cNvPr id="3717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590800" y="2971800"/>
          <a:ext cx="3962400" cy="3216275"/>
        </p:xfrm>
        <a:graphic>
          <a:graphicData uri="http://schemas.openxmlformats.org/presentationml/2006/ole">
            <p:oleObj spid="_x0000_s371716" name="Visio" r:id="rId3" imgW="2115922" imgH="1717243" progId="Visio.Drawing.6">
              <p:embed/>
            </p:oleObj>
          </a:graphicData>
        </a:graphic>
      </p:graphicFrame>
      <p:sp>
        <p:nvSpPr>
          <p:cNvPr id="371720" name="Line 8"/>
          <p:cNvSpPr>
            <a:spLocks noChangeShapeType="1"/>
          </p:cNvSpPr>
          <p:nvPr/>
        </p:nvSpPr>
        <p:spPr bwMode="auto">
          <a:xfrm>
            <a:off x="2886075" y="4843463"/>
            <a:ext cx="312261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lg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Sequence Diagram Notation</a:t>
            </a:r>
          </a:p>
        </p:txBody>
      </p:sp>
      <p:graphicFrame>
        <p:nvGraphicFramePr>
          <p:cNvPr id="372744" name="Object 8"/>
          <p:cNvGraphicFramePr>
            <a:graphicFrameLocks noChangeAspect="1"/>
          </p:cNvGraphicFramePr>
          <p:nvPr>
            <p:ph idx="1"/>
          </p:nvPr>
        </p:nvGraphicFramePr>
        <p:xfrm>
          <a:off x="2617788" y="1828800"/>
          <a:ext cx="3976687" cy="4343400"/>
        </p:xfrm>
        <a:graphic>
          <a:graphicData uri="http://schemas.openxmlformats.org/presentationml/2006/ole">
            <p:oleObj spid="_x0000_s372744" name="Visio" r:id="rId3" imgW="3145536" imgH="3435706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Messages may contain conditions</a:t>
            </a:r>
          </a:p>
          <a:p>
            <a:pPr lvl="1"/>
            <a:r>
              <a:rPr lang="en-US" sz="2700"/>
              <a:t>Message not sent unless condition met</a:t>
            </a:r>
          </a:p>
        </p:txBody>
      </p:sp>
      <p:graphicFrame>
        <p:nvGraphicFramePr>
          <p:cNvPr id="37786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125788" y="3124200"/>
          <a:ext cx="2894012" cy="3124200"/>
        </p:xfrm>
        <a:graphic>
          <a:graphicData uri="http://schemas.openxmlformats.org/presentationml/2006/ole">
            <p:oleObj spid="_x0000_s377860" name="Visio" r:id="rId3" imgW="1461516" imgH="1577645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graphicFrame>
        <p:nvGraphicFramePr>
          <p:cNvPr id="378884" name="Object 4"/>
          <p:cNvGraphicFramePr>
            <a:graphicFrameLocks noChangeAspect="1"/>
          </p:cNvGraphicFramePr>
          <p:nvPr>
            <p:ph idx="1"/>
          </p:nvPr>
        </p:nvGraphicFramePr>
        <p:xfrm>
          <a:off x="2438400" y="1905000"/>
          <a:ext cx="4216400" cy="4305300"/>
        </p:xfrm>
        <a:graphic>
          <a:graphicData uri="http://schemas.openxmlformats.org/presentationml/2006/ole">
            <p:oleObj spid="_x0000_s378884" name="Visio" r:id="rId3" imgW="1461516" imgH="2003450" progId="Visio.Drawing.6">
              <p:embed/>
            </p:oleObj>
          </a:graphicData>
        </a:graphic>
      </p:graphicFrame>
      <p:sp>
        <p:nvSpPr>
          <p:cNvPr id="378886" name="AutoShape 6"/>
          <p:cNvSpPr>
            <a:spLocks/>
          </p:cNvSpPr>
          <p:nvPr/>
        </p:nvSpPr>
        <p:spPr bwMode="auto">
          <a:xfrm>
            <a:off x="842963" y="3748088"/>
            <a:ext cx="1671637" cy="1052512"/>
          </a:xfrm>
          <a:prstGeom prst="borderCallout1">
            <a:avLst>
              <a:gd name="adj1" fmla="val 10861"/>
              <a:gd name="adj2" fmla="val 104560"/>
              <a:gd name="adj3" fmla="val 138310"/>
              <a:gd name="adj4" fmla="val 161255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Object tells itself to do something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graphicFrame>
        <p:nvGraphicFramePr>
          <p:cNvPr id="407556" name="Object 4"/>
          <p:cNvGraphicFramePr>
            <a:graphicFrameLocks noChangeAspect="1"/>
          </p:cNvGraphicFramePr>
          <p:nvPr>
            <p:ph idx="1"/>
          </p:nvPr>
        </p:nvGraphicFramePr>
        <p:xfrm>
          <a:off x="2362200" y="1808163"/>
          <a:ext cx="4419600" cy="4419600"/>
        </p:xfrm>
        <a:graphic>
          <a:graphicData uri="http://schemas.openxmlformats.org/presentationml/2006/ole">
            <p:oleObj spid="_x0000_s407556" name="Visio" r:id="rId3" imgW="1620317" imgH="1620317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 sz="3500"/>
              <a:t>Message types</a:t>
            </a:r>
          </a:p>
          <a:p>
            <a:pPr lvl="1"/>
            <a:r>
              <a:rPr lang="en-US" sz="3000"/>
              <a:t>Synchronous</a:t>
            </a:r>
          </a:p>
          <a:p>
            <a:pPr lvl="2"/>
            <a:r>
              <a:rPr lang="en-US" sz="2500"/>
              <a:t>Flow interrupted until message (and any sub-messages) has been completed</a:t>
            </a:r>
          </a:p>
          <a:p>
            <a:pPr lvl="1"/>
            <a:r>
              <a:rPr lang="en-US" sz="3000"/>
              <a:t>Return</a:t>
            </a:r>
          </a:p>
          <a:p>
            <a:pPr lvl="2"/>
            <a:r>
              <a:rPr lang="en-US" sz="2500"/>
              <a:t>Control returned to calling object.</a:t>
            </a:r>
          </a:p>
          <a:p>
            <a:pPr lvl="2"/>
            <a:r>
              <a:rPr lang="en-US" sz="2500"/>
              <a:t>Synchronous message has been completed</a:t>
            </a:r>
          </a:p>
        </p:txBody>
      </p:sp>
      <p:graphicFrame>
        <p:nvGraphicFramePr>
          <p:cNvPr id="379912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4191000" y="2667000"/>
          <a:ext cx="2363788" cy="312738"/>
        </p:xfrm>
        <a:graphic>
          <a:graphicData uri="http://schemas.openxmlformats.org/presentationml/2006/ole">
            <p:oleObj spid="_x0000_s379912" name="Visio" r:id="rId3" imgW="611429" imgH="80467" progId="Visio.Drawing.6">
              <p:embed/>
            </p:oleObj>
          </a:graphicData>
        </a:graphic>
      </p:graphicFrame>
      <p:graphicFrame>
        <p:nvGraphicFramePr>
          <p:cNvPr id="379914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3048000" y="4038600"/>
          <a:ext cx="2438400" cy="406400"/>
        </p:xfrm>
        <a:graphic>
          <a:graphicData uri="http://schemas.openxmlformats.org/presentationml/2006/ole">
            <p:oleObj spid="_x0000_s379914" name="Visio" r:id="rId4" imgW="609905" imgH="101803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Message types (cont.)</a:t>
            </a:r>
          </a:p>
          <a:p>
            <a:pPr lvl="1"/>
            <a:r>
              <a:rPr lang="en-US" sz="2700"/>
              <a:t>Asynchronous</a:t>
            </a:r>
          </a:p>
          <a:p>
            <a:pPr lvl="2"/>
            <a:r>
              <a:rPr lang="en-US" sz="2500"/>
              <a:t>Sending object does not wait for a response</a:t>
            </a:r>
          </a:p>
          <a:p>
            <a:pPr lvl="1"/>
            <a:r>
              <a:rPr lang="en-US" sz="2700"/>
              <a:t>Flat</a:t>
            </a:r>
          </a:p>
          <a:p>
            <a:pPr lvl="2"/>
            <a:r>
              <a:rPr lang="en-US" sz="2500"/>
              <a:t>Neither synchronous nor asynchronous</a:t>
            </a:r>
          </a:p>
        </p:txBody>
      </p:sp>
      <p:graphicFrame>
        <p:nvGraphicFramePr>
          <p:cNvPr id="38707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962400" y="2514600"/>
          <a:ext cx="2819400" cy="360363"/>
        </p:xfrm>
        <a:graphic>
          <a:graphicData uri="http://schemas.openxmlformats.org/presentationml/2006/ole">
            <p:oleObj spid="_x0000_s387076" name="Visio" r:id="rId3" imgW="609905" imgH="77724" progId="Visio.Drawing.6">
              <p:embed/>
            </p:oleObj>
          </a:graphicData>
        </a:graphic>
      </p:graphicFrame>
      <p:graphicFrame>
        <p:nvGraphicFramePr>
          <p:cNvPr id="38707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362200" y="3454400"/>
          <a:ext cx="3048000" cy="508000"/>
        </p:xfrm>
        <a:graphic>
          <a:graphicData uri="http://schemas.openxmlformats.org/presentationml/2006/ole">
            <p:oleObj spid="_x0000_s387078" name="Visio" r:id="rId4" imgW="609905" imgH="101803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772400" cy="4038600"/>
          </a:xfrm>
        </p:spPr>
        <p:txBody>
          <a:bodyPr/>
          <a:lstStyle/>
          <a:p>
            <a:r>
              <a:rPr lang="en-US"/>
              <a:t>Synchronous messages</a:t>
            </a:r>
          </a:p>
          <a:p>
            <a:pPr lvl="1"/>
            <a:r>
              <a:rPr lang="en-US" sz="2700"/>
              <a:t>Shows procedure flow where one functionality is executed before another</a:t>
            </a:r>
          </a:p>
          <a:p>
            <a:pPr lvl="1"/>
            <a:r>
              <a:rPr lang="en-US" sz="2700"/>
              <a:t>Important that one message be received and completed before execution continues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1970" name="Object 18"/>
          <p:cNvGraphicFramePr>
            <a:graphicFrameLocks noChangeAspect="1"/>
          </p:cNvGraphicFramePr>
          <p:nvPr>
            <p:ph idx="1"/>
          </p:nvPr>
        </p:nvGraphicFramePr>
        <p:xfrm>
          <a:off x="1989138" y="1905000"/>
          <a:ext cx="5240337" cy="4038600"/>
        </p:xfrm>
        <a:graphic>
          <a:graphicData uri="http://schemas.openxmlformats.org/presentationml/2006/ole">
            <p:oleObj spid="_x0000_s381970" name="Visio" r:id="rId3" imgW="2229612" imgH="1717243" progId="Visio.Drawing.6">
              <p:embed/>
            </p:oleObj>
          </a:graphicData>
        </a:graphic>
      </p:graphicFrame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grpSp>
        <p:nvGrpSpPr>
          <p:cNvPr id="381966" name="Group 14"/>
          <p:cNvGrpSpPr>
            <a:grpSpLocks/>
          </p:cNvGrpSpPr>
          <p:nvPr/>
        </p:nvGrpSpPr>
        <p:grpSpPr bwMode="auto">
          <a:xfrm>
            <a:off x="304800" y="4418013"/>
            <a:ext cx="3810000" cy="868362"/>
            <a:chOff x="192" y="2783"/>
            <a:chExt cx="2400" cy="547"/>
          </a:xfrm>
        </p:grpSpPr>
        <p:sp>
          <p:nvSpPr>
            <p:cNvPr id="381960" name="Text Box 8"/>
            <p:cNvSpPr txBox="1">
              <a:spLocks noChangeArrowheads="1"/>
            </p:cNvSpPr>
            <p:nvPr/>
          </p:nvSpPr>
          <p:spPr bwMode="auto">
            <a:xfrm>
              <a:off x="192" y="2783"/>
              <a:ext cx="2400" cy="54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700" b="1">
                  <a:solidFill>
                    <a:srgbClr val="0066FF"/>
                  </a:solidFill>
                </a:rPr>
                <a:t>Indicates interface does not regain control until response from database wrapper is received</a:t>
              </a:r>
            </a:p>
          </p:txBody>
        </p:sp>
        <p:sp>
          <p:nvSpPr>
            <p:cNvPr id="381959" name="AutoShape 7"/>
            <p:cNvSpPr>
              <a:spLocks/>
            </p:cNvSpPr>
            <p:nvPr/>
          </p:nvSpPr>
          <p:spPr bwMode="auto">
            <a:xfrm>
              <a:off x="2544" y="2976"/>
              <a:ext cx="48" cy="288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0066FF"/>
                </a:solidFill>
              </a:endParaRPr>
            </a:p>
          </p:txBody>
        </p:sp>
      </p:grpSp>
      <p:grpSp>
        <p:nvGrpSpPr>
          <p:cNvPr id="381972" name="Group 20"/>
          <p:cNvGrpSpPr>
            <a:grpSpLocks/>
          </p:cNvGrpSpPr>
          <p:nvPr/>
        </p:nvGrpSpPr>
        <p:grpSpPr bwMode="auto">
          <a:xfrm>
            <a:off x="4267200" y="4267200"/>
            <a:ext cx="4419600" cy="1371600"/>
            <a:chOff x="2688" y="2688"/>
            <a:chExt cx="2784" cy="864"/>
          </a:xfrm>
        </p:grpSpPr>
        <p:sp>
          <p:nvSpPr>
            <p:cNvPr id="381967" name="AutoShape 15"/>
            <p:cNvSpPr>
              <a:spLocks/>
            </p:cNvSpPr>
            <p:nvPr/>
          </p:nvSpPr>
          <p:spPr bwMode="auto">
            <a:xfrm>
              <a:off x="2688" y="2688"/>
              <a:ext cx="192" cy="864"/>
            </a:xfrm>
            <a:prstGeom prst="rightBrace">
              <a:avLst>
                <a:gd name="adj1" fmla="val 37500"/>
                <a:gd name="adj2" fmla="val 50000"/>
              </a:avLst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68" name="Text Box 16"/>
            <p:cNvSpPr txBox="1">
              <a:spLocks noChangeArrowheads="1"/>
            </p:cNvSpPr>
            <p:nvPr/>
          </p:nvSpPr>
          <p:spPr bwMode="auto">
            <a:xfrm>
              <a:off x="2870" y="2908"/>
              <a:ext cx="2602" cy="4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66FF"/>
                  </a:solidFill>
                </a:rPr>
                <a:t>User does not regain control until response from interface is received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19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20000" cy="1143000"/>
          </a:xfrm>
        </p:spPr>
        <p:txBody>
          <a:bodyPr/>
          <a:lstStyle/>
          <a:p>
            <a:r>
              <a:rPr lang="en-US"/>
              <a:t>Communication with Messages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Asynchronous messages</a:t>
            </a:r>
          </a:p>
          <a:p>
            <a:pPr lvl="1"/>
            <a:r>
              <a:rPr lang="en-US"/>
              <a:t>Control flow does not need to be interrupted before continuing</a:t>
            </a:r>
          </a:p>
          <a:p>
            <a:pPr lvl="1"/>
            <a:r>
              <a:rPr lang="en-US"/>
              <a:t>Notifications or progress information for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191000"/>
          </a:xfrm>
        </p:spPr>
        <p:txBody>
          <a:bodyPr/>
          <a:lstStyle/>
          <a:p>
            <a:r>
              <a:rPr lang="en-US"/>
              <a:t>Sequence diagrams</a:t>
            </a:r>
          </a:p>
          <a:p>
            <a:pPr lvl="1"/>
            <a:r>
              <a:rPr lang="en-US"/>
              <a:t>Model object interactions arranged in time sequence</a:t>
            </a:r>
          </a:p>
          <a:p>
            <a:pPr lvl="1"/>
            <a:r>
              <a:rPr lang="en-US"/>
              <a:t>Distribute use case behavior to different classes</a:t>
            </a:r>
          </a:p>
          <a:p>
            <a:pPr lvl="1"/>
            <a:r>
              <a:rPr lang="en-US"/>
              <a:t>Illustrates all paths a use case can produce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graphicFrame>
        <p:nvGraphicFramePr>
          <p:cNvPr id="392198" name="Object 6"/>
          <p:cNvGraphicFramePr>
            <a:graphicFrameLocks noChangeAspect="1"/>
          </p:cNvGraphicFramePr>
          <p:nvPr>
            <p:ph idx="1"/>
          </p:nvPr>
        </p:nvGraphicFramePr>
        <p:xfrm>
          <a:off x="1920875" y="1905000"/>
          <a:ext cx="5378450" cy="4038600"/>
        </p:xfrm>
        <a:graphic>
          <a:graphicData uri="http://schemas.openxmlformats.org/presentationml/2006/ole">
            <p:oleObj spid="_x0000_s392198" name="Visio" r:id="rId3" imgW="2287524" imgH="1717243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20000" cy="1143000"/>
          </a:xfrm>
        </p:spPr>
        <p:txBody>
          <a:bodyPr/>
          <a:lstStyle/>
          <a:p>
            <a:r>
              <a:rPr lang="en-US"/>
              <a:t>Communication with Messages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Flat messages</a:t>
            </a:r>
          </a:p>
          <a:p>
            <a:pPr lvl="1"/>
            <a:r>
              <a:rPr lang="en-US"/>
              <a:t>Sometimes we don’t care (or don’t know) if message should be synchronous or asynchronous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graphicFrame>
        <p:nvGraphicFramePr>
          <p:cNvPr id="394247" name="Object 7"/>
          <p:cNvGraphicFramePr>
            <a:graphicFrameLocks noChangeAspect="1"/>
          </p:cNvGraphicFramePr>
          <p:nvPr>
            <p:ph idx="1"/>
          </p:nvPr>
        </p:nvGraphicFramePr>
        <p:xfrm>
          <a:off x="2441575" y="1828800"/>
          <a:ext cx="4340225" cy="4343400"/>
        </p:xfrm>
        <a:graphic>
          <a:graphicData uri="http://schemas.openxmlformats.org/presentationml/2006/ole">
            <p:oleObj spid="_x0000_s394247" name="Visio" r:id="rId3" imgW="2147011" imgH="2351837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20000" cy="1143000"/>
          </a:xfrm>
        </p:spPr>
        <p:txBody>
          <a:bodyPr/>
          <a:lstStyle/>
          <a:p>
            <a:r>
              <a:rPr lang="en-US"/>
              <a:t>Communication with Messages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267200"/>
          </a:xfrm>
        </p:spPr>
        <p:txBody>
          <a:bodyPr/>
          <a:lstStyle/>
          <a:p>
            <a:r>
              <a:rPr lang="en-US"/>
              <a:t>Creating Objects</a:t>
            </a:r>
          </a:p>
          <a:p>
            <a:pPr lvl="1"/>
            <a:r>
              <a:rPr lang="en-US"/>
              <a:t>Mandatory step: create object</a:t>
            </a:r>
          </a:p>
          <a:p>
            <a:pPr lvl="1"/>
            <a:r>
              <a:rPr lang="en-US"/>
              <a:t>Afterwards communicate as normal</a:t>
            </a:r>
          </a:p>
          <a:p>
            <a:pPr lvl="1"/>
            <a:r>
              <a:rPr lang="en-US"/>
              <a:t>Optional step: destroy object</a:t>
            </a:r>
          </a:p>
          <a:p>
            <a:pPr lvl="1"/>
            <a:r>
              <a:rPr lang="en-US"/>
              <a:t>Examples:</a:t>
            </a:r>
          </a:p>
          <a:p>
            <a:pPr lvl="2"/>
            <a:r>
              <a:rPr lang="en-US"/>
              <a:t>Display message box</a:t>
            </a:r>
          </a:p>
          <a:p>
            <a:pPr lvl="2"/>
            <a:r>
              <a:rPr lang="en-US"/>
              <a:t>Create file</a:t>
            </a:r>
          </a:p>
          <a:p>
            <a:pPr lvl="2"/>
            <a:r>
              <a:rPr lang="en-US"/>
              <a:t>Instantiate a class</a:t>
            </a:r>
          </a:p>
          <a:p>
            <a:pPr lvl="2"/>
            <a:r>
              <a:rPr lang="en-US"/>
              <a:t>Open database connection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graphicFrame>
        <p:nvGraphicFramePr>
          <p:cNvPr id="396292" name="Object 4"/>
          <p:cNvGraphicFramePr>
            <a:graphicFrameLocks noChangeAspect="1"/>
          </p:cNvGraphicFramePr>
          <p:nvPr>
            <p:ph idx="1"/>
          </p:nvPr>
        </p:nvGraphicFramePr>
        <p:xfrm>
          <a:off x="2670175" y="1905000"/>
          <a:ext cx="3806825" cy="4343400"/>
        </p:xfrm>
        <a:graphic>
          <a:graphicData uri="http://schemas.openxmlformats.org/presentationml/2006/ole">
            <p:oleObj spid="_x0000_s396292" name="Visio" r:id="rId3" imgW="1789481" imgH="2042160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20000" cy="1143000"/>
          </a:xfrm>
        </p:spPr>
        <p:txBody>
          <a:bodyPr/>
          <a:lstStyle/>
          <a:p>
            <a:r>
              <a:rPr lang="en-US"/>
              <a:t>Communication with Messages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Branching Flows</a:t>
            </a:r>
          </a:p>
          <a:p>
            <a:pPr lvl="1"/>
            <a:r>
              <a:rPr lang="en-US"/>
              <a:t>Indicates a change in the control flow to two or more objects</a:t>
            </a:r>
          </a:p>
          <a:p>
            <a:pPr lvl="1"/>
            <a:r>
              <a:rPr lang="en-US"/>
              <a:t>Based on some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graphicFrame>
        <p:nvGraphicFramePr>
          <p:cNvPr id="401417" name="Object 9"/>
          <p:cNvGraphicFramePr>
            <a:graphicFrameLocks noChangeAspect="1"/>
          </p:cNvGraphicFramePr>
          <p:nvPr>
            <p:ph idx="1"/>
          </p:nvPr>
        </p:nvGraphicFramePr>
        <p:xfrm>
          <a:off x="723900" y="2286000"/>
          <a:ext cx="7696200" cy="3525838"/>
        </p:xfrm>
        <a:graphic>
          <a:graphicData uri="http://schemas.openxmlformats.org/presentationml/2006/ole">
            <p:oleObj spid="_x0000_s401417" name="Visio" r:id="rId3" imgW="3358286" imgH="1538935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20000" cy="1143000"/>
          </a:xfrm>
        </p:spPr>
        <p:txBody>
          <a:bodyPr/>
          <a:lstStyle/>
          <a:p>
            <a:r>
              <a:rPr lang="en-US"/>
              <a:t>Communication with Messages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Alternative Flows</a:t>
            </a:r>
          </a:p>
          <a:p>
            <a:pPr lvl="1"/>
            <a:r>
              <a:rPr lang="en-US"/>
              <a:t>Indicates a change to an alternate lifeline of the same object</a:t>
            </a:r>
          </a:p>
          <a:p>
            <a:pPr lvl="1"/>
            <a:r>
              <a:rPr lang="en-US"/>
              <a:t>Based on some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with Messages</a:t>
            </a:r>
          </a:p>
        </p:txBody>
      </p:sp>
      <p:graphicFrame>
        <p:nvGraphicFramePr>
          <p:cNvPr id="403462" name="Object 6"/>
          <p:cNvGraphicFramePr>
            <a:graphicFrameLocks noChangeAspect="1"/>
          </p:cNvGraphicFramePr>
          <p:nvPr>
            <p:ph idx="1"/>
          </p:nvPr>
        </p:nvGraphicFramePr>
        <p:xfrm>
          <a:off x="2019300" y="1905000"/>
          <a:ext cx="5181600" cy="4038600"/>
        </p:xfrm>
        <a:graphic>
          <a:graphicData uri="http://schemas.openxmlformats.org/presentationml/2006/ole">
            <p:oleObj spid="_x0000_s403462" name="Visio" r:id="rId3" imgW="2546604" imgH="1984248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cases are necessarily generic</a:t>
            </a:r>
          </a:p>
          <a:p>
            <a:r>
              <a:rPr lang="en-US"/>
              <a:t>Sequence diagrams enhance the design by adding detail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 sz="2700"/>
              <a:t>Example: Use Case: Compile Application</a:t>
            </a:r>
          </a:p>
          <a:p>
            <a:pPr lvl="1"/>
            <a:r>
              <a:rPr lang="en-US" sz="2200"/>
              <a:t>What are all the possible workflows for such a use case?</a:t>
            </a:r>
          </a:p>
        </p:txBody>
      </p:sp>
      <p:graphicFrame>
        <p:nvGraphicFramePr>
          <p:cNvPr id="363528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1295400" y="3200400"/>
          <a:ext cx="6553200" cy="2925763"/>
        </p:xfrm>
        <a:graphic>
          <a:graphicData uri="http://schemas.openxmlformats.org/presentationml/2006/ole">
            <p:oleObj spid="_x0000_s363528" name="Visio" r:id="rId3" imgW="1894942" imgH="846430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Possible problems:</a:t>
            </a:r>
          </a:p>
          <a:p>
            <a:pPr lvl="1"/>
            <a:r>
              <a:rPr lang="en-US"/>
              <a:t>Source file not found</a:t>
            </a:r>
          </a:p>
          <a:p>
            <a:pPr lvl="1"/>
            <a:r>
              <a:rPr lang="en-US"/>
              <a:t>Syntax errors in source file(s)</a:t>
            </a:r>
          </a:p>
          <a:p>
            <a:pPr lvl="1"/>
            <a:r>
              <a:rPr lang="en-US"/>
              <a:t>I/O errors in file system</a:t>
            </a:r>
          </a:p>
          <a:p>
            <a:r>
              <a:rPr lang="en-US"/>
              <a:t>Without modeling when would you account for these errors?</a:t>
            </a:r>
          </a:p>
          <a:p>
            <a:pPr lvl="1"/>
            <a:r>
              <a:rPr lang="en-US"/>
              <a:t>During development!</a:t>
            </a:r>
          </a:p>
          <a:p>
            <a:pPr lvl="1"/>
            <a:r>
              <a:rPr lang="en-US"/>
              <a:t>Probably would not use reusable code either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Sequence Diagram Notation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major components:</a:t>
            </a:r>
          </a:p>
          <a:p>
            <a:pPr lvl="1"/>
            <a:r>
              <a:rPr lang="en-US"/>
              <a:t>Active objects</a:t>
            </a:r>
          </a:p>
          <a:p>
            <a:pPr lvl="2"/>
            <a:r>
              <a:rPr lang="en-US"/>
              <a:t>Anything that plays a role in the system: object instance or actor</a:t>
            </a:r>
          </a:p>
          <a:p>
            <a:pPr lvl="1"/>
            <a:r>
              <a:rPr lang="en-US"/>
              <a:t>Messages</a:t>
            </a:r>
          </a:p>
          <a:p>
            <a:pPr lvl="2"/>
            <a:r>
              <a:rPr lang="en-US"/>
              <a:t>Communication between these objects</a:t>
            </a:r>
          </a:p>
          <a:p>
            <a:r>
              <a:rPr lang="en-US"/>
              <a:t>The messages between the objects are the key to a sequence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Sequence Diagram Notation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772400" cy="4038600"/>
          </a:xfrm>
        </p:spPr>
        <p:txBody>
          <a:bodyPr/>
          <a:lstStyle/>
          <a:p>
            <a:r>
              <a:rPr lang="en-US"/>
              <a:t>Active Objects</a:t>
            </a:r>
          </a:p>
        </p:txBody>
      </p:sp>
      <p:graphicFrame>
        <p:nvGraphicFramePr>
          <p:cNvPr id="36864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673475" y="2667000"/>
          <a:ext cx="1812925" cy="3429000"/>
        </p:xfrm>
        <a:graphic>
          <a:graphicData uri="http://schemas.openxmlformats.org/presentationml/2006/ole">
            <p:oleObj spid="_x0000_s368644" name="Visio" r:id="rId3" imgW="609905" imgH="1151839" progId="Visio.Drawing.6">
              <p:embed/>
            </p:oleObj>
          </a:graphicData>
        </a:graphic>
      </p:graphicFrame>
      <p:sp>
        <p:nvSpPr>
          <p:cNvPr id="368646" name="AutoShape 6"/>
          <p:cNvSpPr>
            <a:spLocks/>
          </p:cNvSpPr>
          <p:nvPr/>
        </p:nvSpPr>
        <p:spPr bwMode="auto">
          <a:xfrm>
            <a:off x="6080125" y="4233863"/>
            <a:ext cx="1295400" cy="419100"/>
          </a:xfrm>
          <a:prstGeom prst="borderCallout1">
            <a:avLst>
              <a:gd name="adj1" fmla="val 27273"/>
              <a:gd name="adj2" fmla="val -5884"/>
              <a:gd name="adj3" fmla="val 171593"/>
              <a:gd name="adj4" fmla="val -116421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Lifeline</a:t>
            </a:r>
          </a:p>
        </p:txBody>
      </p:sp>
      <p:grpSp>
        <p:nvGrpSpPr>
          <p:cNvPr id="368649" name="Group 9"/>
          <p:cNvGrpSpPr>
            <a:grpSpLocks/>
          </p:cNvGrpSpPr>
          <p:nvPr/>
        </p:nvGrpSpPr>
        <p:grpSpPr bwMode="auto">
          <a:xfrm>
            <a:off x="1905000" y="3124200"/>
            <a:ext cx="990600" cy="2667000"/>
            <a:chOff x="1200" y="1968"/>
            <a:chExt cx="624" cy="1680"/>
          </a:xfrm>
        </p:grpSpPr>
        <p:sp>
          <p:nvSpPr>
            <p:cNvPr id="368647" name="Line 7"/>
            <p:cNvSpPr>
              <a:spLocks noChangeShapeType="1"/>
            </p:cNvSpPr>
            <p:nvPr/>
          </p:nvSpPr>
          <p:spPr bwMode="auto">
            <a:xfrm>
              <a:off x="1824" y="1968"/>
              <a:ext cx="0" cy="168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8648" name="Text Box 8"/>
            <p:cNvSpPr txBox="1">
              <a:spLocks noChangeArrowheads="1"/>
            </p:cNvSpPr>
            <p:nvPr/>
          </p:nvSpPr>
          <p:spPr bwMode="auto">
            <a:xfrm>
              <a:off x="1200" y="2688"/>
              <a:ext cx="4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Time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6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Sequence Diagram Notation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Messages</a:t>
            </a:r>
          </a:p>
        </p:txBody>
      </p:sp>
      <p:graphicFrame>
        <p:nvGraphicFramePr>
          <p:cNvPr id="36966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514600" y="2819400"/>
          <a:ext cx="4114800" cy="3286125"/>
        </p:xfrm>
        <a:graphic>
          <a:graphicData uri="http://schemas.openxmlformats.org/presentationml/2006/ole">
            <p:oleObj spid="_x0000_s369668" name="Visio" r:id="rId3" imgW="1442314" imgH="1151839" progId="Visio.Drawing.6">
              <p:embed/>
            </p:oleObj>
          </a:graphicData>
        </a:graphic>
      </p:graphicFrame>
      <p:grpSp>
        <p:nvGrpSpPr>
          <p:cNvPr id="369673" name="Group 9"/>
          <p:cNvGrpSpPr>
            <a:grpSpLocks/>
          </p:cNvGrpSpPr>
          <p:nvPr/>
        </p:nvGrpSpPr>
        <p:grpSpPr bwMode="auto">
          <a:xfrm>
            <a:off x="1219200" y="4876800"/>
            <a:ext cx="6508750" cy="366713"/>
            <a:chOff x="768" y="3072"/>
            <a:chExt cx="4100" cy="231"/>
          </a:xfrm>
        </p:grpSpPr>
        <p:sp>
          <p:nvSpPr>
            <p:cNvPr id="369670" name="Line 6"/>
            <p:cNvSpPr>
              <a:spLocks noChangeShapeType="1"/>
            </p:cNvSpPr>
            <p:nvPr/>
          </p:nvSpPr>
          <p:spPr bwMode="auto">
            <a:xfrm>
              <a:off x="2208" y="3168"/>
              <a:ext cx="1296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671" name="Text Box 7"/>
            <p:cNvSpPr txBox="1">
              <a:spLocks noChangeArrowheads="1"/>
            </p:cNvSpPr>
            <p:nvPr/>
          </p:nvSpPr>
          <p:spPr bwMode="auto">
            <a:xfrm>
              <a:off x="768" y="3072"/>
              <a:ext cx="1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from ObjectOne</a:t>
              </a:r>
            </a:p>
          </p:txBody>
        </p:sp>
        <p:sp>
          <p:nvSpPr>
            <p:cNvPr id="369672" name="Text Box 8"/>
            <p:cNvSpPr txBox="1">
              <a:spLocks noChangeArrowheads="1"/>
            </p:cNvSpPr>
            <p:nvPr/>
          </p:nvSpPr>
          <p:spPr bwMode="auto">
            <a:xfrm>
              <a:off x="3840" y="3072"/>
              <a:ext cx="10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to ObjectTwo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Sequence Diagram Notation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772400" cy="4038600"/>
          </a:xfrm>
        </p:spPr>
        <p:txBody>
          <a:bodyPr/>
          <a:lstStyle/>
          <a:p>
            <a:r>
              <a:rPr lang="en-US"/>
              <a:t>Active objects can include actors</a:t>
            </a:r>
          </a:p>
        </p:txBody>
      </p:sp>
      <p:graphicFrame>
        <p:nvGraphicFramePr>
          <p:cNvPr id="37069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362200" y="2570163"/>
          <a:ext cx="4419600" cy="3587750"/>
        </p:xfrm>
        <a:graphic>
          <a:graphicData uri="http://schemas.openxmlformats.org/presentationml/2006/ole">
            <p:oleObj spid="_x0000_s370692" name="Visio" r:id="rId3" imgW="2115922" imgH="1717243" progId="Visio.Drawing.6">
              <p:embed/>
            </p:oleObj>
          </a:graphicData>
        </a:graphic>
      </p:graphicFrame>
      <p:grpSp>
        <p:nvGrpSpPr>
          <p:cNvPr id="370701" name="Group 13"/>
          <p:cNvGrpSpPr>
            <a:grpSpLocks/>
          </p:cNvGrpSpPr>
          <p:nvPr/>
        </p:nvGrpSpPr>
        <p:grpSpPr bwMode="auto">
          <a:xfrm>
            <a:off x="1600200" y="4495800"/>
            <a:ext cx="2771775" cy="366713"/>
            <a:chOff x="1008" y="2832"/>
            <a:chExt cx="1746" cy="231"/>
          </a:xfrm>
        </p:grpSpPr>
        <p:sp>
          <p:nvSpPr>
            <p:cNvPr id="370694" name="Text Box 6"/>
            <p:cNvSpPr txBox="1">
              <a:spLocks noChangeArrowheads="1"/>
            </p:cNvSpPr>
            <p:nvPr/>
          </p:nvSpPr>
          <p:spPr bwMode="auto">
            <a:xfrm>
              <a:off x="1008" y="2832"/>
              <a:ext cx="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Time t</a:t>
              </a:r>
            </a:p>
          </p:txBody>
        </p:sp>
        <p:sp>
          <p:nvSpPr>
            <p:cNvPr id="370697" name="Line 9"/>
            <p:cNvSpPr>
              <a:spLocks noChangeShapeType="1"/>
            </p:cNvSpPr>
            <p:nvPr/>
          </p:nvSpPr>
          <p:spPr bwMode="auto">
            <a:xfrm>
              <a:off x="1698" y="2928"/>
              <a:ext cx="105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lg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0702" name="Group 14"/>
          <p:cNvGrpSpPr>
            <a:grpSpLocks/>
          </p:cNvGrpSpPr>
          <p:nvPr/>
        </p:nvGrpSpPr>
        <p:grpSpPr bwMode="auto">
          <a:xfrm>
            <a:off x="1524000" y="4876800"/>
            <a:ext cx="4614863" cy="366713"/>
            <a:chOff x="960" y="3072"/>
            <a:chExt cx="2907" cy="231"/>
          </a:xfrm>
        </p:grpSpPr>
        <p:sp>
          <p:nvSpPr>
            <p:cNvPr id="370695" name="Text Box 7"/>
            <p:cNvSpPr txBox="1">
              <a:spLocks noChangeArrowheads="1"/>
            </p:cNvSpPr>
            <p:nvPr/>
          </p:nvSpPr>
          <p:spPr bwMode="auto">
            <a:xfrm>
              <a:off x="960" y="3072"/>
              <a:ext cx="7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Time t+1</a:t>
              </a:r>
            </a:p>
          </p:txBody>
        </p:sp>
        <p:sp>
          <p:nvSpPr>
            <p:cNvPr id="370699" name="Line 11"/>
            <p:cNvSpPr>
              <a:spLocks noChangeShapeType="1"/>
            </p:cNvSpPr>
            <p:nvPr/>
          </p:nvSpPr>
          <p:spPr bwMode="auto">
            <a:xfrm>
              <a:off x="2748" y="3189"/>
              <a:ext cx="111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lg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0703" name="Group 15"/>
          <p:cNvGrpSpPr>
            <a:grpSpLocks/>
          </p:cNvGrpSpPr>
          <p:nvPr/>
        </p:nvGrpSpPr>
        <p:grpSpPr bwMode="auto">
          <a:xfrm>
            <a:off x="1524000" y="5257800"/>
            <a:ext cx="4595813" cy="366713"/>
            <a:chOff x="960" y="3312"/>
            <a:chExt cx="2895" cy="231"/>
          </a:xfrm>
        </p:grpSpPr>
        <p:sp>
          <p:nvSpPr>
            <p:cNvPr id="370696" name="Text Box 8"/>
            <p:cNvSpPr txBox="1">
              <a:spLocks noChangeArrowheads="1"/>
            </p:cNvSpPr>
            <p:nvPr/>
          </p:nvSpPr>
          <p:spPr bwMode="auto">
            <a:xfrm>
              <a:off x="960" y="3312"/>
              <a:ext cx="7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Time t+2</a:t>
              </a:r>
            </a:p>
          </p:txBody>
        </p:sp>
        <p:sp>
          <p:nvSpPr>
            <p:cNvPr id="370700" name="Line 12"/>
            <p:cNvSpPr>
              <a:spLocks noChangeShapeType="1"/>
            </p:cNvSpPr>
            <p:nvPr/>
          </p:nvSpPr>
          <p:spPr bwMode="auto">
            <a:xfrm flipH="1">
              <a:off x="2736" y="3447"/>
              <a:ext cx="111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lg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0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70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1970</TotalTime>
  <Words>451</Words>
  <Application>Microsoft Office PowerPoint</Application>
  <PresentationFormat>On-screen Show (4:3)</PresentationFormat>
  <Paragraphs>101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Black</vt:lpstr>
      <vt:lpstr>Times New Roman</vt:lpstr>
      <vt:lpstr>Wingdings</vt:lpstr>
      <vt:lpstr>Studio</vt:lpstr>
      <vt:lpstr>Microsoft Visio Drawing</vt:lpstr>
      <vt:lpstr>Software Engineering &amp; Design Architecture</vt:lpstr>
      <vt:lpstr>Introduction</vt:lpstr>
      <vt:lpstr>Introduction</vt:lpstr>
      <vt:lpstr>Introduction</vt:lpstr>
      <vt:lpstr>Introduction</vt:lpstr>
      <vt:lpstr>Sequence Diagram Notation</vt:lpstr>
      <vt:lpstr>Sequence Diagram Notation</vt:lpstr>
      <vt:lpstr>Sequence Diagram Notation</vt:lpstr>
      <vt:lpstr>Sequence Diagram Notation</vt:lpstr>
      <vt:lpstr>Sequence Diagram Notation</vt:lpstr>
      <vt:lpstr>Sequence Diagram Notation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  <vt:lpstr>Communication with Messages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50</cp:revision>
  <dcterms:created xsi:type="dcterms:W3CDTF">2005-06-21T23:32:01Z</dcterms:created>
  <dcterms:modified xsi:type="dcterms:W3CDTF">2011-10-14T20:48:53Z</dcterms:modified>
</cp:coreProperties>
</file>