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66"/>
    <a:srgbClr val="FF0000"/>
    <a:srgbClr val="B2B2B2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47" autoAdjust="0"/>
    <p:restoredTop sz="94660"/>
  </p:normalViewPr>
  <p:slideViewPr>
    <p:cSldViewPr>
      <p:cViewPr varScale="1">
        <p:scale>
          <a:sx n="107" d="100"/>
          <a:sy n="107" d="100"/>
        </p:scale>
        <p:origin x="-12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6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image" Target="../media/image18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7" Type="http://schemas.openxmlformats.org/officeDocument/2006/relationships/image" Target="../media/image14.emf"/><Relationship Id="rId2" Type="http://schemas.openxmlformats.org/officeDocument/2006/relationships/image" Target="../media/image9.emf"/><Relationship Id="rId1" Type="http://schemas.openxmlformats.org/officeDocument/2006/relationships/image" Target="../media/image8.emf"/><Relationship Id="rId6" Type="http://schemas.openxmlformats.org/officeDocument/2006/relationships/image" Target="../media/image13.emf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image" Target="../media/image1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04451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04452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45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4455" name="Rectangle 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4456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4457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4B8B400E-5565-4084-9ACE-440C06DEC3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6F3E01-DD8F-4780-ABA2-A3BBA23D85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C24FAC-466D-4D21-97AE-A9F316ADEF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6391275"/>
            <a:ext cx="20574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4039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1BB2F4BC-9097-483B-BFFB-BB2986D090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86300" y="1905000"/>
            <a:ext cx="3771900" cy="1943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86300" y="4000500"/>
            <a:ext cx="3771900" cy="1943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762000" y="6391275"/>
            <a:ext cx="20574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352800" y="64039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98D3E6D8-23B9-4014-80E9-EF095C14EC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F9A167-8BCA-43EF-BCD6-1EA9B9791A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8E8E9B-2E2E-446D-B4E0-0E360DEBD9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D0A3A0-9AA0-4335-9AA5-C6A2D9432B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8790DE-32CC-4BF3-ABFC-F99B5B0875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A15CB7-9C88-4C2E-8887-79914EB718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804C75-8B4B-4C0E-AEC2-B5809A75CA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3FA482-2541-4A28-BF49-8A6FC82745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398772-9FF5-459E-9725-22F4F0C8F3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034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fld id="{BF9D31AA-07F2-4BF2-B331-4C3F966C64D4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3431" name="Group 7"/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103432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433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Relationship Id="rId9" Type="http://schemas.openxmlformats.org/officeDocument/2006/relationships/oleObject" Target="../embeddings/oleObject14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6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19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3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4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5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6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Software Engineering &amp; Design Architecture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Module 6</a:t>
            </a:r>
          </a:p>
          <a:p>
            <a:r>
              <a:rPr lang="en-US"/>
              <a:t>Defining Domain Models Using Class Diagrams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Notational Components</a:t>
            </a:r>
          </a:p>
        </p:txBody>
      </p:sp>
      <p:sp>
        <p:nvSpPr>
          <p:cNvPr id="417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905000"/>
            <a:ext cx="7696200" cy="4038600"/>
          </a:xfrm>
        </p:spPr>
        <p:txBody>
          <a:bodyPr/>
          <a:lstStyle/>
          <a:p>
            <a:r>
              <a:rPr lang="en-US"/>
              <a:t>Associations may have direction</a:t>
            </a:r>
          </a:p>
        </p:txBody>
      </p:sp>
      <p:graphicFrame>
        <p:nvGraphicFramePr>
          <p:cNvPr id="41779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295400" y="2590800"/>
          <a:ext cx="6629400" cy="3467100"/>
        </p:xfrm>
        <a:graphic>
          <a:graphicData uri="http://schemas.openxmlformats.org/presentationml/2006/ole">
            <p:oleObj spid="_x0000_s417796" name="Visio" r:id="rId3" imgW="2207362" imgH="1154582" progId="Visio.Drawing.6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Notational Components</a:t>
            </a:r>
          </a:p>
        </p:txBody>
      </p:sp>
      <p:sp>
        <p:nvSpPr>
          <p:cNvPr id="418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905000"/>
            <a:ext cx="7620000" cy="4038600"/>
          </a:xfrm>
        </p:spPr>
        <p:txBody>
          <a:bodyPr/>
          <a:lstStyle/>
          <a:p>
            <a:r>
              <a:rPr lang="en-US"/>
              <a:t>Multiplicity</a:t>
            </a:r>
          </a:p>
          <a:p>
            <a:pPr lvl="1"/>
            <a:r>
              <a:rPr lang="en-US" sz="2700"/>
              <a:t>How many objects of one class relate to one object of another</a:t>
            </a:r>
          </a:p>
          <a:p>
            <a:pPr lvl="1"/>
            <a:r>
              <a:rPr lang="en-US" sz="2700"/>
              <a:t>Single number of range of numbers</a:t>
            </a:r>
          </a:p>
          <a:p>
            <a:pPr lvl="2"/>
            <a:r>
              <a:rPr lang="en-US" sz="2500"/>
              <a:t>Single: exactly that many objects</a:t>
            </a:r>
          </a:p>
          <a:p>
            <a:pPr lvl="2"/>
            <a:r>
              <a:rPr lang="en-US" sz="2500"/>
              <a:t>Range: shown as </a:t>
            </a:r>
            <a:r>
              <a:rPr lang="en-US" sz="2500" i="1"/>
              <a:t>minimum .. maximum</a:t>
            </a:r>
            <a:endParaRPr lang="en-US" sz="2500"/>
          </a:p>
          <a:p>
            <a:pPr lvl="3"/>
            <a:r>
              <a:rPr lang="en-US" sz="2100"/>
              <a:t>Maximum may be</a:t>
            </a:r>
            <a:r>
              <a:rPr lang="en-US"/>
              <a:t>       </a:t>
            </a:r>
            <a:r>
              <a:rPr lang="en-US" sz="2100"/>
              <a:t>meaning “many” (infinite)</a:t>
            </a:r>
          </a:p>
        </p:txBody>
      </p:sp>
      <p:sp>
        <p:nvSpPr>
          <p:cNvPr id="418823" name="Text Box 7"/>
          <p:cNvSpPr txBox="1">
            <a:spLocks noChangeArrowheads="1"/>
          </p:cNvSpPr>
          <p:nvPr/>
        </p:nvSpPr>
        <p:spPr bwMode="auto">
          <a:xfrm>
            <a:off x="4578350" y="4648200"/>
            <a:ext cx="4508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5400"/>
              <a:t>*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Notational Components</a:t>
            </a:r>
          </a:p>
        </p:txBody>
      </p:sp>
      <p:graphicFrame>
        <p:nvGraphicFramePr>
          <p:cNvPr id="422916" name="Object 4"/>
          <p:cNvGraphicFramePr>
            <a:graphicFrameLocks noChangeAspect="1"/>
          </p:cNvGraphicFramePr>
          <p:nvPr>
            <p:ph idx="1"/>
          </p:nvPr>
        </p:nvGraphicFramePr>
        <p:xfrm>
          <a:off x="723900" y="3200400"/>
          <a:ext cx="7696200" cy="1377950"/>
        </p:xfrm>
        <a:graphic>
          <a:graphicData uri="http://schemas.openxmlformats.org/presentationml/2006/ole">
            <p:oleObj spid="_x0000_s422916" name="Visio" r:id="rId3" imgW="2509418" imgH="449885" progId="Visio.Drawing.6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Notational Components</a:t>
            </a:r>
          </a:p>
        </p:txBody>
      </p:sp>
      <p:graphicFrame>
        <p:nvGraphicFramePr>
          <p:cNvPr id="423940" name="Object 4"/>
          <p:cNvGraphicFramePr>
            <a:graphicFrameLocks noChangeAspect="1"/>
          </p:cNvGraphicFramePr>
          <p:nvPr>
            <p:ph idx="1"/>
          </p:nvPr>
        </p:nvGraphicFramePr>
        <p:xfrm>
          <a:off x="685800" y="2179638"/>
          <a:ext cx="7772400" cy="3687762"/>
        </p:xfrm>
        <a:graphic>
          <a:graphicData uri="http://schemas.openxmlformats.org/presentationml/2006/ole">
            <p:oleObj spid="_x0000_s423940" name="Visio" r:id="rId3" imgW="2431999" imgH="1154582" progId="Visio.Drawing.6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Notational Components</a:t>
            </a:r>
          </a:p>
        </p:txBody>
      </p:sp>
      <p:sp>
        <p:nvSpPr>
          <p:cNvPr id="424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905000"/>
            <a:ext cx="7696200" cy="4038600"/>
          </a:xfrm>
        </p:spPr>
        <p:txBody>
          <a:bodyPr/>
          <a:lstStyle/>
          <a:p>
            <a:r>
              <a:rPr lang="en-US"/>
              <a:t>Roles</a:t>
            </a:r>
          </a:p>
          <a:p>
            <a:pPr lvl="1"/>
            <a:r>
              <a:rPr lang="en-US" sz="2700"/>
              <a:t>Helps describe what one object does for another</a:t>
            </a:r>
          </a:p>
        </p:txBody>
      </p:sp>
      <p:graphicFrame>
        <p:nvGraphicFramePr>
          <p:cNvPr id="42496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457200" y="3581400"/>
          <a:ext cx="8153400" cy="2217738"/>
        </p:xfrm>
        <a:graphic>
          <a:graphicData uri="http://schemas.openxmlformats.org/presentationml/2006/ole">
            <p:oleObj spid="_x0000_s424964" name="Visio" r:id="rId3" imgW="2509418" imgH="682142" progId="Visio.Drawing.6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Notational Components</a:t>
            </a:r>
          </a:p>
        </p:txBody>
      </p:sp>
      <p:graphicFrame>
        <p:nvGraphicFramePr>
          <p:cNvPr id="425988" name="Object 4"/>
          <p:cNvGraphicFramePr>
            <a:graphicFrameLocks noChangeAspect="1"/>
          </p:cNvGraphicFramePr>
          <p:nvPr>
            <p:ph idx="1"/>
          </p:nvPr>
        </p:nvGraphicFramePr>
        <p:xfrm>
          <a:off x="990600" y="1955800"/>
          <a:ext cx="7162800" cy="4203700"/>
        </p:xfrm>
        <a:graphic>
          <a:graphicData uri="http://schemas.openxmlformats.org/presentationml/2006/ole">
            <p:oleObj spid="_x0000_s425988" name="Visio" r:id="rId3" imgW="2509418" imgH="1473708" progId="Visio.Drawing.6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Makes a Class</a:t>
            </a:r>
          </a:p>
        </p:txBody>
      </p:sp>
      <p:sp>
        <p:nvSpPr>
          <p:cNvPr id="427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905000"/>
            <a:ext cx="7696200" cy="4038600"/>
          </a:xfrm>
        </p:spPr>
        <p:txBody>
          <a:bodyPr/>
          <a:lstStyle/>
          <a:p>
            <a:r>
              <a:rPr lang="en-US"/>
              <a:t>Classes can be modeled in four ways:</a:t>
            </a:r>
          </a:p>
          <a:p>
            <a:pPr lvl="1"/>
            <a:r>
              <a:rPr lang="en-US" sz="2700"/>
              <a:t>No attributes or operations</a:t>
            </a:r>
          </a:p>
          <a:p>
            <a:pPr lvl="1"/>
            <a:r>
              <a:rPr lang="en-US" sz="2700"/>
              <a:t>Only attributes</a:t>
            </a:r>
          </a:p>
          <a:p>
            <a:pPr lvl="1"/>
            <a:r>
              <a:rPr lang="en-US" sz="2700"/>
              <a:t>Only operations</a:t>
            </a:r>
          </a:p>
          <a:p>
            <a:pPr lvl="1"/>
            <a:r>
              <a:rPr lang="en-US" sz="2700"/>
              <a:t>Both attributes and operations</a:t>
            </a:r>
          </a:p>
          <a:p>
            <a:r>
              <a:rPr lang="en-US" sz="3200"/>
              <a:t>Attributes and operations can be hidden or unknown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Makes a Class</a:t>
            </a:r>
          </a:p>
        </p:txBody>
      </p:sp>
      <p:graphicFrame>
        <p:nvGraphicFramePr>
          <p:cNvPr id="434180" name="Object 4"/>
          <p:cNvGraphicFramePr>
            <a:graphicFrameLocks noChangeAspect="1"/>
          </p:cNvGraphicFramePr>
          <p:nvPr/>
        </p:nvGraphicFramePr>
        <p:xfrm>
          <a:off x="914400" y="2987675"/>
          <a:ext cx="2471738" cy="882650"/>
        </p:xfrm>
        <a:graphic>
          <a:graphicData uri="http://schemas.openxmlformats.org/presentationml/2006/ole">
            <p:oleObj spid="_x0000_s434180" name="Visio" r:id="rId3" imgW="723595" imgH="259080" progId="Visio.Drawing.6">
              <p:embed/>
            </p:oleObj>
          </a:graphicData>
        </a:graphic>
      </p:graphicFrame>
      <p:graphicFrame>
        <p:nvGraphicFramePr>
          <p:cNvPr id="434181" name="Object 5"/>
          <p:cNvGraphicFramePr>
            <a:graphicFrameLocks noChangeAspect="1"/>
          </p:cNvGraphicFramePr>
          <p:nvPr/>
        </p:nvGraphicFramePr>
        <p:xfrm>
          <a:off x="914400" y="2590800"/>
          <a:ext cx="2362200" cy="1606550"/>
        </p:xfrm>
        <a:graphic>
          <a:graphicData uri="http://schemas.openxmlformats.org/presentationml/2006/ole">
            <p:oleObj spid="_x0000_s434181" name="Visio" r:id="rId4" imgW="723595" imgH="491338" progId="Visio.Drawing.6">
              <p:embed/>
            </p:oleObj>
          </a:graphicData>
        </a:graphic>
      </p:graphicFrame>
      <p:graphicFrame>
        <p:nvGraphicFramePr>
          <p:cNvPr id="434182" name="Object 6"/>
          <p:cNvGraphicFramePr>
            <a:graphicFrameLocks noChangeAspect="1"/>
          </p:cNvGraphicFramePr>
          <p:nvPr/>
        </p:nvGraphicFramePr>
        <p:xfrm>
          <a:off x="990600" y="2667000"/>
          <a:ext cx="2286000" cy="1443038"/>
        </p:xfrm>
        <a:graphic>
          <a:graphicData uri="http://schemas.openxmlformats.org/presentationml/2006/ole">
            <p:oleObj spid="_x0000_s434182" name="Visio" r:id="rId5" imgW="842162" imgH="532486" progId="Visio.Drawing.6">
              <p:embed/>
            </p:oleObj>
          </a:graphicData>
        </a:graphic>
      </p:graphicFrame>
      <p:graphicFrame>
        <p:nvGraphicFramePr>
          <p:cNvPr id="434183" name="Object 7"/>
          <p:cNvGraphicFramePr>
            <a:graphicFrameLocks noChangeAspect="1"/>
          </p:cNvGraphicFramePr>
          <p:nvPr/>
        </p:nvGraphicFramePr>
        <p:xfrm>
          <a:off x="914400" y="2357438"/>
          <a:ext cx="2362200" cy="2143125"/>
        </p:xfrm>
        <a:graphic>
          <a:graphicData uri="http://schemas.openxmlformats.org/presentationml/2006/ole">
            <p:oleObj spid="_x0000_s434183" name="Visio" r:id="rId6" imgW="842162" imgH="764743" progId="Visio.Drawing.6">
              <p:embed/>
            </p:oleObj>
          </a:graphicData>
        </a:graphic>
      </p:graphicFrame>
      <p:graphicFrame>
        <p:nvGraphicFramePr>
          <p:cNvPr id="434184" name="Object 8"/>
          <p:cNvGraphicFramePr>
            <a:graphicFrameLocks noChangeAspect="1"/>
          </p:cNvGraphicFramePr>
          <p:nvPr/>
        </p:nvGraphicFramePr>
        <p:xfrm>
          <a:off x="914400" y="2284413"/>
          <a:ext cx="2438400" cy="2211387"/>
        </p:xfrm>
        <a:graphic>
          <a:graphicData uri="http://schemas.openxmlformats.org/presentationml/2006/ole">
            <p:oleObj spid="_x0000_s434184" name="Visio" r:id="rId7" imgW="839724" imgH="762305" progId="Visio.Drawing.6">
              <p:embed/>
            </p:oleObj>
          </a:graphicData>
        </a:graphic>
      </p:graphicFrame>
      <p:graphicFrame>
        <p:nvGraphicFramePr>
          <p:cNvPr id="434185" name="Object 9"/>
          <p:cNvGraphicFramePr>
            <a:graphicFrameLocks noChangeAspect="1"/>
          </p:cNvGraphicFramePr>
          <p:nvPr/>
        </p:nvGraphicFramePr>
        <p:xfrm>
          <a:off x="990600" y="2352675"/>
          <a:ext cx="2362200" cy="2143125"/>
        </p:xfrm>
        <a:graphic>
          <a:graphicData uri="http://schemas.openxmlformats.org/presentationml/2006/ole">
            <p:oleObj spid="_x0000_s434185" name="Visio" r:id="rId8" imgW="839724" imgH="762305" progId="Visio.Drawing.6">
              <p:embed/>
            </p:oleObj>
          </a:graphicData>
        </a:graphic>
      </p:graphicFrame>
      <p:sp>
        <p:nvSpPr>
          <p:cNvPr id="434186" name="Text Box 10"/>
          <p:cNvSpPr txBox="1">
            <a:spLocks noChangeArrowheads="1"/>
          </p:cNvSpPr>
          <p:nvPr/>
        </p:nvSpPr>
        <p:spPr bwMode="auto">
          <a:xfrm>
            <a:off x="3581400" y="3200400"/>
            <a:ext cx="4083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No attributes or operations in the class</a:t>
            </a:r>
          </a:p>
        </p:txBody>
      </p:sp>
      <p:sp>
        <p:nvSpPr>
          <p:cNvPr id="434187" name="Text Box 11"/>
          <p:cNvSpPr txBox="1">
            <a:spLocks noChangeArrowheads="1"/>
          </p:cNvSpPr>
          <p:nvPr/>
        </p:nvSpPr>
        <p:spPr bwMode="auto">
          <a:xfrm>
            <a:off x="3581400" y="3200400"/>
            <a:ext cx="3867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Attributes and operations are hidden</a:t>
            </a:r>
          </a:p>
        </p:txBody>
      </p:sp>
      <p:sp>
        <p:nvSpPr>
          <p:cNvPr id="434188" name="Text Box 12"/>
          <p:cNvSpPr txBox="1">
            <a:spLocks noChangeArrowheads="1"/>
          </p:cNvSpPr>
          <p:nvPr/>
        </p:nvSpPr>
        <p:spPr bwMode="auto">
          <a:xfrm>
            <a:off x="3581400" y="3200400"/>
            <a:ext cx="2686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No attributes in the class</a:t>
            </a:r>
          </a:p>
        </p:txBody>
      </p:sp>
      <p:sp>
        <p:nvSpPr>
          <p:cNvPr id="434189" name="Text Box 13"/>
          <p:cNvSpPr txBox="1">
            <a:spLocks noChangeArrowheads="1"/>
          </p:cNvSpPr>
          <p:nvPr/>
        </p:nvSpPr>
        <p:spPr bwMode="auto">
          <a:xfrm>
            <a:off x="3581400" y="3200400"/>
            <a:ext cx="3562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Cannot tell if there are operations</a:t>
            </a:r>
          </a:p>
        </p:txBody>
      </p:sp>
      <p:graphicFrame>
        <p:nvGraphicFramePr>
          <p:cNvPr id="434190" name="Object 14"/>
          <p:cNvGraphicFramePr>
            <a:graphicFrameLocks noChangeAspect="1"/>
          </p:cNvGraphicFramePr>
          <p:nvPr>
            <p:ph idx="1"/>
          </p:nvPr>
        </p:nvGraphicFramePr>
        <p:xfrm>
          <a:off x="990600" y="2352675"/>
          <a:ext cx="2362200" cy="2143125"/>
        </p:xfrm>
        <a:graphic>
          <a:graphicData uri="http://schemas.openxmlformats.org/presentationml/2006/ole">
            <p:oleObj spid="_x0000_s434190" name="Visio" r:id="rId9" imgW="839724" imgH="762305" progId="Visio.Drawing.6">
              <p:embed/>
            </p:oleObj>
          </a:graphicData>
        </a:graphic>
      </p:graphicFrame>
      <p:sp>
        <p:nvSpPr>
          <p:cNvPr id="434192" name="Text Box 16"/>
          <p:cNvSpPr txBox="1">
            <a:spLocks noChangeArrowheads="1"/>
          </p:cNvSpPr>
          <p:nvPr/>
        </p:nvSpPr>
        <p:spPr bwMode="auto">
          <a:xfrm>
            <a:off x="3581400" y="3214688"/>
            <a:ext cx="2813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No operations in the class</a:t>
            </a:r>
          </a:p>
        </p:txBody>
      </p:sp>
      <p:sp>
        <p:nvSpPr>
          <p:cNvPr id="434193" name="Text Box 17"/>
          <p:cNvSpPr txBox="1">
            <a:spLocks noChangeArrowheads="1"/>
          </p:cNvSpPr>
          <p:nvPr/>
        </p:nvSpPr>
        <p:spPr bwMode="auto">
          <a:xfrm>
            <a:off x="3581400" y="3200400"/>
            <a:ext cx="3435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Cannot tell if there are attributes</a:t>
            </a:r>
          </a:p>
        </p:txBody>
      </p:sp>
      <p:sp>
        <p:nvSpPr>
          <p:cNvPr id="434194" name="Text Box 18"/>
          <p:cNvSpPr txBox="1">
            <a:spLocks noChangeArrowheads="1"/>
          </p:cNvSpPr>
          <p:nvPr/>
        </p:nvSpPr>
        <p:spPr bwMode="auto">
          <a:xfrm>
            <a:off x="3581400" y="3200400"/>
            <a:ext cx="3448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Attributes and operations known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41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4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341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4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341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4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341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4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341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4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341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4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341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4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341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4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341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4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341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4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341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4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4341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4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34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434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186" grpId="0"/>
      <p:bldP spid="434187" grpId="0"/>
      <p:bldP spid="434188" grpId="0"/>
      <p:bldP spid="434189" grpId="0"/>
      <p:bldP spid="434192" grpId="0"/>
      <p:bldP spid="434193" grpId="0"/>
      <p:bldP spid="43419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Makes a Class</a:t>
            </a:r>
          </a:p>
        </p:txBody>
      </p:sp>
      <p:sp>
        <p:nvSpPr>
          <p:cNvPr id="435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“Visible” attributes and operations are available to related classes</a:t>
            </a:r>
          </a:p>
          <a:p>
            <a:r>
              <a:rPr lang="en-US"/>
              <a:t>+ means item is visible (public)</a:t>
            </a:r>
          </a:p>
          <a:p>
            <a:r>
              <a:rPr lang="en-US"/>
              <a:t>- means item is </a:t>
            </a:r>
            <a:r>
              <a:rPr lang="en-US" u="sng"/>
              <a:t>not</a:t>
            </a:r>
            <a:r>
              <a:rPr lang="en-US"/>
              <a:t> visible (private)</a:t>
            </a:r>
          </a:p>
          <a:p>
            <a:r>
              <a:rPr lang="en-US"/>
              <a:t># means protected</a:t>
            </a:r>
          </a:p>
          <a:p>
            <a:pPr lvl="1"/>
            <a:r>
              <a:rPr lang="en-US"/>
              <a:t>Visible to classes within the same system</a:t>
            </a:r>
          </a:p>
          <a:p>
            <a:pPr lvl="1"/>
            <a:r>
              <a:rPr lang="en-US"/>
              <a:t>Not visible to classes outside the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Objects</a:t>
            </a:r>
          </a:p>
        </p:txBody>
      </p:sp>
      <p:sp>
        <p:nvSpPr>
          <p:cNvPr id="436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905000"/>
            <a:ext cx="7772400" cy="4038600"/>
          </a:xfrm>
        </p:spPr>
        <p:txBody>
          <a:bodyPr/>
          <a:lstStyle/>
          <a:p>
            <a:r>
              <a:rPr lang="en-US"/>
              <a:t>An object is an instance of a class</a:t>
            </a:r>
          </a:p>
          <a:p>
            <a:r>
              <a:rPr lang="en-US"/>
              <a:t>Notation:</a:t>
            </a:r>
          </a:p>
        </p:txBody>
      </p:sp>
      <p:graphicFrame>
        <p:nvGraphicFramePr>
          <p:cNvPr id="436228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1524000" y="3733800"/>
          <a:ext cx="6019800" cy="1193800"/>
        </p:xfrm>
        <a:graphic>
          <a:graphicData uri="http://schemas.openxmlformats.org/presentationml/2006/ole">
            <p:oleObj spid="_x0000_s436228" name="Visio" r:id="rId3" imgW="1304239" imgH="259080" progId="Visio.Drawing.6">
              <p:embed/>
            </p:oleObj>
          </a:graphicData>
        </a:graphic>
      </p:graphicFrame>
      <p:graphicFrame>
        <p:nvGraphicFramePr>
          <p:cNvPr id="436230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1828800" y="3787775"/>
          <a:ext cx="5486400" cy="1089025"/>
        </p:xfrm>
        <a:graphic>
          <a:graphicData uri="http://schemas.openxmlformats.org/presentationml/2006/ole">
            <p:oleObj spid="_x0000_s436230" name="Visio" r:id="rId4" imgW="1304239" imgH="259080" progId="Visio.Drawing.6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6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36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409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8001000" cy="4038600"/>
          </a:xfrm>
        </p:spPr>
        <p:txBody>
          <a:bodyPr/>
          <a:lstStyle/>
          <a:p>
            <a:r>
              <a:rPr lang="en-US"/>
              <a:t>Classes form the basis of object-oriented design</a:t>
            </a:r>
          </a:p>
          <a:p>
            <a:r>
              <a:rPr lang="en-US"/>
              <a:t>Class diagrams show system components</a:t>
            </a:r>
          </a:p>
          <a:p>
            <a:pPr lvl="1"/>
            <a:r>
              <a:rPr lang="en-US"/>
              <a:t>Initially at a level business representatives can understand</a:t>
            </a:r>
          </a:p>
          <a:p>
            <a:pPr lvl="1"/>
            <a:r>
              <a:rPr lang="en-US"/>
              <a:t>Later at a level developers can 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Objects</a:t>
            </a:r>
          </a:p>
        </p:txBody>
      </p:sp>
      <p:sp>
        <p:nvSpPr>
          <p:cNvPr id="4423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905000"/>
            <a:ext cx="7696200" cy="4038600"/>
          </a:xfrm>
        </p:spPr>
        <p:txBody>
          <a:bodyPr/>
          <a:lstStyle/>
          <a:p>
            <a:r>
              <a:rPr lang="en-US"/>
              <a:t>An instance has state – its attributes have values</a:t>
            </a:r>
          </a:p>
          <a:p>
            <a:r>
              <a:rPr lang="en-US"/>
              <a:t>= indicates attribute value</a:t>
            </a:r>
          </a:p>
        </p:txBody>
      </p:sp>
      <p:graphicFrame>
        <p:nvGraphicFramePr>
          <p:cNvPr id="442372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905000" y="3730625"/>
          <a:ext cx="5257800" cy="2136775"/>
        </p:xfrm>
        <a:graphic>
          <a:graphicData uri="http://schemas.openxmlformats.org/presentationml/2006/ole">
            <p:oleObj spid="_x0000_s442372" name="Visio" r:id="rId3" imgW="1304239" imgH="530047" progId="Visio.Drawing.6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Package</a:t>
            </a:r>
          </a:p>
        </p:txBody>
      </p:sp>
      <p:sp>
        <p:nvSpPr>
          <p:cNvPr id="4433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905000"/>
            <a:ext cx="7696200" cy="4038600"/>
          </a:xfrm>
        </p:spPr>
        <p:txBody>
          <a:bodyPr/>
          <a:lstStyle/>
          <a:p>
            <a:r>
              <a:rPr lang="en-US"/>
              <a:t>Packages group classes into common categories</a:t>
            </a:r>
          </a:p>
        </p:txBody>
      </p:sp>
      <p:graphicFrame>
        <p:nvGraphicFramePr>
          <p:cNvPr id="443398" name="Object 6"/>
          <p:cNvGraphicFramePr>
            <a:graphicFrameLocks noChangeAspect="1"/>
          </p:cNvGraphicFramePr>
          <p:nvPr>
            <p:ph sz="quarter" idx="2"/>
          </p:nvPr>
        </p:nvGraphicFramePr>
        <p:xfrm>
          <a:off x="1295400" y="3592513"/>
          <a:ext cx="6477000" cy="1284287"/>
        </p:xfrm>
        <a:graphic>
          <a:graphicData uri="http://schemas.openxmlformats.org/presentationml/2006/ole">
            <p:oleObj spid="_x0000_s443398" name="Visio" r:id="rId3" imgW="1304239" imgH="259080" progId="Visio.Drawing.6">
              <p:embed/>
            </p:oleObj>
          </a:graphicData>
        </a:graphic>
      </p:graphicFrame>
      <p:graphicFrame>
        <p:nvGraphicFramePr>
          <p:cNvPr id="443401" name="Object 9"/>
          <p:cNvGraphicFramePr>
            <a:graphicFrameLocks noChangeAspect="1"/>
          </p:cNvGraphicFramePr>
          <p:nvPr>
            <p:ph sz="quarter" idx="3"/>
          </p:nvPr>
        </p:nvGraphicFramePr>
        <p:xfrm>
          <a:off x="1371600" y="3721100"/>
          <a:ext cx="6400800" cy="1079500"/>
        </p:xfrm>
        <a:graphic>
          <a:graphicData uri="http://schemas.openxmlformats.org/presentationml/2006/ole">
            <p:oleObj spid="_x0000_s443401" name="Visio" r:id="rId4" imgW="1533754" imgH="259080" progId="Visio.Drawing.6">
              <p:embed/>
            </p:oleObj>
          </a:graphicData>
        </a:graphic>
      </p:graphicFrame>
      <p:sp>
        <p:nvSpPr>
          <p:cNvPr id="443402" name="Text Box 10"/>
          <p:cNvSpPr txBox="1">
            <a:spLocks noChangeArrowheads="1"/>
          </p:cNvSpPr>
          <p:nvPr/>
        </p:nvSpPr>
        <p:spPr bwMode="auto">
          <a:xfrm>
            <a:off x="914400" y="4800600"/>
            <a:ext cx="1420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66FF"/>
                </a:solidFill>
              </a:rPr>
              <a:t>Instance</a:t>
            </a:r>
          </a:p>
        </p:txBody>
      </p:sp>
      <p:sp>
        <p:nvSpPr>
          <p:cNvPr id="443403" name="Text Box 11"/>
          <p:cNvSpPr txBox="1">
            <a:spLocks noChangeArrowheads="1"/>
          </p:cNvSpPr>
          <p:nvPr/>
        </p:nvSpPr>
        <p:spPr bwMode="auto">
          <a:xfrm>
            <a:off x="6019800" y="4876800"/>
            <a:ext cx="162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66FF"/>
                </a:solidFill>
              </a:rPr>
              <a:t>of a Class</a:t>
            </a:r>
          </a:p>
        </p:txBody>
      </p:sp>
      <p:sp>
        <p:nvSpPr>
          <p:cNvPr id="443404" name="Text Box 12"/>
          <p:cNvSpPr txBox="1">
            <a:spLocks noChangeArrowheads="1"/>
          </p:cNvSpPr>
          <p:nvPr/>
        </p:nvSpPr>
        <p:spPr bwMode="auto">
          <a:xfrm>
            <a:off x="3048000" y="3048000"/>
            <a:ext cx="2030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66FF"/>
                </a:solidFill>
              </a:rPr>
              <a:t>in a Package</a:t>
            </a:r>
          </a:p>
        </p:txBody>
      </p:sp>
      <p:sp>
        <p:nvSpPr>
          <p:cNvPr id="443408" name="Freeform 16"/>
          <p:cNvSpPr>
            <a:spLocks/>
          </p:cNvSpPr>
          <p:nvPr/>
        </p:nvSpPr>
        <p:spPr bwMode="auto">
          <a:xfrm>
            <a:off x="2209800" y="4572000"/>
            <a:ext cx="3886200" cy="12319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296" y="768"/>
              </a:cxn>
              <a:cxn ang="0">
                <a:pos x="2448" y="48"/>
              </a:cxn>
            </a:cxnLst>
            <a:rect l="0" t="0" r="r" b="b"/>
            <a:pathLst>
              <a:path w="2448" h="776">
                <a:moveTo>
                  <a:pt x="0" y="0"/>
                </a:moveTo>
                <a:cubicBezTo>
                  <a:pt x="444" y="380"/>
                  <a:pt x="888" y="760"/>
                  <a:pt x="1296" y="768"/>
                </a:cubicBezTo>
                <a:cubicBezTo>
                  <a:pt x="1704" y="776"/>
                  <a:pt x="2076" y="412"/>
                  <a:pt x="2448" y="48"/>
                </a:cubicBezTo>
              </a:path>
            </a:pathLst>
          </a:custGeom>
          <a:noFill/>
          <a:ln w="38100">
            <a:solidFill>
              <a:srgbClr val="0066FF"/>
            </a:solidFill>
            <a:round/>
            <a:headEnd/>
            <a:tailEnd type="stealth" w="lg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3410" name="Freeform 18"/>
          <p:cNvSpPr>
            <a:spLocks/>
          </p:cNvSpPr>
          <p:nvPr/>
        </p:nvSpPr>
        <p:spPr bwMode="auto">
          <a:xfrm>
            <a:off x="4800600" y="3200400"/>
            <a:ext cx="2362200" cy="774700"/>
          </a:xfrm>
          <a:custGeom>
            <a:avLst/>
            <a:gdLst/>
            <a:ahLst/>
            <a:cxnLst>
              <a:cxn ang="0">
                <a:pos x="1488" y="440"/>
              </a:cxn>
              <a:cxn ang="0">
                <a:pos x="624" y="8"/>
              </a:cxn>
              <a:cxn ang="0">
                <a:pos x="0" y="488"/>
              </a:cxn>
            </a:cxnLst>
            <a:rect l="0" t="0" r="r" b="b"/>
            <a:pathLst>
              <a:path w="1488" h="488">
                <a:moveTo>
                  <a:pt x="1488" y="440"/>
                </a:moveTo>
                <a:cubicBezTo>
                  <a:pt x="1180" y="220"/>
                  <a:pt x="872" y="0"/>
                  <a:pt x="624" y="8"/>
                </a:cubicBezTo>
                <a:cubicBezTo>
                  <a:pt x="376" y="16"/>
                  <a:pt x="188" y="252"/>
                  <a:pt x="0" y="488"/>
                </a:cubicBezTo>
              </a:path>
            </a:pathLst>
          </a:custGeom>
          <a:noFill/>
          <a:ln w="38100">
            <a:solidFill>
              <a:srgbClr val="0066FF"/>
            </a:solidFill>
            <a:round/>
            <a:headEnd/>
            <a:tailEnd type="stealth" w="lg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3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43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43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443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43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000"/>
                                        <p:tgtEl>
                                          <p:spTgt spid="443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43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3402" grpId="0"/>
      <p:bldP spid="443403" grpId="0"/>
      <p:bldP spid="443404" grpId="0"/>
      <p:bldP spid="443408" grpId="0" animBg="1"/>
      <p:bldP spid="44341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Types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905000"/>
            <a:ext cx="7696200" cy="4038600"/>
          </a:xfrm>
        </p:spPr>
        <p:txBody>
          <a:bodyPr/>
          <a:lstStyle/>
          <a:p>
            <a:r>
              <a:rPr lang="en-US"/>
              <a:t>Data type is added after attribute name</a:t>
            </a:r>
          </a:p>
        </p:txBody>
      </p:sp>
      <p:graphicFrame>
        <p:nvGraphicFramePr>
          <p:cNvPr id="450570" name="Object 10"/>
          <p:cNvGraphicFramePr>
            <a:graphicFrameLocks noChangeAspect="1"/>
          </p:cNvGraphicFramePr>
          <p:nvPr>
            <p:ph sz="half" idx="2"/>
          </p:nvPr>
        </p:nvGraphicFramePr>
        <p:xfrm>
          <a:off x="2933700" y="2743200"/>
          <a:ext cx="3276600" cy="2552700"/>
        </p:xfrm>
        <a:graphic>
          <a:graphicData uri="http://schemas.openxmlformats.org/presentationml/2006/ole">
            <p:oleObj spid="_x0000_s450570" name="Visio" r:id="rId3" imgW="839114" imgH="653491" progId="Visio.Drawing.6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Types</a:t>
            </a:r>
          </a:p>
        </p:txBody>
      </p:sp>
      <p:sp>
        <p:nvSpPr>
          <p:cNvPr id="4546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905000"/>
            <a:ext cx="7696200" cy="4038600"/>
          </a:xfrm>
        </p:spPr>
        <p:txBody>
          <a:bodyPr/>
          <a:lstStyle/>
          <a:p>
            <a:r>
              <a:rPr lang="en-US"/>
              <a:t>Initial values are allowed</a:t>
            </a:r>
          </a:p>
        </p:txBody>
      </p:sp>
      <p:graphicFrame>
        <p:nvGraphicFramePr>
          <p:cNvPr id="454662" name="Object 6"/>
          <p:cNvGraphicFramePr>
            <a:graphicFrameLocks noChangeAspect="1"/>
          </p:cNvGraphicFramePr>
          <p:nvPr>
            <p:ph sz="half" idx="2"/>
          </p:nvPr>
        </p:nvGraphicFramePr>
        <p:xfrm>
          <a:off x="2400300" y="2971800"/>
          <a:ext cx="4343400" cy="2593975"/>
        </p:xfrm>
        <a:graphic>
          <a:graphicData uri="http://schemas.openxmlformats.org/presentationml/2006/ole">
            <p:oleObj spid="_x0000_s454662" name="Visio" r:id="rId3" imgW="1095756" imgH="653491" progId="Visio.Drawing.6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5688" name="Object 8"/>
          <p:cNvGraphicFramePr>
            <a:graphicFrameLocks noChangeAspect="1"/>
          </p:cNvGraphicFramePr>
          <p:nvPr>
            <p:ph sz="half" idx="2"/>
          </p:nvPr>
        </p:nvGraphicFramePr>
        <p:xfrm>
          <a:off x="3352800" y="3124200"/>
          <a:ext cx="4648200" cy="2536825"/>
        </p:xfrm>
        <a:graphic>
          <a:graphicData uri="http://schemas.openxmlformats.org/presentationml/2006/ole">
            <p:oleObj spid="_x0000_s455688" name="Visio" r:id="rId3" imgW="1198778" imgH="653491" progId="Visio.Drawing.6">
              <p:embed/>
            </p:oleObj>
          </a:graphicData>
        </a:graphic>
      </p:graphicFrame>
      <p:sp>
        <p:nvSpPr>
          <p:cNvPr id="455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Types</a:t>
            </a:r>
          </a:p>
        </p:txBody>
      </p:sp>
      <p:sp>
        <p:nvSpPr>
          <p:cNvPr id="4556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905000"/>
            <a:ext cx="7696200" cy="4038600"/>
          </a:xfrm>
        </p:spPr>
        <p:txBody>
          <a:bodyPr/>
          <a:lstStyle/>
          <a:p>
            <a:r>
              <a:rPr lang="en-US"/>
              <a:t>Multiplicity applies to attributes as well as to relationships between classes</a:t>
            </a:r>
          </a:p>
        </p:txBody>
      </p:sp>
      <p:sp>
        <p:nvSpPr>
          <p:cNvPr id="455686" name="AutoShape 6"/>
          <p:cNvSpPr>
            <a:spLocks/>
          </p:cNvSpPr>
          <p:nvPr/>
        </p:nvSpPr>
        <p:spPr bwMode="auto">
          <a:xfrm>
            <a:off x="1452563" y="3038475"/>
            <a:ext cx="1524000" cy="609600"/>
          </a:xfrm>
          <a:prstGeom prst="borderCallout1">
            <a:avLst>
              <a:gd name="adj1" fmla="val 18750"/>
              <a:gd name="adj2" fmla="val 105000"/>
              <a:gd name="adj3" fmla="val 130468"/>
              <a:gd name="adj4" fmla="val 205315"/>
            </a:avLst>
          </a:prstGeom>
          <a:noFill/>
          <a:ln w="2540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b="1">
                <a:solidFill>
                  <a:srgbClr val="0066FF"/>
                </a:solidFill>
              </a:rPr>
              <a:t>Student has one name</a:t>
            </a:r>
          </a:p>
        </p:txBody>
      </p:sp>
      <p:sp>
        <p:nvSpPr>
          <p:cNvPr id="455687" name="AutoShape 7"/>
          <p:cNvSpPr>
            <a:spLocks/>
          </p:cNvSpPr>
          <p:nvPr/>
        </p:nvSpPr>
        <p:spPr bwMode="auto">
          <a:xfrm>
            <a:off x="1089025" y="5221288"/>
            <a:ext cx="2089150" cy="1001712"/>
          </a:xfrm>
          <a:prstGeom prst="borderCallout1">
            <a:avLst>
              <a:gd name="adj1" fmla="val 11412"/>
              <a:gd name="adj2" fmla="val 103648"/>
              <a:gd name="adj3" fmla="val -25042"/>
              <a:gd name="adj4" fmla="val 184574"/>
            </a:avLst>
          </a:prstGeom>
          <a:noFill/>
          <a:ln w="2540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b="1">
                <a:solidFill>
                  <a:srgbClr val="0066FF"/>
                </a:solidFill>
              </a:rPr>
              <a:t>Student may have no grades to many grades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5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55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5686" grpId="0" animBg="1"/>
      <p:bldP spid="45568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Types</a:t>
            </a:r>
          </a:p>
        </p:txBody>
      </p:sp>
      <p:sp>
        <p:nvSpPr>
          <p:cNvPr id="4567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905000"/>
            <a:ext cx="7696200" cy="4038600"/>
          </a:xfrm>
        </p:spPr>
        <p:txBody>
          <a:bodyPr/>
          <a:lstStyle/>
          <a:p>
            <a:r>
              <a:rPr lang="en-US"/>
              <a:t>Within an instance of a class, values for attributes with multiplicity can be specified</a:t>
            </a:r>
          </a:p>
        </p:txBody>
      </p:sp>
      <p:graphicFrame>
        <p:nvGraphicFramePr>
          <p:cNvPr id="456713" name="Object 9"/>
          <p:cNvGraphicFramePr>
            <a:graphicFrameLocks noChangeAspect="1"/>
          </p:cNvGraphicFramePr>
          <p:nvPr>
            <p:ph sz="quarter" idx="2"/>
          </p:nvPr>
        </p:nvGraphicFramePr>
        <p:xfrm>
          <a:off x="3124200" y="3124200"/>
          <a:ext cx="5257800" cy="2670175"/>
        </p:xfrm>
        <a:graphic>
          <a:graphicData uri="http://schemas.openxmlformats.org/presentationml/2006/ole">
            <p:oleObj spid="_x0000_s456713" name="Visio" r:id="rId3" imgW="1526164" imgH="774508" progId="Visio.Drawing.6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Derived Attributes</a:t>
            </a:r>
          </a:p>
        </p:txBody>
      </p:sp>
      <p:sp>
        <p:nvSpPr>
          <p:cNvPr id="4628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905000"/>
            <a:ext cx="7696200" cy="4038600"/>
          </a:xfrm>
        </p:spPr>
        <p:txBody>
          <a:bodyPr/>
          <a:lstStyle/>
          <a:p>
            <a:r>
              <a:rPr lang="en-US"/>
              <a:t>“Calculated” from some other data</a:t>
            </a:r>
          </a:p>
        </p:txBody>
      </p:sp>
      <p:graphicFrame>
        <p:nvGraphicFramePr>
          <p:cNvPr id="462854" name="Object 6"/>
          <p:cNvGraphicFramePr>
            <a:graphicFrameLocks noChangeAspect="1"/>
          </p:cNvGraphicFramePr>
          <p:nvPr>
            <p:ph sz="half" idx="2"/>
          </p:nvPr>
        </p:nvGraphicFramePr>
        <p:xfrm>
          <a:off x="1828800" y="2590800"/>
          <a:ext cx="5486400" cy="3394075"/>
        </p:xfrm>
        <a:graphic>
          <a:graphicData uri="http://schemas.openxmlformats.org/presentationml/2006/ole">
            <p:oleObj spid="_x0000_s462854" name="Visio" r:id="rId3" imgW="2992090" imgH="1850655" progId="Visio.Drawing.6">
              <p:embed/>
            </p:oleObj>
          </a:graphicData>
        </a:graphic>
      </p:graphicFrame>
      <p:sp>
        <p:nvSpPr>
          <p:cNvPr id="462856" name="Line 8"/>
          <p:cNvSpPr>
            <a:spLocks noChangeShapeType="1"/>
          </p:cNvSpPr>
          <p:nvPr/>
        </p:nvSpPr>
        <p:spPr bwMode="auto">
          <a:xfrm flipH="1">
            <a:off x="5632450" y="3689350"/>
            <a:ext cx="42863" cy="150813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2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285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410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Classes are composed of</a:t>
            </a:r>
          </a:p>
          <a:p>
            <a:pPr lvl="1"/>
            <a:r>
              <a:rPr lang="en-US"/>
              <a:t>Attributes</a:t>
            </a:r>
          </a:p>
          <a:p>
            <a:pPr lvl="2"/>
            <a:r>
              <a:rPr lang="en-US"/>
              <a:t>Define state(s)</a:t>
            </a:r>
          </a:p>
          <a:p>
            <a:pPr lvl="1"/>
            <a:r>
              <a:rPr lang="en-US"/>
              <a:t>Operations (methods)</a:t>
            </a:r>
          </a:p>
          <a:p>
            <a:pPr lvl="2"/>
            <a:r>
              <a:rPr lang="en-US"/>
              <a:t>Provide functionality</a:t>
            </a:r>
          </a:p>
          <a:p>
            <a:r>
              <a:rPr lang="en-US"/>
              <a:t>Classes relate to other classes</a:t>
            </a:r>
          </a:p>
          <a:p>
            <a:pPr lvl="1"/>
            <a:r>
              <a:rPr lang="en-US"/>
              <a:t>Refer to activity and sequence diagrams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411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696200" cy="4343400"/>
          </a:xfrm>
        </p:spPr>
        <p:txBody>
          <a:bodyPr/>
          <a:lstStyle/>
          <a:p>
            <a:r>
              <a:rPr lang="en-US"/>
              <a:t>Modeling classes adds detail to the system design</a:t>
            </a:r>
          </a:p>
          <a:p>
            <a:r>
              <a:rPr lang="en-US"/>
              <a:t>Iterative process</a:t>
            </a:r>
          </a:p>
          <a:p>
            <a:pPr lvl="1"/>
            <a:r>
              <a:rPr lang="en-US"/>
              <a:t>Begin at a high level of functionality</a:t>
            </a:r>
          </a:p>
          <a:p>
            <a:pPr lvl="1"/>
            <a:r>
              <a:rPr lang="en-US"/>
              <a:t>Modeling provides additional insight </a:t>
            </a:r>
          </a:p>
          <a:p>
            <a:r>
              <a:rPr lang="en-US"/>
              <a:t>Also indicates:</a:t>
            </a:r>
          </a:p>
          <a:p>
            <a:pPr lvl="1"/>
            <a:r>
              <a:rPr lang="en-US"/>
              <a:t>Where data resides</a:t>
            </a:r>
          </a:p>
          <a:p>
            <a:pPr lvl="1"/>
            <a:r>
              <a:rPr lang="en-US"/>
              <a:t>What functionality is necessary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Public interface</a:t>
            </a:r>
          </a:p>
          <a:p>
            <a:pPr lvl="1"/>
            <a:r>
              <a:rPr lang="en-US"/>
              <a:t>Data and functionality exposed to other classes</a:t>
            </a:r>
          </a:p>
          <a:p>
            <a:r>
              <a:rPr lang="en-US"/>
              <a:t>Can also indicates process paths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Notational Components</a:t>
            </a:r>
          </a:p>
        </p:txBody>
      </p:sp>
      <p:sp>
        <p:nvSpPr>
          <p:cNvPr id="413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Class:</a:t>
            </a:r>
          </a:p>
          <a:p>
            <a:pPr lvl="1"/>
            <a:r>
              <a:rPr lang="en-US"/>
              <a:t>Representation of a generalized thing</a:t>
            </a:r>
          </a:p>
          <a:p>
            <a:pPr lvl="1"/>
            <a:r>
              <a:rPr lang="en-US"/>
              <a:t>Has state</a:t>
            </a:r>
          </a:p>
          <a:p>
            <a:pPr lvl="2"/>
            <a:r>
              <a:rPr lang="en-US"/>
              <a:t>Defined by value of attributes</a:t>
            </a:r>
          </a:p>
          <a:p>
            <a:pPr lvl="1"/>
            <a:r>
              <a:rPr lang="en-US"/>
              <a:t>Provides functionality</a:t>
            </a:r>
          </a:p>
          <a:p>
            <a:pPr lvl="2"/>
            <a:r>
              <a:rPr lang="en-US"/>
              <a:t>Defined by operations/methods</a:t>
            </a:r>
          </a:p>
          <a:p>
            <a:pPr lvl="1"/>
            <a:r>
              <a:rPr lang="en-US"/>
              <a:t>Designed to be self-contained</a:t>
            </a:r>
          </a:p>
          <a:p>
            <a:pPr lvl="2"/>
            <a:r>
              <a:rPr lang="en-US"/>
              <a:t>Encapsulation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Notational Components</a:t>
            </a:r>
          </a:p>
        </p:txBody>
      </p:sp>
      <p:sp>
        <p:nvSpPr>
          <p:cNvPr id="414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Encapsulates only data/functionality important to them individually</a:t>
            </a:r>
          </a:p>
          <a:p>
            <a:pPr lvl="1"/>
            <a:r>
              <a:rPr lang="en-US"/>
              <a:t>A “person” class has no need for “number of doors” attributes or “start engine” method</a:t>
            </a:r>
          </a:p>
          <a:p>
            <a:r>
              <a:rPr lang="en-US"/>
              <a:t>Encapsulates on data/functionality important to the system</a:t>
            </a:r>
          </a:p>
          <a:p>
            <a:pPr lvl="1"/>
            <a:r>
              <a:rPr lang="en-US"/>
              <a:t>A “teacher” class has no need for “mow the yard” method in a grading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Notational Components</a:t>
            </a:r>
          </a:p>
        </p:txBody>
      </p:sp>
      <p:graphicFrame>
        <p:nvGraphicFramePr>
          <p:cNvPr id="415748" name="Object 4"/>
          <p:cNvGraphicFramePr>
            <a:graphicFrameLocks noChangeAspect="1"/>
          </p:cNvGraphicFramePr>
          <p:nvPr>
            <p:ph idx="1"/>
          </p:nvPr>
        </p:nvGraphicFramePr>
        <p:xfrm>
          <a:off x="1447800" y="1905000"/>
          <a:ext cx="2968625" cy="4114800"/>
        </p:xfrm>
        <a:graphic>
          <a:graphicData uri="http://schemas.openxmlformats.org/presentationml/2006/ole">
            <p:oleObj spid="_x0000_s415748" name="Visio" r:id="rId3" imgW="612648" imgH="849173" progId="Visio.Drawing.6">
              <p:embed/>
            </p:oleObj>
          </a:graphicData>
        </a:graphic>
      </p:graphicFrame>
      <p:sp>
        <p:nvSpPr>
          <p:cNvPr id="415750" name="AutoShape 6"/>
          <p:cNvSpPr>
            <a:spLocks/>
          </p:cNvSpPr>
          <p:nvPr/>
        </p:nvSpPr>
        <p:spPr bwMode="auto">
          <a:xfrm>
            <a:off x="5257800" y="2247900"/>
            <a:ext cx="2209800" cy="609600"/>
          </a:xfrm>
          <a:prstGeom prst="borderCallout1">
            <a:avLst>
              <a:gd name="adj1" fmla="val 18750"/>
              <a:gd name="adj2" fmla="val -3449"/>
              <a:gd name="adj3" fmla="val 18750"/>
              <a:gd name="adj4" fmla="val -48278"/>
            </a:avLst>
          </a:prstGeom>
          <a:noFill/>
          <a:ln w="2540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b="1">
                <a:solidFill>
                  <a:srgbClr val="0066FF"/>
                </a:solidFill>
              </a:rPr>
              <a:t>Always contains name of class</a:t>
            </a:r>
          </a:p>
        </p:txBody>
      </p:sp>
      <p:sp>
        <p:nvSpPr>
          <p:cNvPr id="415751" name="AutoShape 7"/>
          <p:cNvSpPr>
            <a:spLocks/>
          </p:cNvSpPr>
          <p:nvPr/>
        </p:nvSpPr>
        <p:spPr bwMode="auto">
          <a:xfrm>
            <a:off x="4419600" y="2743200"/>
            <a:ext cx="457200" cy="1524000"/>
          </a:xfrm>
          <a:prstGeom prst="rightBrace">
            <a:avLst>
              <a:gd name="adj1" fmla="val 27778"/>
              <a:gd name="adj2" fmla="val 50000"/>
            </a:avLst>
          </a:prstGeom>
          <a:noFill/>
          <a:ln w="2540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5752" name="Text Box 8"/>
          <p:cNvSpPr txBox="1">
            <a:spLocks noChangeArrowheads="1"/>
          </p:cNvSpPr>
          <p:nvPr/>
        </p:nvSpPr>
        <p:spPr bwMode="auto">
          <a:xfrm>
            <a:off x="4984750" y="3298825"/>
            <a:ext cx="2622550" cy="392113"/>
          </a:xfrm>
          <a:prstGeom prst="rect">
            <a:avLst/>
          </a:prstGeom>
          <a:noFill/>
          <a:ln w="2540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66FF"/>
                </a:solidFill>
              </a:rPr>
              <a:t>Always lists attributes</a:t>
            </a:r>
          </a:p>
        </p:txBody>
      </p:sp>
      <p:grpSp>
        <p:nvGrpSpPr>
          <p:cNvPr id="415755" name="Group 11"/>
          <p:cNvGrpSpPr>
            <a:grpSpLocks/>
          </p:cNvGrpSpPr>
          <p:nvPr/>
        </p:nvGrpSpPr>
        <p:grpSpPr bwMode="auto">
          <a:xfrm>
            <a:off x="4432300" y="4343400"/>
            <a:ext cx="3314700" cy="1524000"/>
            <a:chOff x="2792" y="2736"/>
            <a:chExt cx="2088" cy="960"/>
          </a:xfrm>
        </p:grpSpPr>
        <p:sp>
          <p:nvSpPr>
            <p:cNvPr id="415753" name="AutoShape 9"/>
            <p:cNvSpPr>
              <a:spLocks/>
            </p:cNvSpPr>
            <p:nvPr/>
          </p:nvSpPr>
          <p:spPr bwMode="auto">
            <a:xfrm>
              <a:off x="2792" y="2736"/>
              <a:ext cx="288" cy="960"/>
            </a:xfrm>
            <a:prstGeom prst="rightBrace">
              <a:avLst>
                <a:gd name="adj1" fmla="val 27778"/>
                <a:gd name="adj2" fmla="val 50000"/>
              </a:avLst>
            </a:prstGeom>
            <a:noFill/>
            <a:ln w="25400">
              <a:solidFill>
                <a:srgbClr val="0066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754" name="Text Box 10"/>
            <p:cNvSpPr txBox="1">
              <a:spLocks noChangeArrowheads="1"/>
            </p:cNvSpPr>
            <p:nvPr/>
          </p:nvSpPr>
          <p:spPr bwMode="auto">
            <a:xfrm>
              <a:off x="3148" y="3086"/>
              <a:ext cx="1732" cy="247"/>
            </a:xfrm>
            <a:prstGeom prst="rect">
              <a:avLst/>
            </a:prstGeom>
            <a:noFill/>
            <a:ln w="25400">
              <a:solidFill>
                <a:srgbClr val="0066FF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66FF"/>
                  </a:solidFill>
                </a:rPr>
                <a:t>Always lists operations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57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5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57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5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157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5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15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5750" grpId="0" animBg="1"/>
      <p:bldP spid="415751" grpId="0" animBg="1"/>
      <p:bldP spid="41575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Notational Components</a:t>
            </a:r>
          </a:p>
        </p:txBody>
      </p:sp>
      <p:sp>
        <p:nvSpPr>
          <p:cNvPr id="416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905000"/>
            <a:ext cx="7772400" cy="4038600"/>
          </a:xfrm>
        </p:spPr>
        <p:txBody>
          <a:bodyPr/>
          <a:lstStyle/>
          <a:p>
            <a:r>
              <a:rPr lang="en-US"/>
              <a:t>Classes relate to each other through an association</a:t>
            </a:r>
          </a:p>
        </p:txBody>
      </p:sp>
      <p:graphicFrame>
        <p:nvGraphicFramePr>
          <p:cNvPr id="416774" name="Object 6"/>
          <p:cNvGraphicFramePr>
            <a:graphicFrameLocks noChangeAspect="1"/>
          </p:cNvGraphicFramePr>
          <p:nvPr>
            <p:ph sz="half" idx="2"/>
          </p:nvPr>
        </p:nvGraphicFramePr>
        <p:xfrm>
          <a:off x="533400" y="3429000"/>
          <a:ext cx="8001000" cy="1062038"/>
        </p:xfrm>
        <a:graphic>
          <a:graphicData uri="http://schemas.openxmlformats.org/presentationml/2006/ole">
            <p:oleObj spid="_x0000_s416774" name="Visio" r:id="rId3" imgW="2509418" imgH="333451" progId="Visio.Drawing.6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udio">
  <a:themeElements>
    <a:clrScheme name="Studio 1">
      <a:dk1>
        <a:srgbClr val="000000"/>
      </a:dk1>
      <a:lt1>
        <a:srgbClr val="FFFFFF"/>
      </a:lt1>
      <a:dk2>
        <a:srgbClr val="336666"/>
      </a:dk2>
      <a:lt2>
        <a:srgbClr val="CCCC99"/>
      </a:lt2>
      <a:accent1>
        <a:srgbClr val="97CDCC"/>
      </a:accent1>
      <a:accent2>
        <a:srgbClr val="D6E0E0"/>
      </a:accent2>
      <a:accent3>
        <a:srgbClr val="FFFFFF"/>
      </a:accent3>
      <a:accent4>
        <a:srgbClr val="000000"/>
      </a:accent4>
      <a:accent5>
        <a:srgbClr val="C9E3E2"/>
      </a:accent5>
      <a:accent6>
        <a:srgbClr val="C2CBCB"/>
      </a:accent6>
      <a:hlink>
        <a:srgbClr val="99CC00"/>
      </a:hlink>
      <a:folHlink>
        <a:srgbClr val="336666"/>
      </a:folHlink>
    </a:clrScheme>
    <a:fontScheme name="Studio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2168</TotalTime>
  <Words>515</Words>
  <Application>Microsoft Office PowerPoint</Application>
  <PresentationFormat>On-screen Show (4:3)</PresentationFormat>
  <Paragraphs>109</Paragraphs>
  <Slides>26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Arial Black</vt:lpstr>
      <vt:lpstr>Times New Roman</vt:lpstr>
      <vt:lpstr>Wingdings</vt:lpstr>
      <vt:lpstr>Studio</vt:lpstr>
      <vt:lpstr>Microsoft Visio Drawing</vt:lpstr>
      <vt:lpstr>Software Engineering &amp; Design Architecture</vt:lpstr>
      <vt:lpstr>Introduction</vt:lpstr>
      <vt:lpstr>Introduction</vt:lpstr>
      <vt:lpstr>Introduction</vt:lpstr>
      <vt:lpstr>Introduction</vt:lpstr>
      <vt:lpstr>Notational Components</vt:lpstr>
      <vt:lpstr>Notational Components</vt:lpstr>
      <vt:lpstr>Notational Components</vt:lpstr>
      <vt:lpstr>Notational Components</vt:lpstr>
      <vt:lpstr>Notational Components</vt:lpstr>
      <vt:lpstr>Notational Components</vt:lpstr>
      <vt:lpstr>Notational Components</vt:lpstr>
      <vt:lpstr>Notational Components</vt:lpstr>
      <vt:lpstr>Notational Components</vt:lpstr>
      <vt:lpstr>Notational Components</vt:lpstr>
      <vt:lpstr>What Makes a Class</vt:lpstr>
      <vt:lpstr>What Makes a Class</vt:lpstr>
      <vt:lpstr>What Makes a Class</vt:lpstr>
      <vt:lpstr>Objects</vt:lpstr>
      <vt:lpstr>Objects</vt:lpstr>
      <vt:lpstr>Package</vt:lpstr>
      <vt:lpstr>Data Types</vt:lpstr>
      <vt:lpstr>Data Types</vt:lpstr>
      <vt:lpstr>Data Types</vt:lpstr>
      <vt:lpstr>Data Types</vt:lpstr>
      <vt:lpstr>Derived Attributes</vt:lpstr>
    </vt:vector>
  </TitlesOfParts>
  <Company>UNC Charlotte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NBLONG</dc:creator>
  <cp:lastModifiedBy>tkombol</cp:lastModifiedBy>
  <cp:revision>57</cp:revision>
  <dcterms:created xsi:type="dcterms:W3CDTF">2005-06-21T23:32:01Z</dcterms:created>
  <dcterms:modified xsi:type="dcterms:W3CDTF">2011-10-14T20:49:12Z</dcterms:modified>
</cp:coreProperties>
</file>