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61" r:id="rId3"/>
    <p:sldId id="257" r:id="rId4"/>
    <p:sldId id="258" r:id="rId5"/>
    <p:sldId id="259" r:id="rId6"/>
    <p:sldId id="260" r:id="rId7"/>
    <p:sldId id="262" r:id="rId8"/>
    <p:sldId id="264" r:id="rId9"/>
    <p:sldId id="263"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5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55298"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55299"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p>
        </p:txBody>
      </p:sp>
      <p:sp>
        <p:nvSpPr>
          <p:cNvPr id="22" name="Rectangle 6"/>
          <p:cNvSpPr>
            <a:spLocks noGrp="1" noChangeArrowheads="1"/>
          </p:cNvSpPr>
          <p:nvPr>
            <p:ph type="sldNum" sz="quarter" idx="12"/>
          </p:nvPr>
        </p:nvSpPr>
        <p:spPr/>
        <p:txBody>
          <a:bodyPr/>
          <a:lstStyle>
            <a:lvl1pPr>
              <a:defRPr smtClean="0"/>
            </a:lvl1pPr>
          </a:lstStyle>
          <a:p>
            <a:pPr>
              <a:defRPr/>
            </a:pPr>
            <a:fld id="{BEB35E6D-CA60-4AE9-8C2B-0569EC8964C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1B267E8-6AC4-4FC8-B87F-1A86C9B63334}"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C261AC36-5D85-46D4-93F7-F2B6D5DE8CE6}"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2B41764-2DF3-4938-BCED-5CABAA6A1DC1}"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AAFCB9CA-5CC0-49DD-A77F-54A98CE5D4D2}"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AC6A91D1-E9FC-4143-97D5-EE59359A30C6}"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64E004D2-4134-440B-AD89-0349067ACFF7}"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A4AF25D6-3546-454E-BD10-49181F51F454}"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68583CAF-C656-4FD2-B721-1ADACC4621E4}"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8075A91A-8C42-4B3E-9376-75E15FCE72C0}"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08FAA8B9-1DCB-4CB4-94F1-DEF52CBE9C21}"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solidFill>
                  <a:schemeClr val="tx2"/>
                </a:solidFill>
              </a:defRPr>
            </a:lvl1pPr>
          </a:lstStyle>
          <a:p>
            <a:pPr>
              <a:defRPr/>
            </a:pPr>
            <a:endParaRPr lang="en-US"/>
          </a:p>
        </p:txBody>
      </p:sp>
      <p:sp>
        <p:nvSpPr>
          <p:cNvPr id="54277"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2"/>
                </a:solidFill>
              </a:defRPr>
            </a:lvl1pPr>
          </a:lstStyle>
          <a:p>
            <a:pPr>
              <a:defRPr/>
            </a:pPr>
            <a:fld id="{82DC8CA9-45D2-4436-8709-60CA4A696E85}" type="slidenum">
              <a:rPr lang="en-US"/>
              <a:pPr>
                <a:defRPr/>
              </a:pPr>
              <a:t>‹#›</a:t>
            </a:fld>
            <a:endParaRPr lang="en-US"/>
          </a:p>
        </p:txBody>
      </p:sp>
      <p:sp>
        <p:nvSpPr>
          <p:cNvPr id="54278"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54279"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a:defRPr/>
            </a:pPr>
            <a:endParaRPr lang="en-US"/>
          </a:p>
        </p:txBody>
      </p:sp>
      <p:grpSp>
        <p:nvGrpSpPr>
          <p:cNvPr id="1032" name="Group 8"/>
          <p:cNvGrpSpPr>
            <a:grpSpLocks/>
          </p:cNvGrpSpPr>
          <p:nvPr/>
        </p:nvGrpSpPr>
        <p:grpSpPr bwMode="auto">
          <a:xfrm>
            <a:off x="228600" y="457200"/>
            <a:ext cx="1246188" cy="1371600"/>
            <a:chOff x="144" y="288"/>
            <a:chExt cx="785" cy="864"/>
          </a:xfrm>
        </p:grpSpPr>
        <p:sp>
          <p:nvSpPr>
            <p:cNvPr id="54281"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a:defRPr/>
              </a:pPr>
              <a:endParaRPr lang="en-US"/>
            </a:p>
          </p:txBody>
        </p:sp>
        <p:sp>
          <p:nvSpPr>
            <p:cNvPr id="54282"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a:defRPr/>
              </a:pPr>
              <a:endParaRPr lang="en-US"/>
            </a:p>
          </p:txBody>
        </p:sp>
        <p:sp>
          <p:nvSpPr>
            <p:cNvPr id="54283"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a:defRPr/>
              </a:pPr>
              <a:endParaRPr lang="en-US"/>
            </a:p>
          </p:txBody>
        </p:sp>
        <p:sp>
          <p:nvSpPr>
            <p:cNvPr id="54284"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a:defRPr/>
              </a:pPr>
              <a:endParaRPr lang="en-US"/>
            </a:p>
          </p:txBody>
        </p:sp>
        <p:sp>
          <p:nvSpPr>
            <p:cNvPr id="54285"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a:defRPr/>
              </a:pPr>
              <a:endParaRPr lang="en-US"/>
            </a:p>
          </p:txBody>
        </p:sp>
        <p:sp>
          <p:nvSpPr>
            <p:cNvPr id="54286"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a:defRPr/>
              </a:pPr>
              <a:endParaRPr lang="en-US"/>
            </a:p>
          </p:txBody>
        </p:sp>
        <p:sp>
          <p:nvSpPr>
            <p:cNvPr id="54287"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a:defRPr/>
              </a:pPr>
              <a:endParaRPr lang="en-US"/>
            </a:p>
          </p:txBody>
        </p:sp>
        <p:sp>
          <p:nvSpPr>
            <p:cNvPr id="54288"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a:defRPr/>
              </a:pPr>
              <a:endParaRPr lang="en-US"/>
            </a:p>
          </p:txBody>
        </p:sp>
        <p:sp>
          <p:nvSpPr>
            <p:cNvPr id="54289"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a:defRPr/>
              </a:pPr>
              <a:endParaRPr lang="en-US"/>
            </a:p>
          </p:txBody>
        </p:sp>
        <p:sp>
          <p:nvSpPr>
            <p:cNvPr id="54290"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a:defRPr/>
              </a:pPr>
              <a:endParaRPr lang="en-US"/>
            </a:p>
          </p:txBody>
        </p:sp>
        <p:sp>
          <p:nvSpPr>
            <p:cNvPr id="54291"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a:defRPr/>
              </a:pPr>
              <a:endParaRPr lang="en-US"/>
            </a:p>
          </p:txBody>
        </p:sp>
        <p:sp>
          <p:nvSpPr>
            <p:cNvPr id="54292"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a:defRPr/>
              </a:pPr>
              <a:endParaRPr lang="en-US"/>
            </a:p>
          </p:txBody>
        </p:sp>
        <p:sp>
          <p:nvSpPr>
            <p:cNvPr id="54293"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a:defRPr/>
              </a:pPr>
              <a:endParaRPr lang="en-US"/>
            </a:p>
          </p:txBody>
        </p:sp>
      </p:grpSp>
      <p:sp>
        <p:nvSpPr>
          <p:cNvPr id="54294"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solidFill>
                  <a:schemeClr val="tx2"/>
                </a:solidFill>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icrosoft.com/office/visio/prodinfo/overview.m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office.microsoft.com/en-us/assistan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ffice.microsoft.com/en-us/training/results.aspx?qu=visio+2010+training&amp;ex=1&amp;origin=CR006183275" TargetMode="External"/><Relationship Id="rId2" Type="http://schemas.openxmlformats.org/officeDocument/2006/relationships/hyperlink" Target="http://office.microsoft.com/en-us/training/CR061832751033.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Visio</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Overview</a:t>
            </a:r>
          </a:p>
        </p:txBody>
      </p:sp>
      <p:sp>
        <p:nvSpPr>
          <p:cNvPr id="4099" name="Rectangle 3"/>
          <p:cNvSpPr>
            <a:spLocks noGrp="1" noChangeArrowheads="1"/>
          </p:cNvSpPr>
          <p:nvPr>
            <p:ph type="body" idx="1"/>
          </p:nvPr>
        </p:nvSpPr>
        <p:spPr/>
        <p:txBody>
          <a:bodyPr/>
          <a:lstStyle/>
          <a:p>
            <a:pPr eaLnBrk="1" hangingPunct="1"/>
            <a:r>
              <a:rPr lang="en-US" smtClean="0"/>
              <a:t>From Microsoft's own overview web page: </a:t>
            </a:r>
          </a:p>
          <a:p>
            <a:pPr lvl="1" eaLnBrk="1" hangingPunct="1"/>
            <a:r>
              <a:rPr lang="en-US" sz="1900" smtClean="0">
                <a:hlinkClick r:id="rId2"/>
              </a:rPr>
              <a:t>http://www.microsoft.com/office/visio/prodinfo/overview.mspx</a:t>
            </a:r>
            <a:endParaRPr lang="en-US" sz="1900" smtClean="0"/>
          </a:p>
          <a:p>
            <a:pPr lvl="1" eaLnBrk="1" hangingPunct="1"/>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Visio 2003 Overview</a:t>
            </a:r>
          </a:p>
        </p:txBody>
      </p:sp>
      <p:sp>
        <p:nvSpPr>
          <p:cNvPr id="5123" name="Rectangle 3"/>
          <p:cNvSpPr>
            <a:spLocks noGrp="1" noChangeArrowheads="1"/>
          </p:cNvSpPr>
          <p:nvPr>
            <p:ph type="body" idx="1"/>
          </p:nvPr>
        </p:nvSpPr>
        <p:spPr>
          <a:xfrm>
            <a:off x="457200" y="1600200"/>
            <a:ext cx="8229600" cy="4953000"/>
          </a:xfrm>
        </p:spPr>
        <p:txBody>
          <a:bodyPr/>
          <a:lstStyle/>
          <a:p>
            <a:pPr eaLnBrk="1" hangingPunct="1"/>
            <a:r>
              <a:rPr lang="en-US" sz="2400" smtClean="0"/>
              <a:t>Visio 2003 is a diagramming program that can help you create business and technical diagrams that document and organize complex ideas, processes, and systems. </a:t>
            </a:r>
          </a:p>
          <a:p>
            <a:pPr eaLnBrk="1" hangingPunct="1"/>
            <a:r>
              <a:rPr lang="en-US" sz="2400" smtClean="0"/>
              <a:t>Diagrams created in Visio 2003 enable you to visualize and communicate information clearly, concisely, and effectively in ways that text and numbers cannot. </a:t>
            </a:r>
          </a:p>
          <a:p>
            <a:pPr eaLnBrk="1" hangingPunct="1"/>
            <a:r>
              <a:rPr lang="en-US" sz="2400" smtClean="0"/>
              <a:t>Visio 2003 also automates data visualization by synchronizing directly with data sources to provide up-to-date diagrams, and it can be customized to meet the needs of your organization.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500" b="1" smtClean="0"/>
              <a:t>Easily Understand Concepts, Processes, and Relationships</a:t>
            </a:r>
            <a:br>
              <a:rPr lang="en-US" sz="3500" b="1" smtClean="0"/>
            </a:br>
            <a:endParaRPr lang="en-US" sz="3500" b="1" smtClean="0"/>
          </a:p>
        </p:txBody>
      </p:sp>
      <p:sp>
        <p:nvSpPr>
          <p:cNvPr id="6147" name="Rectangle 3"/>
          <p:cNvSpPr>
            <a:spLocks noGrp="1" noChangeArrowheads="1"/>
          </p:cNvSpPr>
          <p:nvPr>
            <p:ph type="body" idx="1"/>
          </p:nvPr>
        </p:nvSpPr>
        <p:spPr/>
        <p:txBody>
          <a:bodyPr/>
          <a:lstStyle/>
          <a:p>
            <a:pPr eaLnBrk="1" hangingPunct="1">
              <a:lnSpc>
                <a:spcPct val="80000"/>
              </a:lnSpc>
            </a:pPr>
            <a:r>
              <a:rPr lang="en-US" sz="2400" smtClean="0"/>
              <a:t>Use Visio to easily create business and technical diagrams to think through, organize, and better understand complex ideas, processes, and systems.</a:t>
            </a:r>
          </a:p>
          <a:p>
            <a:pPr lvl="1" eaLnBrk="1" hangingPunct="1">
              <a:lnSpc>
                <a:spcPct val="80000"/>
              </a:lnSpc>
            </a:pPr>
            <a:r>
              <a:rPr lang="en-US" sz="2100" smtClean="0"/>
              <a:t>Easily assemble diagrams by dragging predefined Microsoft SmartShapes® symbols.</a:t>
            </a:r>
          </a:p>
          <a:p>
            <a:pPr lvl="1" eaLnBrk="1" hangingPunct="1">
              <a:lnSpc>
                <a:spcPct val="80000"/>
              </a:lnSpc>
            </a:pPr>
            <a:r>
              <a:rPr lang="en-US" sz="2100" smtClean="0"/>
              <a:t>Use tools designed for specific professional disciplines for business and technical diagramming requirements throughout your organization.</a:t>
            </a:r>
          </a:p>
          <a:p>
            <a:pPr lvl="1" eaLnBrk="1" hangingPunct="1">
              <a:lnSpc>
                <a:spcPct val="80000"/>
              </a:lnSpc>
            </a:pPr>
            <a:r>
              <a:rPr lang="en-US" sz="2100" smtClean="0"/>
              <a:t>Generate common diagram types from existing data.</a:t>
            </a:r>
          </a:p>
          <a:p>
            <a:pPr lvl="1" eaLnBrk="1" hangingPunct="1">
              <a:lnSpc>
                <a:spcPct val="80000"/>
              </a:lnSpc>
            </a:pPr>
            <a:r>
              <a:rPr lang="en-US" sz="2100" smtClean="0"/>
              <a:t>Access context-sensitive Help and task-specific templates that are updated regularly from the Web.</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500" b="1" smtClean="0"/>
              <a:t>Communicate Clearly and Effectively</a:t>
            </a:r>
            <a:br>
              <a:rPr lang="en-US" sz="3500" b="1" smtClean="0"/>
            </a:br>
            <a:endParaRPr lang="en-US" sz="3500" b="1" smtClean="0"/>
          </a:p>
        </p:txBody>
      </p:sp>
      <p:sp>
        <p:nvSpPr>
          <p:cNvPr id="7171" name="Rectangle 3"/>
          <p:cNvSpPr>
            <a:spLocks noGrp="1" noChangeArrowheads="1"/>
          </p:cNvSpPr>
          <p:nvPr>
            <p:ph type="body" idx="1"/>
          </p:nvPr>
        </p:nvSpPr>
        <p:spPr>
          <a:xfrm>
            <a:off x="457200" y="1600200"/>
            <a:ext cx="8229600" cy="5029200"/>
          </a:xfrm>
        </p:spPr>
        <p:txBody>
          <a:bodyPr/>
          <a:lstStyle/>
          <a:p>
            <a:pPr eaLnBrk="1" hangingPunct="1">
              <a:lnSpc>
                <a:spcPct val="90000"/>
              </a:lnSpc>
            </a:pPr>
            <a:r>
              <a:rPr lang="en-US" sz="2400" smtClean="0"/>
              <a:t>Visualize and communicate ideas, information, and systems.</a:t>
            </a:r>
          </a:p>
          <a:p>
            <a:pPr lvl="1" eaLnBrk="1" hangingPunct="1">
              <a:lnSpc>
                <a:spcPct val="90000"/>
              </a:lnSpc>
            </a:pPr>
            <a:r>
              <a:rPr lang="en-US" sz="2100" smtClean="0"/>
              <a:t>Create visually rich diagrams for maximum impact on your audience.</a:t>
            </a:r>
          </a:p>
          <a:p>
            <a:pPr lvl="1" eaLnBrk="1" hangingPunct="1">
              <a:lnSpc>
                <a:spcPct val="90000"/>
              </a:lnSpc>
            </a:pPr>
            <a:r>
              <a:rPr lang="en-US" sz="2100" smtClean="0"/>
              <a:t>Share diagrams in workspace files on your team's Microsoft Windows® SharePoint™ Services site.</a:t>
            </a:r>
          </a:p>
          <a:p>
            <a:pPr lvl="1" eaLnBrk="1" hangingPunct="1">
              <a:lnSpc>
                <a:spcPct val="90000"/>
              </a:lnSpc>
            </a:pPr>
            <a:r>
              <a:rPr lang="en-US" sz="2100" smtClean="0"/>
              <a:t>Annotate diagrams more naturally using digital ink on the Tablet PC.</a:t>
            </a:r>
          </a:p>
          <a:p>
            <a:pPr lvl="1" eaLnBrk="1" hangingPunct="1">
              <a:lnSpc>
                <a:spcPct val="90000"/>
              </a:lnSpc>
            </a:pPr>
            <a:r>
              <a:rPr lang="en-US" sz="2100" smtClean="0"/>
              <a:t>Track reviewers' comments and changes to shapes and digital ink using the new review mode.</a:t>
            </a:r>
          </a:p>
          <a:p>
            <a:pPr lvl="1" eaLnBrk="1" hangingPunct="1">
              <a:lnSpc>
                <a:spcPct val="90000"/>
              </a:lnSpc>
            </a:pPr>
            <a:r>
              <a:rPr lang="en-US" sz="2100" smtClean="0"/>
              <a:t>Publish and share your diagrams with improved Save as Web Page functionality.</a:t>
            </a:r>
          </a:p>
          <a:p>
            <a:pPr lvl="1" eaLnBrk="1" hangingPunct="1">
              <a:lnSpc>
                <a:spcPct val="90000"/>
              </a:lnSpc>
            </a:pPr>
            <a:r>
              <a:rPr lang="en-US" sz="2100" smtClean="0"/>
              <a:t>Import and export diagrams in Scalable Vector Graphics (SVG) format, a new Extensible Markup Language (XML) standard for Web graphics.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smtClean="0"/>
              <a:t>Integrate and Automate Systems and Processes</a:t>
            </a:r>
          </a:p>
        </p:txBody>
      </p:sp>
      <p:sp>
        <p:nvSpPr>
          <p:cNvPr id="8195" name="Rectangle 3"/>
          <p:cNvSpPr>
            <a:spLocks noGrp="1" noChangeArrowheads="1"/>
          </p:cNvSpPr>
          <p:nvPr>
            <p:ph type="body" idx="1"/>
          </p:nvPr>
        </p:nvSpPr>
        <p:spPr>
          <a:xfrm>
            <a:off x="457200" y="1600200"/>
            <a:ext cx="8229600" cy="5029200"/>
          </a:xfrm>
        </p:spPr>
        <p:txBody>
          <a:bodyPr/>
          <a:lstStyle/>
          <a:p>
            <a:pPr eaLnBrk="1" hangingPunct="1"/>
            <a:r>
              <a:rPr lang="en-US" sz="2400" smtClean="0"/>
              <a:t>Do more sophisticated work, improve comprehension, and increase productivity to make an impact on your business.</a:t>
            </a:r>
          </a:p>
          <a:p>
            <a:pPr lvl="1" eaLnBrk="1" hangingPunct="1"/>
            <a:r>
              <a:rPr lang="en-US" sz="2100" smtClean="0"/>
              <a:t>Integrate business processes and systems by extracting data from your Visio diagrams and importing it to Microsoft Office Access 2003, Microsoft Office Excel 2003, Microsoft Office Word 2003, Microsoft SQL Server™, XML, and other formats.</a:t>
            </a:r>
          </a:p>
          <a:p>
            <a:pPr lvl="1" eaLnBrk="1" hangingPunct="1"/>
            <a:r>
              <a:rPr lang="en-US" sz="2100" smtClean="0"/>
              <a:t>Incorporate Visio 2003 into powerful Microsoft .NET-connected software to address specific business needs.</a:t>
            </a:r>
          </a:p>
          <a:p>
            <a:pPr lvl="1" eaLnBrk="1" hangingPunct="1"/>
            <a:r>
              <a:rPr lang="en-US" sz="2100" smtClean="0"/>
              <a:t>Embed Visio drawing controls in line-of-business applications built using .NET-connected software or the Microsoft Windows operating system.</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Visio Help</a:t>
            </a:r>
          </a:p>
        </p:txBody>
      </p:sp>
      <p:sp>
        <p:nvSpPr>
          <p:cNvPr id="9219" name="Rectangle 3"/>
          <p:cNvSpPr>
            <a:spLocks noGrp="1" noChangeArrowheads="1"/>
          </p:cNvSpPr>
          <p:nvPr>
            <p:ph type="body" idx="1"/>
          </p:nvPr>
        </p:nvSpPr>
        <p:spPr>
          <a:xfrm>
            <a:off x="533400" y="1981200"/>
            <a:ext cx="8153400" cy="4114800"/>
          </a:xfrm>
        </p:spPr>
        <p:txBody>
          <a:bodyPr/>
          <a:lstStyle/>
          <a:p>
            <a:pPr eaLnBrk="1" hangingPunct="1"/>
            <a:r>
              <a:rPr lang="en-US" smtClean="0"/>
              <a:t>Microsoft Office Visio Help page:</a:t>
            </a:r>
          </a:p>
          <a:p>
            <a:pPr lvl="1" eaLnBrk="1" hangingPunct="1"/>
            <a:r>
              <a:rPr lang="en-US" sz="1700" smtClean="0">
                <a:hlinkClick r:id="rId2"/>
              </a:rPr>
              <a:t>http://office.microsoft.com/en-us/assistance</a:t>
            </a:r>
            <a:r>
              <a:rPr lang="en-US" sz="1700" smtClean="0"/>
              <a:t> </a:t>
            </a:r>
          </a:p>
          <a:p>
            <a:pPr eaLnBrk="1" hangingPunct="1"/>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Visio Training</a:t>
            </a:r>
          </a:p>
        </p:txBody>
      </p:sp>
      <p:sp>
        <p:nvSpPr>
          <p:cNvPr id="10243" name="Rectangle 3"/>
          <p:cNvSpPr>
            <a:spLocks noGrp="1" noChangeArrowheads="1"/>
          </p:cNvSpPr>
          <p:nvPr>
            <p:ph type="body" idx="1"/>
          </p:nvPr>
        </p:nvSpPr>
        <p:spPr>
          <a:xfrm>
            <a:off x="533400" y="1981200"/>
            <a:ext cx="8153400" cy="4114800"/>
          </a:xfrm>
        </p:spPr>
        <p:txBody>
          <a:bodyPr/>
          <a:lstStyle/>
          <a:p>
            <a:pPr eaLnBrk="1" hangingPunct="1"/>
            <a:r>
              <a:rPr lang="en-US" smtClean="0"/>
              <a:t>Tutorials</a:t>
            </a:r>
          </a:p>
          <a:p>
            <a:pPr lvl="1" eaLnBrk="1" hangingPunct="1"/>
            <a:r>
              <a:rPr lang="en-US" sz="1900" smtClean="0"/>
              <a:t>2003</a:t>
            </a:r>
            <a:endParaRPr lang="en-US" sz="1900" smtClean="0">
              <a:hlinkClick r:id="rId2"/>
            </a:endParaRPr>
          </a:p>
          <a:p>
            <a:pPr lvl="2" eaLnBrk="1" hangingPunct="1"/>
            <a:r>
              <a:rPr lang="en-US" sz="1600" smtClean="0">
                <a:hlinkClick r:id="rId2"/>
              </a:rPr>
              <a:t>http://office.microsoft.com/en-us/training/CR061832751033.aspx</a:t>
            </a:r>
            <a:endParaRPr lang="en-US" sz="1600" smtClean="0"/>
          </a:p>
          <a:p>
            <a:pPr lvl="1" eaLnBrk="1" hangingPunct="1"/>
            <a:r>
              <a:rPr lang="en-US" sz="1900" smtClean="0"/>
              <a:t>2010</a:t>
            </a:r>
          </a:p>
          <a:p>
            <a:pPr lvl="2" eaLnBrk="1" hangingPunct="1"/>
            <a:r>
              <a:rPr lang="en-US" sz="1600" smtClean="0">
                <a:hlinkClick r:id="rId3"/>
              </a:rPr>
              <a:t>http://office.microsoft.com/en-us/training/results.aspx?qu=visio+2010+training&amp;ex=1&amp;origin=CR006183275</a:t>
            </a:r>
            <a:r>
              <a:rPr lang="en-US" sz="1600" smtClean="0"/>
              <a:t> </a:t>
            </a:r>
          </a:p>
          <a:p>
            <a:pPr lvl="1" eaLnBrk="1" hangingPunct="1"/>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Visio</a:t>
            </a:r>
          </a:p>
        </p:txBody>
      </p:sp>
      <p:sp>
        <p:nvSpPr>
          <p:cNvPr id="11267" name="Rectangle 3"/>
          <p:cNvSpPr>
            <a:spLocks noGrp="1" noChangeArrowheads="1"/>
          </p:cNvSpPr>
          <p:nvPr>
            <p:ph type="body" idx="1"/>
          </p:nvPr>
        </p:nvSpPr>
        <p:spPr/>
        <p:txBody>
          <a:bodyPr/>
          <a:lstStyle/>
          <a:p>
            <a:pPr eaLnBrk="1" hangingPunct="1"/>
            <a:r>
              <a:rPr lang="en-US" smtClean="0"/>
              <a:t>Where is it?</a:t>
            </a:r>
          </a:p>
          <a:p>
            <a:pPr lvl="1" eaLnBrk="1" hangingPunct="1"/>
            <a:r>
              <a:rPr lang="en-US" smtClean="0"/>
              <a:t>Woodward 335</a:t>
            </a:r>
          </a:p>
          <a:p>
            <a:pPr lvl="1" eaLnBrk="1" hangingPunct="1"/>
            <a:r>
              <a:rPr lang="en-US" smtClean="0"/>
              <a:t>Visio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scade">
  <a:themeElements>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Cascade</Template>
  <TotalTime>294</TotalTime>
  <Words>423</Words>
  <Application>Microsoft Office PowerPoint</Application>
  <PresentationFormat>On-screen Show (4:3)</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Wingdings</vt:lpstr>
      <vt:lpstr>Calibri</vt:lpstr>
      <vt:lpstr>Cascade</vt:lpstr>
      <vt:lpstr>Visio</vt:lpstr>
      <vt:lpstr>Overview</vt:lpstr>
      <vt:lpstr>Visio 2003 Overview</vt:lpstr>
      <vt:lpstr>Easily Understand Concepts, Processes, and Relationships </vt:lpstr>
      <vt:lpstr>Communicate Clearly and Effectively </vt:lpstr>
      <vt:lpstr>Integrate and Automate Systems and Processes</vt:lpstr>
      <vt:lpstr>Visio Help</vt:lpstr>
      <vt:lpstr>Visio Training</vt:lpstr>
      <vt:lpstr>Visio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tkombol</cp:lastModifiedBy>
  <cp:revision>8</cp:revision>
  <cp:lastPrinted>1601-01-01T00:00:00Z</cp:lastPrinted>
  <dcterms:created xsi:type="dcterms:W3CDTF">1601-01-01T00:00:00Z</dcterms:created>
  <dcterms:modified xsi:type="dcterms:W3CDTF">2012-09-21T19:05:23Z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