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0" r:id="rId3"/>
    <p:sldId id="269" r:id="rId4"/>
    <p:sldId id="267" r:id="rId5"/>
    <p:sldId id="268" r:id="rId6"/>
    <p:sldId id="263" r:id="rId7"/>
    <p:sldId id="257" r:id="rId8"/>
    <p:sldId id="258" r:id="rId9"/>
    <p:sldId id="260" r:id="rId10"/>
    <p:sldId id="265" r:id="rId11"/>
    <p:sldId id="264" r:id="rId12"/>
    <p:sldId id="259" r:id="rId13"/>
    <p:sldId id="261" r:id="rId14"/>
    <p:sldId id="262" r:id="rId15"/>
    <p:sldId id="266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024B0A-B1E0-4880-A5D8-3451126D57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F40F8-C329-4956-8D9B-CB54E460F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F2F19-68C5-4C89-B256-FD49AFA87D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E860F-49F0-41FC-8425-F01DC6E750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E4DAB-613E-4431-975C-F39D4F9EF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C0A1E-5ADD-4FDD-A659-A731CFA53B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3926E-4704-46CF-9013-863DBF756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1A0EB-5777-4DBE-BB6E-87793C81A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8FE00-37DF-4E65-8129-C4563C286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91F9C-4C03-420F-B01B-0A29A0A821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46040-47AE-422D-82D6-791D3EF7F1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ED76E-6D72-41BD-A37F-59EB8DB286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04BF81-0A01-4FFA-9779-C9CAD22816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Estimating Errors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How many errors in that code?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Test group 1 found 1112 errors</a:t>
            </a:r>
          </a:p>
          <a:p>
            <a:pPr>
              <a:lnSpc>
                <a:spcPct val="90000"/>
              </a:lnSpc>
            </a:pPr>
            <a:r>
              <a:rPr lang="en-US" sz="2400"/>
              <a:t>Test group 2 found 215 errors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Assume there were 22 identical errors found common between the two groups</a:t>
            </a:r>
          </a:p>
          <a:p>
            <a:pPr>
              <a:lnSpc>
                <a:spcPct val="90000"/>
              </a:lnSpc>
            </a:pPr>
            <a:r>
              <a:rPr lang="en-US" sz="2400"/>
              <a:t>N = 1112*215/22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 there are about 10,867 errors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ym typeface="Wingdings" pitchFamily="2" charset="2"/>
              </a:rPr>
              <a:t>Approximately 10,900 errors in the code</a:t>
            </a:r>
          </a:p>
          <a:p>
            <a:pPr>
              <a:lnSpc>
                <a:spcPct val="90000"/>
              </a:lnSpc>
            </a:pPr>
            <a:endParaRPr lang="en-US" sz="240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Assume there were 122 identical errors instead</a:t>
            </a:r>
          </a:p>
          <a:p>
            <a:pPr>
              <a:lnSpc>
                <a:spcPct val="90000"/>
              </a:lnSpc>
            </a:pPr>
            <a:r>
              <a:rPr lang="en-US" sz="2400"/>
              <a:t>N= 1112*215/122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 there are about 1958 errors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Approximately 1950 or 1960 errors in the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Remove them Frogs!</a:t>
            </a:r>
          </a:p>
        </p:txBody>
      </p:sp>
      <p:pic>
        <p:nvPicPr>
          <p:cNvPr id="12294" name="Picture 6" descr="frogcatchi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76338" y="1600200"/>
            <a:ext cx="6789737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Capture for Removal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</a:t>
            </a:r>
            <a:r>
              <a:rPr lang="en-US" sz="2800" baseline="-25000"/>
              <a:t>1</a:t>
            </a:r>
            <a:r>
              <a:rPr lang="en-US" sz="2800"/>
              <a:t> = first removal</a:t>
            </a:r>
          </a:p>
          <a:p>
            <a:pPr>
              <a:lnSpc>
                <a:spcPct val="90000"/>
              </a:lnSpc>
            </a:pPr>
            <a:r>
              <a:rPr lang="en-US" sz="2800"/>
              <a:t>r</a:t>
            </a:r>
            <a:r>
              <a:rPr lang="en-US" sz="2800" baseline="-25000"/>
              <a:t>2</a:t>
            </a:r>
            <a:r>
              <a:rPr lang="en-US" sz="2800"/>
              <a:t> = second removal</a:t>
            </a:r>
          </a:p>
          <a:p>
            <a:pPr>
              <a:lnSpc>
                <a:spcPct val="90000"/>
              </a:lnSpc>
            </a:pPr>
            <a:r>
              <a:rPr lang="en-US" sz="2800"/>
              <a:t>N</a:t>
            </a:r>
            <a:r>
              <a:rPr lang="en-US" sz="2800" baseline="-25000"/>
              <a:t>0</a:t>
            </a:r>
            <a:r>
              <a:rPr lang="en-US" sz="2800"/>
              <a:t> = original population</a:t>
            </a:r>
          </a:p>
          <a:p>
            <a:pPr>
              <a:lnSpc>
                <a:spcPct val="90000"/>
              </a:lnSpc>
            </a:pPr>
            <a:r>
              <a:rPr lang="en-US" sz="2800"/>
              <a:t>r</a:t>
            </a:r>
            <a:r>
              <a:rPr lang="en-US" sz="2800" baseline="-25000"/>
              <a:t>1</a:t>
            </a:r>
            <a:r>
              <a:rPr lang="en-US" sz="2800"/>
              <a:t>/N</a:t>
            </a:r>
            <a:r>
              <a:rPr lang="en-US" sz="2800" baseline="-25000"/>
              <a:t>0</a:t>
            </a:r>
            <a:r>
              <a:rPr lang="en-US" sz="2800"/>
              <a:t> = r</a:t>
            </a:r>
            <a:r>
              <a:rPr lang="en-US" sz="2800" baseline="-25000"/>
              <a:t>2</a:t>
            </a:r>
            <a:r>
              <a:rPr lang="en-US" sz="2800"/>
              <a:t>/(N</a:t>
            </a:r>
            <a:r>
              <a:rPr lang="en-US" sz="2800" baseline="-25000"/>
              <a:t>0</a:t>
            </a:r>
            <a:r>
              <a:rPr lang="en-US" sz="2800"/>
              <a:t>-r</a:t>
            </a:r>
            <a:r>
              <a:rPr lang="en-US" sz="2800" baseline="-25000"/>
              <a:t>1</a:t>
            </a:r>
            <a:r>
              <a:rPr 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pitchFamily="2" charset="2"/>
              </a:rPr>
              <a:t> </a:t>
            </a:r>
            <a:r>
              <a:rPr lang="en-US" sz="2800"/>
              <a:t>N</a:t>
            </a:r>
            <a:r>
              <a:rPr lang="en-US" sz="2800" baseline="-25000"/>
              <a:t>0</a:t>
            </a:r>
            <a:r>
              <a:rPr lang="en-US" sz="2800">
                <a:sym typeface="Wingdings" pitchFamily="2" charset="2"/>
              </a:rPr>
              <a:t> = </a:t>
            </a:r>
            <a:r>
              <a:rPr lang="en-US" sz="2800"/>
              <a:t>r</a:t>
            </a:r>
            <a:r>
              <a:rPr lang="en-US" sz="2800" baseline="-25000"/>
              <a:t>1</a:t>
            </a:r>
            <a:r>
              <a:rPr lang="en-US" sz="2800" baseline="30000"/>
              <a:t>2</a:t>
            </a:r>
            <a:r>
              <a:rPr lang="en-US" sz="2800">
                <a:sym typeface="Wingdings" pitchFamily="2" charset="2"/>
              </a:rPr>
              <a:t> /(</a:t>
            </a:r>
            <a:r>
              <a:rPr lang="en-US" sz="2800"/>
              <a:t>r</a:t>
            </a:r>
            <a:r>
              <a:rPr lang="en-US" sz="2800" baseline="-25000"/>
              <a:t>1</a:t>
            </a:r>
            <a:r>
              <a:rPr lang="en-US" sz="2800">
                <a:sym typeface="Wingdings" pitchFamily="2" charset="2"/>
              </a:rPr>
              <a:t>-</a:t>
            </a:r>
            <a:r>
              <a:rPr lang="en-US" sz="2800" baseline="-25000"/>
              <a:t> </a:t>
            </a:r>
            <a:r>
              <a:rPr lang="en-US" sz="2800"/>
              <a:t>r</a:t>
            </a:r>
            <a:r>
              <a:rPr lang="en-US" sz="2800" baseline="-25000"/>
              <a:t>2</a:t>
            </a:r>
            <a:r>
              <a:rPr lang="en-US" sz="2800"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</a:pPr>
            <a:endParaRPr lang="en-US" sz="280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Assumption: 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pitchFamily="2" charset="2"/>
              </a:rPr>
              <a:t>Catch the same % of the current population of frogs each time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pitchFamily="2" charset="2"/>
              </a:rPr>
              <a:t>Same effort involved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pitchFamily="2" charset="2"/>
              </a:rPr>
              <a:t>No changes to base (no “births”, no “deaths”, no migration)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Capture for Removal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100 caught and removed first time, 25 caught second time</a:t>
            </a:r>
          </a:p>
          <a:p>
            <a:pPr lvl="1"/>
            <a:r>
              <a:rPr lang="en-US"/>
              <a:t>100</a:t>
            </a:r>
            <a:r>
              <a:rPr lang="en-US" baseline="30000"/>
              <a:t>2</a:t>
            </a:r>
            <a:r>
              <a:rPr lang="en-US"/>
              <a:t> / (100-25) = 133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 round test finds x errors and are removed (fixed)</a:t>
            </a:r>
          </a:p>
          <a:p>
            <a:r>
              <a:rPr lang="en-US"/>
              <a:t>Second round test finds y errors</a:t>
            </a:r>
          </a:p>
          <a:p>
            <a:endParaRPr lang="en-US"/>
          </a:p>
          <a:p>
            <a:r>
              <a:rPr lang="en-US"/>
              <a:t>Where could estimation errors occur in this scenario?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First round of test finds 532 errors which are fixed</a:t>
            </a:r>
          </a:p>
          <a:p>
            <a:pPr>
              <a:lnSpc>
                <a:spcPct val="80000"/>
              </a:lnSpc>
            </a:pPr>
            <a:r>
              <a:rPr lang="en-US" sz="2800"/>
              <a:t>Second round finds 132 errors</a:t>
            </a:r>
          </a:p>
          <a:p>
            <a:pPr>
              <a:lnSpc>
                <a:spcPct val="80000"/>
              </a:lnSpc>
            </a:pPr>
            <a:r>
              <a:rPr lang="en-US" sz="2800"/>
              <a:t>N</a:t>
            </a:r>
            <a:r>
              <a:rPr lang="en-US" sz="2800" baseline="-25000"/>
              <a:t>0</a:t>
            </a:r>
            <a:r>
              <a:rPr lang="en-US" sz="2800"/>
              <a:t> = 532</a:t>
            </a:r>
            <a:r>
              <a:rPr lang="en-US" sz="2800" baseline="30000"/>
              <a:t>2</a:t>
            </a:r>
            <a:r>
              <a:rPr lang="en-US" sz="2800"/>
              <a:t>/(532-132)</a:t>
            </a:r>
          </a:p>
          <a:p>
            <a:pPr>
              <a:lnSpc>
                <a:spcPct val="80000"/>
              </a:lnSpc>
            </a:pPr>
            <a:r>
              <a:rPr lang="en-US" sz="2800">
                <a:sym typeface="Wingdings" pitchFamily="2" charset="2"/>
              </a:rPr>
              <a:t> </a:t>
            </a:r>
            <a:r>
              <a:rPr lang="en-US" sz="2800"/>
              <a:t>N</a:t>
            </a:r>
            <a:r>
              <a:rPr lang="en-US" sz="2800" baseline="-25000"/>
              <a:t>0</a:t>
            </a:r>
            <a:r>
              <a:rPr lang="en-US" sz="2800">
                <a:sym typeface="Wingdings" pitchFamily="2" charset="2"/>
              </a:rPr>
              <a:t> is about 707 errors</a:t>
            </a:r>
          </a:p>
          <a:p>
            <a:pPr>
              <a:lnSpc>
                <a:spcPct val="80000"/>
              </a:lnSpc>
            </a:pPr>
            <a:endParaRPr lang="en-US" sz="280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800">
                <a:sym typeface="Wingdings" pitchFamily="2" charset="2"/>
              </a:rPr>
              <a:t>Other interesting values:</a:t>
            </a:r>
          </a:p>
          <a:p>
            <a:pPr lvl="1">
              <a:lnSpc>
                <a:spcPct val="80000"/>
              </a:lnSpc>
            </a:pPr>
            <a:r>
              <a:rPr lang="en-US" sz="2400">
                <a:sym typeface="Wingdings" pitchFamily="2" charset="2"/>
              </a:rPr>
              <a:t>Second round: 0</a:t>
            </a:r>
          </a:p>
          <a:p>
            <a:pPr lvl="1">
              <a:lnSpc>
                <a:spcPct val="80000"/>
              </a:lnSpc>
            </a:pPr>
            <a:r>
              <a:rPr lang="en-US" sz="2400">
                <a:sym typeface="Wingdings" pitchFamily="2" charset="2"/>
              </a:rPr>
              <a:t>Second round: 532</a:t>
            </a:r>
          </a:p>
          <a:p>
            <a:pPr lvl="1">
              <a:lnSpc>
                <a:spcPct val="80000"/>
              </a:lnSpc>
            </a:pPr>
            <a:endParaRPr lang="en-US" sz="2400"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en-US" sz="2400"/>
              <a:t>N</a:t>
            </a:r>
            <a:r>
              <a:rPr lang="en-US" sz="2400" baseline="-25000"/>
              <a:t>0</a:t>
            </a:r>
            <a:r>
              <a:rPr lang="en-US" sz="2400">
                <a:sym typeface="Wingdings" pitchFamily="2" charset="2"/>
              </a:rPr>
              <a:t> = </a:t>
            </a:r>
            <a:r>
              <a:rPr lang="en-US" sz="2400"/>
              <a:t>r</a:t>
            </a:r>
            <a:r>
              <a:rPr lang="en-US" sz="2400" baseline="-25000"/>
              <a:t>1</a:t>
            </a:r>
            <a:r>
              <a:rPr lang="en-US" sz="2400" baseline="30000"/>
              <a:t>2</a:t>
            </a:r>
            <a:r>
              <a:rPr lang="en-US" sz="2400">
                <a:sym typeface="Wingdings" pitchFamily="2" charset="2"/>
              </a:rPr>
              <a:t> /(</a:t>
            </a:r>
            <a:r>
              <a:rPr lang="en-US" sz="2400"/>
              <a:t>r</a:t>
            </a:r>
            <a:r>
              <a:rPr lang="en-US" sz="2400" baseline="-25000"/>
              <a:t>1</a:t>
            </a:r>
            <a:r>
              <a:rPr lang="en-US" sz="2400">
                <a:sym typeface="Wingdings" pitchFamily="2" charset="2"/>
              </a:rPr>
              <a:t>-</a:t>
            </a:r>
            <a:r>
              <a:rPr lang="en-US" sz="2400" baseline="-25000"/>
              <a:t> </a:t>
            </a:r>
            <a:r>
              <a:rPr lang="en-US" sz="2400"/>
              <a:t>r</a:t>
            </a:r>
            <a:r>
              <a:rPr lang="en-US" sz="2400" baseline="-25000"/>
              <a:t>2</a:t>
            </a:r>
            <a:r>
              <a:rPr lang="en-US" sz="240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Estimating Errors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Errors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are you done?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an estimate for the number of errors in the code you’re testing</a:t>
            </a:r>
          </a:p>
          <a:p>
            <a:r>
              <a:rPr lang="en-US" b="1" i="1" dirty="0" smtClean="0"/>
              <a:t>Estimating Techniques</a:t>
            </a:r>
            <a:endParaRPr lang="en-US" b="1" i="1" dirty="0"/>
          </a:p>
          <a:p>
            <a:pPr lvl="1"/>
            <a:r>
              <a:rPr lang="en-US" dirty="0"/>
              <a:t>Bebugging</a:t>
            </a:r>
          </a:p>
          <a:p>
            <a:pPr lvl="1"/>
            <a:r>
              <a:rPr lang="en-US" dirty="0"/>
              <a:t>Lincoln Index</a:t>
            </a:r>
          </a:p>
          <a:p>
            <a:pPr lvl="1"/>
            <a:r>
              <a:rPr lang="en-US" dirty="0"/>
              <a:t>Capture for Removal</a:t>
            </a:r>
          </a:p>
          <a:p>
            <a:r>
              <a:rPr lang="en-US" dirty="0"/>
              <a:t>Each has assumptions and limitations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Bebugging</a:t>
            </a:r>
          </a:p>
        </p:txBody>
      </p:sp>
      <p:pic>
        <p:nvPicPr>
          <p:cNvPr id="21510" name="Picture 6" descr="bebu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63688" y="1600200"/>
            <a:ext cx="6015037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Bebugging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Inject known errors into code before testing starts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b: </a:t>
            </a:r>
            <a:r>
              <a:rPr lang="en-US" sz="1800" dirty="0" smtClean="0"/>
              <a:t>	# </a:t>
            </a:r>
            <a:r>
              <a:rPr lang="en-US" sz="1800" dirty="0"/>
              <a:t>errors injected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f: </a:t>
            </a:r>
            <a:r>
              <a:rPr lang="en-US" sz="1800" dirty="0" smtClean="0"/>
              <a:t>	# </a:t>
            </a:r>
            <a:r>
              <a:rPr lang="en-US" sz="1800" dirty="0"/>
              <a:t>injected errors found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n: </a:t>
            </a:r>
            <a:r>
              <a:rPr lang="en-US" sz="1800" dirty="0" smtClean="0"/>
              <a:t>	# </a:t>
            </a:r>
            <a:r>
              <a:rPr lang="en-US" sz="1800" dirty="0"/>
              <a:t>“real” errors found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N: </a:t>
            </a:r>
            <a:r>
              <a:rPr lang="en-US" sz="1800" dirty="0" smtClean="0"/>
              <a:t>	estimated </a:t>
            </a:r>
            <a:r>
              <a:rPr lang="en-US" sz="1800" dirty="0"/>
              <a:t>total “real” errors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f/b = n/N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Ratio of the found injected errors is equal to the ratio of the “real” errors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 N = </a:t>
            </a:r>
            <a:r>
              <a:rPr lang="en-US" sz="2000" dirty="0" err="1">
                <a:sym typeface="Wingdings" pitchFamily="2" charset="2"/>
              </a:rPr>
              <a:t>bn</a:t>
            </a:r>
            <a:r>
              <a:rPr lang="en-US" sz="2000" dirty="0">
                <a:sym typeface="Wingdings" pitchFamily="2" charset="2"/>
              </a:rPr>
              <a:t>/f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Remaining errors:</a:t>
            </a:r>
            <a:br>
              <a:rPr lang="en-US" sz="2000" dirty="0">
                <a:sym typeface="Wingdings" pitchFamily="2" charset="2"/>
              </a:rPr>
            </a:br>
            <a:r>
              <a:rPr lang="en-US" sz="2000" dirty="0">
                <a:sym typeface="Wingdings" pitchFamily="2" charset="2"/>
              </a:rPr>
              <a:t>    </a:t>
            </a:r>
            <a:r>
              <a:rPr lang="en-US" sz="2000" dirty="0"/>
              <a:t>R = N – n + b – f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Assumptions: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All injected error resemble the same level of </a:t>
            </a:r>
            <a:r>
              <a:rPr lang="en-US" sz="1800" dirty="0" err="1"/>
              <a:t>findability</a:t>
            </a:r>
            <a:r>
              <a:rPr lang="en-US" sz="1800" dirty="0"/>
              <a:t> of errors in the code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Injected errors resemble actual errors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Injected 200 errors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During testing found: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433 errors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66 were injected errors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 367 “real” errors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N = 200*367/66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N is approximately 1112 natural errors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sym typeface="Wingdings" pitchFamily="2" charset="2"/>
              </a:rPr>
              <a:t>Approximately 1110 or 1100 natural errors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Number of remaining errors: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R = 1112 – 367 + 200 </a:t>
            </a:r>
            <a:r>
              <a:rPr lang="en-US" sz="2000" dirty="0" smtClean="0">
                <a:sym typeface="Wingdings" pitchFamily="2" charset="2"/>
              </a:rPr>
              <a:t>- 66</a:t>
            </a:r>
            <a:endParaRPr lang="en-US" sz="2000" dirty="0">
              <a:sym typeface="Wingdings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sz="1800" dirty="0"/>
              <a:t>About  879 errors remain including the 134 remaining injected errors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About 745 original errors remain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Approximately 750 natural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 them Frogs!</a:t>
            </a:r>
          </a:p>
        </p:txBody>
      </p:sp>
      <p:pic>
        <p:nvPicPr>
          <p:cNvPr id="10245" name="Picture 5" descr="frogpond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33600" y="1600200"/>
            <a:ext cx="4686300" cy="43037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Frogs in a Pond</a:t>
            </a:r>
            <a:br>
              <a:rPr lang="en-US" sz="4000"/>
            </a:br>
            <a:r>
              <a:rPr lang="en-US" sz="4000"/>
              <a:t>Method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N = # (total population)</a:t>
            </a:r>
          </a:p>
          <a:p>
            <a:pPr>
              <a:lnSpc>
                <a:spcPct val="80000"/>
              </a:lnSpc>
            </a:pPr>
            <a:r>
              <a:rPr lang="en-US" sz="2400"/>
              <a:t>n</a:t>
            </a:r>
            <a:r>
              <a:rPr lang="en-US" sz="2400" baseline="-25000"/>
              <a:t>1</a:t>
            </a:r>
            <a:r>
              <a:rPr lang="en-US" sz="2400"/>
              <a:t> = # (1</a:t>
            </a:r>
            <a:r>
              <a:rPr lang="en-US" sz="2400" baseline="30000"/>
              <a:t>st</a:t>
            </a:r>
            <a:r>
              <a:rPr lang="en-US" sz="2400"/>
              <a:t> capture; mark and release)</a:t>
            </a:r>
          </a:p>
          <a:p>
            <a:pPr>
              <a:lnSpc>
                <a:spcPct val="80000"/>
              </a:lnSpc>
            </a:pPr>
            <a:r>
              <a:rPr lang="en-US" sz="2400"/>
              <a:t>n</a:t>
            </a:r>
            <a:r>
              <a:rPr lang="en-US" sz="2400" baseline="-25000"/>
              <a:t>2</a:t>
            </a:r>
            <a:r>
              <a:rPr lang="en-US" sz="2400"/>
              <a:t> = # (2</a:t>
            </a:r>
            <a:r>
              <a:rPr lang="en-US" sz="2400" baseline="30000"/>
              <a:t>nd</a:t>
            </a:r>
            <a:r>
              <a:rPr lang="en-US" sz="2400"/>
              <a:t> capture)</a:t>
            </a:r>
          </a:p>
          <a:p>
            <a:pPr>
              <a:lnSpc>
                <a:spcPct val="80000"/>
              </a:lnSpc>
            </a:pPr>
            <a:r>
              <a:rPr lang="en-US" sz="2400"/>
              <a:t>m</a:t>
            </a:r>
            <a:r>
              <a:rPr lang="en-US" sz="2400" baseline="-25000"/>
              <a:t>2</a:t>
            </a:r>
            <a:r>
              <a:rPr lang="en-US" sz="2400"/>
              <a:t> = ( 2</a:t>
            </a:r>
            <a:r>
              <a:rPr lang="en-US" sz="2400" baseline="30000"/>
              <a:t>nd</a:t>
            </a:r>
            <a:r>
              <a:rPr lang="en-US" sz="2400"/>
              <a:t> capture found to be marked)</a:t>
            </a:r>
          </a:p>
          <a:p>
            <a:pPr>
              <a:lnSpc>
                <a:spcPct val="80000"/>
              </a:lnSpc>
            </a:pPr>
            <a:r>
              <a:rPr lang="en-US" sz="2400"/>
              <a:t>“Lincoln Index:” m</a:t>
            </a:r>
            <a:r>
              <a:rPr lang="en-US" sz="2400" baseline="-25000"/>
              <a:t>2</a:t>
            </a:r>
            <a:r>
              <a:rPr lang="en-US" sz="2400"/>
              <a:t>/n</a:t>
            </a:r>
            <a:r>
              <a:rPr lang="en-US" sz="2400" baseline="-25000"/>
              <a:t>2</a:t>
            </a:r>
            <a:r>
              <a:rPr lang="en-US" sz="2400"/>
              <a:t> = n</a:t>
            </a:r>
            <a:r>
              <a:rPr lang="en-US" sz="2400" baseline="-25000"/>
              <a:t>1</a:t>
            </a:r>
            <a:r>
              <a:rPr lang="en-US" sz="2400"/>
              <a:t>/N</a:t>
            </a:r>
          </a:p>
          <a:p>
            <a:pPr>
              <a:lnSpc>
                <a:spcPct val="80000"/>
              </a:lnSpc>
            </a:pPr>
            <a:r>
              <a:rPr lang="en-US" sz="2400">
                <a:sym typeface="Wingdings" pitchFamily="2" charset="2"/>
              </a:rPr>
              <a:t> N = </a:t>
            </a:r>
            <a:r>
              <a:rPr lang="en-US" sz="2400"/>
              <a:t>n</a:t>
            </a:r>
            <a:r>
              <a:rPr lang="en-US" sz="2400" baseline="-25000"/>
              <a:t>1</a:t>
            </a:r>
            <a:r>
              <a:rPr lang="en-US" sz="2400"/>
              <a:t>n</a:t>
            </a:r>
            <a:r>
              <a:rPr lang="en-US" sz="2400" baseline="-25000"/>
              <a:t>2</a:t>
            </a:r>
            <a:r>
              <a:rPr lang="en-US" sz="2400">
                <a:sym typeface="Wingdings" pitchFamily="2" charset="2"/>
              </a:rPr>
              <a:t>/</a:t>
            </a:r>
            <a:r>
              <a:rPr lang="en-US" sz="2400"/>
              <a:t>m</a:t>
            </a:r>
            <a:r>
              <a:rPr lang="en-US" sz="2400" baseline="-25000"/>
              <a:t>2</a:t>
            </a:r>
            <a:r>
              <a:rPr lang="en-US" sz="2400">
                <a:sym typeface="Wingdings" pitchFamily="2" charset="2"/>
              </a:rPr>
              <a:t> </a:t>
            </a:r>
          </a:p>
          <a:p>
            <a:pPr>
              <a:lnSpc>
                <a:spcPct val="80000"/>
              </a:lnSpc>
            </a:pPr>
            <a:endParaRPr lang="en-US" sz="2400"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Assumptions: </a:t>
            </a:r>
          </a:p>
          <a:p>
            <a:pPr lvl="2">
              <a:lnSpc>
                <a:spcPct val="80000"/>
              </a:lnSpc>
            </a:pPr>
            <a:r>
              <a:rPr lang="en-US" sz="1800">
                <a:sym typeface="Wingdings" pitchFamily="2" charset="2"/>
              </a:rPr>
              <a:t>The chance of catching an individual frog is the same</a:t>
            </a:r>
          </a:p>
          <a:p>
            <a:pPr lvl="2">
              <a:lnSpc>
                <a:spcPct val="80000"/>
              </a:lnSpc>
            </a:pPr>
            <a:r>
              <a:rPr lang="en-US" sz="1800">
                <a:sym typeface="Wingdings" pitchFamily="2" charset="2"/>
              </a:rPr>
              <a:t>The percentage of capture in the two groups is the same</a:t>
            </a:r>
          </a:p>
          <a:p>
            <a:pPr lvl="2">
              <a:lnSpc>
                <a:spcPct val="80000"/>
              </a:lnSpc>
            </a:pPr>
            <a:r>
              <a:rPr lang="en-US" sz="1800">
                <a:sym typeface="Wingdings" pitchFamily="2" charset="2"/>
              </a:rPr>
              <a:t>The captured, marked and released members are remixed into the population evenly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Lincoln Index:</a:t>
            </a:r>
          </a:p>
          <a:p>
            <a:pPr lvl="2">
              <a:lnSpc>
                <a:spcPct val="80000"/>
              </a:lnSpc>
            </a:pPr>
            <a:r>
              <a:rPr lang="en-US" sz="1800">
                <a:sym typeface="Wingdings" pitchFamily="2" charset="2"/>
              </a:rPr>
              <a:t>“method used to estimate the size of a closed population”</a:t>
            </a:r>
          </a:p>
          <a:p>
            <a:pPr lvl="2">
              <a:lnSpc>
                <a:spcPct val="80000"/>
              </a:lnSpc>
            </a:pPr>
            <a:r>
              <a:rPr lang="en-US" sz="1800">
                <a:sym typeface="Wingdings" pitchFamily="2" charset="2"/>
              </a:rPr>
              <a:t>Typically used in the biology realm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Frogs in a Pond</a:t>
            </a:r>
            <a:br>
              <a:rPr lang="en-US" sz="4000"/>
            </a:br>
            <a:r>
              <a:rPr lang="en-US" sz="4000"/>
              <a:t>Method 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if we captured 100 frogs (n</a:t>
            </a:r>
            <a:r>
              <a:rPr lang="en-US" baseline="-25000"/>
              <a:t>1</a:t>
            </a:r>
            <a:r>
              <a:rPr lang="en-US"/>
              <a:t>) the first time and 50 the second time (n</a:t>
            </a:r>
            <a:r>
              <a:rPr lang="en-US" baseline="-25000"/>
              <a:t>2</a:t>
            </a:r>
            <a:r>
              <a:rPr lang="en-US"/>
              <a:t>) and 10 were marked in the second capture (m</a:t>
            </a:r>
            <a:r>
              <a:rPr lang="en-US" baseline="-25000"/>
              <a:t>2</a:t>
            </a:r>
            <a:r>
              <a:rPr lang="en-US"/>
              <a:t>) we get an estimated frog population of:</a:t>
            </a:r>
          </a:p>
          <a:p>
            <a:pPr lvl="1"/>
            <a:r>
              <a:rPr lang="en-US">
                <a:sym typeface="Wingdings" pitchFamily="2" charset="2"/>
              </a:rPr>
              <a:t>N = </a:t>
            </a:r>
            <a:r>
              <a:rPr lang="en-US"/>
              <a:t>n</a:t>
            </a:r>
            <a:r>
              <a:rPr lang="en-US" baseline="-25000"/>
              <a:t>1</a:t>
            </a:r>
            <a:r>
              <a:rPr lang="en-US"/>
              <a:t>n</a:t>
            </a:r>
            <a:r>
              <a:rPr lang="en-US" baseline="-25000"/>
              <a:t>2</a:t>
            </a:r>
            <a:r>
              <a:rPr lang="en-US">
                <a:sym typeface="Wingdings" pitchFamily="2" charset="2"/>
              </a:rPr>
              <a:t>/</a:t>
            </a:r>
            <a:r>
              <a:rPr lang="en-US"/>
              <a:t>m</a:t>
            </a:r>
            <a:r>
              <a:rPr lang="en-US" baseline="-25000"/>
              <a:t>2</a:t>
            </a:r>
          </a:p>
          <a:p>
            <a:pPr lvl="1"/>
            <a:r>
              <a:rPr lang="en-US"/>
              <a:t>50*100/10 =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use to estimate errors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r>
              <a:rPr lang="en-US"/>
              <a:t>Use 2 test groups to find errors (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/>
              <a:t>)</a:t>
            </a:r>
          </a:p>
          <a:p>
            <a:r>
              <a:rPr lang="en-US"/>
              <a:t>Note duplicate errors both groups found (</a:t>
            </a:r>
            <a:r>
              <a:rPr lang="en-US">
                <a:solidFill>
                  <a:schemeClr val="hlink"/>
                </a:solidFill>
              </a:rPr>
              <a:t>m</a:t>
            </a:r>
            <a:r>
              <a:rPr lang="en-US" baseline="-25000">
                <a:solidFill>
                  <a:schemeClr val="hlink"/>
                </a:solidFill>
              </a:rPr>
              <a:t>2</a:t>
            </a:r>
            <a:r>
              <a:rPr lang="en-US"/>
              <a:t>)</a:t>
            </a:r>
          </a:p>
          <a:p>
            <a:r>
              <a:rPr lang="en-US"/>
              <a:t>Do the calculation to estimate </a:t>
            </a:r>
            <a:r>
              <a:rPr lang="en-US">
                <a:solidFill>
                  <a:srgbClr val="FF0000"/>
                </a:solidFill>
              </a:rPr>
              <a:t>N</a:t>
            </a:r>
          </a:p>
          <a:p>
            <a:endParaRPr lang="en-US"/>
          </a:p>
          <a:p>
            <a:r>
              <a:rPr lang="en-US"/>
              <a:t>What are potential problems with this method?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553</Words>
  <Application>Microsoft Office PowerPoint</Application>
  <PresentationFormat>On-screen Show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Estimating Errors</vt:lpstr>
      <vt:lpstr>Estimating Errors</vt:lpstr>
      <vt:lpstr>Bebugging</vt:lpstr>
      <vt:lpstr>Bebugging</vt:lpstr>
      <vt:lpstr>Example</vt:lpstr>
      <vt:lpstr>Count them Frogs!</vt:lpstr>
      <vt:lpstr>Frogs in a Pond Method 1</vt:lpstr>
      <vt:lpstr>Frogs in a Pond Method 1</vt:lpstr>
      <vt:lpstr>How to use to estimate errors</vt:lpstr>
      <vt:lpstr>Example</vt:lpstr>
      <vt:lpstr>Remove them Frogs!</vt:lpstr>
      <vt:lpstr>Capture for Removal</vt:lpstr>
      <vt:lpstr>Capture for Removal</vt:lpstr>
      <vt:lpstr>Testing</vt:lpstr>
      <vt:lpstr>Testing Example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Errors</dc:title>
  <dc:creator>tkombol</dc:creator>
  <cp:lastModifiedBy>Information &amp; Technology Services</cp:lastModifiedBy>
  <cp:revision>8</cp:revision>
  <dcterms:created xsi:type="dcterms:W3CDTF">2006-11-20T21:27:25Z</dcterms:created>
  <dcterms:modified xsi:type="dcterms:W3CDTF">2009-02-12T20:32:21Z</dcterms:modified>
</cp:coreProperties>
</file>