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2"/>
  </p:notesMasterIdLst>
  <p:sldIdLst>
    <p:sldId id="273" r:id="rId2"/>
    <p:sldId id="261" r:id="rId3"/>
    <p:sldId id="258" r:id="rId4"/>
    <p:sldId id="259" r:id="rId5"/>
    <p:sldId id="286" r:id="rId6"/>
    <p:sldId id="270" r:id="rId7"/>
    <p:sldId id="274" r:id="rId8"/>
    <p:sldId id="275" r:id="rId9"/>
    <p:sldId id="276" r:id="rId10"/>
    <p:sldId id="269" r:id="rId11"/>
    <p:sldId id="271" r:id="rId12"/>
    <p:sldId id="265" r:id="rId13"/>
    <p:sldId id="277" r:id="rId14"/>
    <p:sldId id="268" r:id="rId15"/>
    <p:sldId id="266" r:id="rId16"/>
    <p:sldId id="278" r:id="rId17"/>
    <p:sldId id="279" r:id="rId18"/>
    <p:sldId id="267" r:id="rId19"/>
    <p:sldId id="287" r:id="rId20"/>
    <p:sldId id="280" r:id="rId21"/>
    <p:sldId id="281" r:id="rId22"/>
    <p:sldId id="284" r:id="rId23"/>
    <p:sldId id="272" r:id="rId24"/>
    <p:sldId id="288" r:id="rId25"/>
    <p:sldId id="282" r:id="rId26"/>
    <p:sldId id="289" r:id="rId27"/>
    <p:sldId id="290" r:id="rId28"/>
    <p:sldId id="285" r:id="rId29"/>
    <p:sldId id="291" r:id="rId30"/>
    <p:sldId id="283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7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73D611F-158F-4F3D-B737-3E8054529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9958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59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3FBEB-B8CB-45CA-90B7-49F7CD145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E886-3DD3-4300-95F9-209306D3EA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3E4B7-DEA6-4891-9D06-6210B50D9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2CDFE-838F-4AFF-A0F1-AAFA6ACDF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45E73-1B56-4921-B90D-46D604B41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E350F-0FFD-4076-B05E-D31F3A01FF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B9CDB-2D5C-469E-8B17-DD9351483D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A7879-FCD2-4AD0-BBF9-916F58063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0B75B-3626-4FC9-8F69-A9170FEDB6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B6DB2-D41F-4780-83AD-B370F98C4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0A2D0-904A-4E1C-8213-2FEFB0886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C076B-65F2-462B-8663-8551B8892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891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1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891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3891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8921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922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923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924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925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3892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8928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29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30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31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32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33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893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36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37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38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D34D762F-29E0-4C1D-ACFE-ADF2ED5DE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5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ebpages.uncc.edu/~tkombol/ITIS3320/ITIS3320Home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ebpages.uncc.edu/~jcody3/java-tutorial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ebpages.uncc.edu/~tkombol/" TargetMode="External"/><Relationship Id="rId2" Type="http://schemas.openxmlformats.org/officeDocument/2006/relationships/hyperlink" Target="http://webpages.uncc.edu/~tkombol/ITIS3320/ITIS3320Home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ITIS 3320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Tony Kombol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ITIS3320 Highlights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Class Etiquette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 prompt</a:t>
            </a:r>
          </a:p>
          <a:p>
            <a:pPr eaLnBrk="1" hangingPunct="1"/>
            <a:r>
              <a:rPr lang="en-US" smtClean="0"/>
              <a:t>Watch the cell phones!</a:t>
            </a:r>
          </a:p>
          <a:p>
            <a:pPr eaLnBrk="1" hangingPunct="1"/>
            <a:r>
              <a:rPr lang="en-US" smtClean="0"/>
              <a:t>If you have relevant experience share with class</a:t>
            </a:r>
          </a:p>
          <a:p>
            <a:pPr eaLnBrk="1" hangingPunct="1"/>
            <a:r>
              <a:rPr lang="en-US" smtClean="0"/>
              <a:t>Above all: Ask questions!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Class Format</a:t>
            </a:r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Two weekly 1½ hour lectures: </a:t>
            </a:r>
          </a:p>
          <a:p>
            <a:pPr lvl="1" eaLnBrk="1" hangingPunct="1">
              <a:defRPr/>
            </a:pPr>
            <a:r>
              <a:rPr lang="en-US" dirty="0" smtClean="0"/>
              <a:t>Tue Thu</a:t>
            </a:r>
          </a:p>
          <a:p>
            <a:pPr lvl="1" eaLnBrk="1" hangingPunct="1">
              <a:defRPr/>
            </a:pPr>
            <a:r>
              <a:rPr lang="en-US" dirty="0" smtClean="0"/>
              <a:t>8:00-9:15 AM</a:t>
            </a:r>
          </a:p>
          <a:p>
            <a:pPr eaLnBrk="1" hangingPunct="1">
              <a:defRPr/>
            </a:pPr>
            <a:r>
              <a:rPr lang="en-US" dirty="0" smtClean="0"/>
              <a:t>Attendance Required</a:t>
            </a:r>
          </a:p>
          <a:p>
            <a:pPr eaLnBrk="1" hangingPunct="1">
              <a:defRPr/>
            </a:pPr>
            <a:r>
              <a:rPr lang="en-US" dirty="0" smtClean="0"/>
              <a:t>Two major tests</a:t>
            </a:r>
          </a:p>
          <a:p>
            <a:pPr lvl="1" eaLnBrk="1" hangingPunct="1">
              <a:defRPr/>
            </a:pPr>
            <a:r>
              <a:rPr lang="en-US" dirty="0" smtClean="0"/>
              <a:t>Mid-term</a:t>
            </a:r>
          </a:p>
          <a:p>
            <a:pPr lvl="1" eaLnBrk="1" hangingPunct="1">
              <a:defRPr/>
            </a:pPr>
            <a:r>
              <a:rPr lang="en-US" dirty="0" smtClean="0"/>
              <a:t>End-term</a:t>
            </a:r>
          </a:p>
          <a:p>
            <a:pPr eaLnBrk="1" hangingPunct="1">
              <a:defRPr/>
            </a:pPr>
            <a:r>
              <a:rPr lang="en-US" dirty="0" smtClean="0"/>
              <a:t>Assignments</a:t>
            </a:r>
          </a:p>
          <a:p>
            <a:pPr eaLnBrk="1" hangingPunct="1">
              <a:defRPr/>
            </a:pPr>
            <a:r>
              <a:rPr lang="en-US" dirty="0" smtClean="0"/>
              <a:t>Projects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Grade Criteria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2800" dirty="0" smtClean="0"/>
              <a:t>1 Mid-term Exam</a:t>
            </a:r>
          </a:p>
          <a:p>
            <a:pPr lvl="1" eaLnBrk="1" hangingPunct="1">
              <a:defRPr/>
            </a:pPr>
            <a:r>
              <a:rPr lang="en-US" sz="2400" dirty="0" smtClean="0"/>
              <a:t>Covers first half only</a:t>
            </a:r>
          </a:p>
          <a:p>
            <a:pPr eaLnBrk="1" hangingPunct="1">
              <a:defRPr/>
            </a:pPr>
            <a:r>
              <a:rPr lang="en-US" sz="2800" dirty="0" smtClean="0"/>
              <a:t>1 End-term Exam </a:t>
            </a:r>
          </a:p>
          <a:p>
            <a:pPr lvl="1" eaLnBrk="1" hangingPunct="1">
              <a:defRPr/>
            </a:pPr>
            <a:r>
              <a:rPr lang="en-US" sz="2400" dirty="0" smtClean="0"/>
              <a:t>Covers last half only</a:t>
            </a:r>
          </a:p>
          <a:p>
            <a:pPr eaLnBrk="1" hangingPunct="1">
              <a:defRPr/>
            </a:pPr>
            <a:r>
              <a:rPr lang="en-US" sz="2800" dirty="0" smtClean="0"/>
              <a:t>Two Projects</a:t>
            </a:r>
          </a:p>
          <a:p>
            <a:pPr eaLnBrk="1" hangingPunct="1">
              <a:defRPr/>
            </a:pPr>
            <a:r>
              <a:rPr lang="en-US" sz="2800" dirty="0" smtClean="0"/>
              <a:t>Assignments/Exercises</a:t>
            </a:r>
          </a:p>
          <a:p>
            <a:pPr lvl="1" eaLnBrk="1" hangingPunct="1">
              <a:defRPr/>
            </a:pPr>
            <a:r>
              <a:rPr lang="en-US" sz="2400" dirty="0" smtClean="0"/>
              <a:t>Homework</a:t>
            </a:r>
          </a:p>
          <a:p>
            <a:pPr lvl="1" eaLnBrk="1" hangingPunct="1">
              <a:defRPr/>
            </a:pPr>
            <a:r>
              <a:rPr lang="en-US" sz="2400" dirty="0" smtClean="0"/>
              <a:t>“Test Fests”</a:t>
            </a:r>
          </a:p>
          <a:p>
            <a:pPr lvl="1" eaLnBrk="1" hangingPunct="1">
              <a:defRPr/>
            </a:pPr>
            <a:r>
              <a:rPr lang="en-US" sz="2400" dirty="0" smtClean="0"/>
              <a:t>Beginning E-Mail</a:t>
            </a:r>
          </a:p>
          <a:p>
            <a:pPr lvl="1" eaLnBrk="1" hangingPunct="1">
              <a:defRPr/>
            </a:pPr>
            <a:r>
              <a:rPr lang="en-US" sz="2400" dirty="0" smtClean="0"/>
              <a:t>Ending E-Mail</a:t>
            </a:r>
          </a:p>
          <a:p>
            <a:pPr eaLnBrk="1" hangingPunct="1">
              <a:defRPr/>
            </a:pPr>
            <a:r>
              <a:rPr lang="en-US" sz="2800" dirty="0" smtClean="0"/>
              <a:t>Class participation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Books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299075" cy="4495800"/>
          </a:xfrm>
        </p:spPr>
        <p:txBody>
          <a:bodyPr/>
          <a:lstStyle/>
          <a:p>
            <a:pPr eaLnBrk="1" hangingPunct="1"/>
            <a:r>
              <a:rPr lang="en-US" sz="2800" smtClean="0"/>
              <a:t>Testing Computer Software, 2</a:t>
            </a:r>
            <a:r>
              <a:rPr lang="en-US" sz="2800" baseline="30000" smtClean="0"/>
              <a:t>ND</a:t>
            </a:r>
            <a:r>
              <a:rPr lang="en-US" sz="2800" smtClean="0"/>
              <a:t> Ed.</a:t>
            </a:r>
          </a:p>
          <a:p>
            <a:pPr lvl="1" eaLnBrk="1" hangingPunct="1"/>
            <a:r>
              <a:rPr lang="en-US" sz="2400" smtClean="0"/>
              <a:t>Authors: Cem Kaner, Jack Falk, Hung Quoc Nguyen</a:t>
            </a:r>
          </a:p>
          <a:p>
            <a:pPr lvl="1" eaLnBrk="1" hangingPunct="1"/>
            <a:r>
              <a:rPr lang="en-US" sz="2400" smtClean="0"/>
              <a:t>Covers basics of testing</a:t>
            </a:r>
          </a:p>
          <a:p>
            <a:pPr eaLnBrk="1" hangingPunct="1"/>
            <a:r>
              <a:rPr lang="en-US" sz="2800" smtClean="0"/>
              <a:t>How to Break Software</a:t>
            </a:r>
          </a:p>
          <a:p>
            <a:pPr lvl="1" eaLnBrk="1" hangingPunct="1"/>
            <a:r>
              <a:rPr lang="en-US" sz="2400" smtClean="0"/>
              <a:t>Author: James A. Whittaker</a:t>
            </a:r>
          </a:p>
          <a:p>
            <a:pPr lvl="1" eaLnBrk="1" hangingPunct="1"/>
            <a:r>
              <a:rPr lang="en-US" sz="2400" smtClean="0"/>
              <a:t>Covers basics of how to find bugs</a:t>
            </a:r>
          </a:p>
        </p:txBody>
      </p:sp>
      <p:pic>
        <p:nvPicPr>
          <p:cNvPr id="16388" name="Picture 13" descr="testingComputerSoftwar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921375" y="1600200"/>
            <a:ext cx="1497013" cy="2155825"/>
          </a:xfrm>
          <a:noFill/>
        </p:spPr>
      </p:pic>
      <p:pic>
        <p:nvPicPr>
          <p:cNvPr id="16389" name="Picture 14" descr="howToBreakSoftwar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5934075" y="3940175"/>
            <a:ext cx="1471613" cy="21558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Again: 3320 Web Site</a:t>
            </a:r>
          </a:p>
        </p:txBody>
      </p:sp>
      <p:sp>
        <p:nvSpPr>
          <p:cNvPr id="17411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>
                <a:hlinkClick r:id="rId2"/>
              </a:rPr>
              <a:t>http://webpages.uncc.edu/~tkombol/ITIS3320/ITIS3320Home.htm</a:t>
            </a:r>
            <a:endParaRPr lang="en-US" sz="2000" smtClean="0"/>
          </a:p>
          <a:p>
            <a:pPr eaLnBrk="1" hangingPunct="1"/>
            <a:r>
              <a:rPr lang="en-US" sz="2800" smtClean="0"/>
              <a:t>Contains</a:t>
            </a:r>
          </a:p>
          <a:p>
            <a:pPr lvl="1" eaLnBrk="1" hangingPunct="1"/>
            <a:r>
              <a:rPr lang="en-US" sz="2400" smtClean="0"/>
              <a:t>Class schedule</a:t>
            </a:r>
          </a:p>
          <a:p>
            <a:pPr lvl="2" eaLnBrk="1" hangingPunct="1"/>
            <a:r>
              <a:rPr lang="en-US" sz="2000" smtClean="0"/>
              <a:t>Access to power-point material</a:t>
            </a:r>
          </a:p>
          <a:p>
            <a:pPr lvl="1" eaLnBrk="1" hangingPunct="1"/>
            <a:r>
              <a:rPr lang="en-US" sz="2400" smtClean="0"/>
              <a:t>Assignments</a:t>
            </a:r>
          </a:p>
          <a:p>
            <a:pPr lvl="1" eaLnBrk="1" hangingPunct="1"/>
            <a:r>
              <a:rPr lang="en-US" sz="2400" smtClean="0"/>
              <a:t>Final project</a:t>
            </a:r>
          </a:p>
          <a:p>
            <a:pPr lvl="1" eaLnBrk="1" hangingPunct="1"/>
            <a:r>
              <a:rPr lang="en-US" sz="2400" smtClean="0"/>
              <a:t>Much, Much more!</a:t>
            </a:r>
          </a:p>
          <a:p>
            <a:pPr eaLnBrk="1" hangingPunct="1"/>
            <a:r>
              <a:rPr lang="en-US" sz="2800" smtClean="0"/>
              <a:t>Check frequently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Assignments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Criteria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Obvious:</a:t>
            </a:r>
          </a:p>
          <a:p>
            <a:pPr lvl="1" eaLnBrk="1" hangingPunct="1"/>
            <a:r>
              <a:rPr lang="en-US" smtClean="0"/>
              <a:t>Submit your own work</a:t>
            </a:r>
          </a:p>
          <a:p>
            <a:pPr lvl="2" eaLnBrk="1" hangingPunct="1"/>
            <a:r>
              <a:rPr lang="en-US" smtClean="0"/>
              <a:t>May study in groups</a:t>
            </a:r>
          </a:p>
          <a:p>
            <a:pPr lvl="3" eaLnBrk="1" hangingPunct="1"/>
            <a:r>
              <a:rPr lang="en-US" smtClean="0"/>
              <a:t>0 points for plagiarism</a:t>
            </a:r>
          </a:p>
          <a:p>
            <a:pPr lvl="2"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Assignments</a:t>
            </a:r>
          </a:p>
        </p:txBody>
      </p:sp>
      <p:sp>
        <p:nvSpPr>
          <p:cNvPr id="20483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4495800" cy="4495800"/>
          </a:xfrm>
        </p:spPr>
        <p:txBody>
          <a:bodyPr/>
          <a:lstStyle/>
          <a:p>
            <a:pPr eaLnBrk="1" hangingPunct="1"/>
            <a:r>
              <a:rPr lang="en-US" sz="2400" smtClean="0"/>
              <a:t>Substantial penalty if late</a:t>
            </a:r>
          </a:p>
          <a:p>
            <a:pPr lvl="1" eaLnBrk="1" hangingPunct="1"/>
            <a:r>
              <a:rPr lang="en-US" sz="2000" smtClean="0"/>
              <a:t>Typically ½ off</a:t>
            </a:r>
          </a:p>
          <a:p>
            <a:pPr eaLnBrk="1" hangingPunct="1"/>
            <a:r>
              <a:rPr lang="en-US" sz="2400" smtClean="0"/>
              <a:t>Papers</a:t>
            </a:r>
          </a:p>
          <a:p>
            <a:pPr lvl="1" eaLnBrk="1" hangingPunct="1"/>
            <a:r>
              <a:rPr lang="en-US" sz="2000" smtClean="0"/>
              <a:t>Must be typed</a:t>
            </a:r>
          </a:p>
          <a:p>
            <a:pPr lvl="1" eaLnBrk="1" hangingPunct="1"/>
            <a:r>
              <a:rPr lang="en-US" sz="2000" smtClean="0"/>
              <a:t>Must have cover sheet</a:t>
            </a:r>
          </a:p>
          <a:p>
            <a:pPr lvl="2" eaLnBrk="1" hangingPunct="1"/>
            <a:r>
              <a:rPr lang="en-US" sz="1800" smtClean="0"/>
              <a:t>Name</a:t>
            </a:r>
          </a:p>
          <a:p>
            <a:pPr lvl="2" eaLnBrk="1" hangingPunct="1"/>
            <a:r>
              <a:rPr lang="en-US" sz="1800" smtClean="0"/>
              <a:t>Class</a:t>
            </a:r>
          </a:p>
          <a:p>
            <a:pPr lvl="2" eaLnBrk="1" hangingPunct="1"/>
            <a:r>
              <a:rPr lang="en-US" sz="1800" smtClean="0"/>
              <a:t>Assignment name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1600200"/>
            <a:ext cx="4876800" cy="4495800"/>
          </a:xfrm>
        </p:spPr>
        <p:txBody>
          <a:bodyPr/>
          <a:lstStyle/>
          <a:p>
            <a:pPr eaLnBrk="1" hangingPunct="1"/>
            <a:r>
              <a:rPr lang="en-US" sz="2400" smtClean="0"/>
              <a:t>Email format</a:t>
            </a:r>
          </a:p>
          <a:p>
            <a:pPr lvl="1" eaLnBrk="1" hangingPunct="1"/>
            <a:r>
              <a:rPr lang="en-US" sz="2000" smtClean="0"/>
              <a:t>No attachments</a:t>
            </a:r>
          </a:p>
          <a:p>
            <a:pPr lvl="2" eaLnBrk="1" hangingPunct="1"/>
            <a:r>
              <a:rPr lang="en-US" sz="1600" smtClean="0"/>
              <a:t>Unless explicitly asked for</a:t>
            </a:r>
          </a:p>
          <a:p>
            <a:pPr lvl="1" eaLnBrk="1" hangingPunct="1"/>
            <a:r>
              <a:rPr lang="en-US" sz="2000" smtClean="0"/>
              <a:t>Plain text or HTML enabled</a:t>
            </a:r>
          </a:p>
          <a:p>
            <a:pPr lvl="1" eaLnBrk="1" hangingPunct="1"/>
            <a:r>
              <a:rPr lang="en-US" sz="2000" smtClean="0"/>
              <a:t>Subject line:</a:t>
            </a:r>
          </a:p>
          <a:p>
            <a:pPr lvl="2" eaLnBrk="1" hangingPunct="1"/>
            <a:r>
              <a:rPr lang="en-US" sz="1800" smtClean="0"/>
              <a:t>3320 Assignment Name</a:t>
            </a:r>
          </a:p>
          <a:p>
            <a:pPr lvl="2" eaLnBrk="1" hangingPunct="1"/>
            <a:r>
              <a:rPr lang="en-US" sz="1800" smtClean="0"/>
              <a:t>E.g. </a:t>
            </a:r>
          </a:p>
          <a:p>
            <a:pPr lvl="3" eaLnBrk="1" hangingPunct="1"/>
            <a:r>
              <a:rPr lang="en-US" sz="1600" smtClean="0"/>
              <a:t>3320 Cold Test</a:t>
            </a:r>
          </a:p>
          <a:p>
            <a:pPr lvl="3" eaLnBrk="1" hangingPunct="1"/>
            <a:r>
              <a:rPr lang="en-US" sz="1600" smtClean="0"/>
              <a:t>3320 Assignment 3</a:t>
            </a:r>
          </a:p>
          <a:p>
            <a:pPr lvl="1" eaLnBrk="1" hangingPunct="1"/>
            <a:r>
              <a:rPr lang="en-US" sz="2000" smtClean="0"/>
              <a:t>Must come from UNCC student email account</a:t>
            </a:r>
          </a:p>
          <a:p>
            <a:pPr eaLnBrk="1" hangingPunct="1"/>
            <a:r>
              <a:rPr lang="en-US" sz="2400" smtClean="0"/>
              <a:t>Points off if not in proper format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Typically 10 or 20 points</a:t>
            </a:r>
          </a:p>
          <a:p>
            <a:pPr lvl="1"/>
            <a:r>
              <a:rPr lang="en-US" dirty="0" smtClean="0"/>
              <a:t>20 or so</a:t>
            </a:r>
          </a:p>
          <a:p>
            <a:pPr lvl="1"/>
            <a:r>
              <a:rPr lang="en-US" dirty="0" smtClean="0"/>
              <a:t>Total of 200 to 300 points</a:t>
            </a:r>
          </a:p>
          <a:p>
            <a:pPr lvl="1"/>
            <a:r>
              <a:rPr lang="en-US" dirty="0" smtClean="0"/>
              <a:t>Includes Test Fests</a:t>
            </a:r>
          </a:p>
          <a:p>
            <a:r>
              <a:rPr lang="en-US" dirty="0" smtClean="0"/>
              <a:t>Written assignments will be graded on:</a:t>
            </a:r>
          </a:p>
          <a:p>
            <a:pPr lvl="1"/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Grammar and spelling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About the Instructor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Requirements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Text Books: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smtClean="0"/>
              <a:t>Testing Computer Software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smtClean="0"/>
              <a:t>How to Break Software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UNCC e-Mail account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Communication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Access to Woodward 335 Lab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All CCI students have access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See Tech TA’s if badge don’t work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Woodward 332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Material Covered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Material Covered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495800"/>
          </a:xfrm>
        </p:spPr>
        <p:txBody>
          <a:bodyPr/>
          <a:lstStyle/>
          <a:p>
            <a:pPr eaLnBrk="1" hangingPunct="1"/>
            <a:r>
              <a:rPr lang="en-US" smtClean="0"/>
              <a:t>“Testing Computer Software”</a:t>
            </a:r>
          </a:p>
          <a:p>
            <a:pPr lvl="1" eaLnBrk="1" hangingPunct="1"/>
            <a:r>
              <a:rPr lang="en-US" smtClean="0"/>
              <a:t>All chapters</a:t>
            </a:r>
          </a:p>
          <a:p>
            <a:pPr lvl="1" eaLnBrk="1" hangingPunct="1"/>
            <a:r>
              <a:rPr lang="en-US" smtClean="0"/>
              <a:t>Chapters 14 and 15 may be optional</a:t>
            </a:r>
          </a:p>
          <a:p>
            <a:pPr eaLnBrk="1" hangingPunct="1"/>
            <a:r>
              <a:rPr lang="en-US" smtClean="0"/>
              <a:t>“How to Break Software”</a:t>
            </a:r>
          </a:p>
          <a:p>
            <a:pPr lvl="1" eaLnBrk="1" hangingPunct="1"/>
            <a:r>
              <a:rPr lang="en-US" smtClean="0"/>
              <a:t>All chapters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Misc. Class Info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Woodward 335</a:t>
            </a:r>
          </a:p>
          <a:p>
            <a:pPr lvl="1" eaLnBrk="1" hangingPunct="1"/>
            <a:r>
              <a:rPr lang="en-US" smtClean="0"/>
              <a:t>Computer Lab</a:t>
            </a:r>
          </a:p>
          <a:p>
            <a:pPr lvl="2" eaLnBrk="1" hangingPunct="1"/>
            <a:r>
              <a:rPr lang="en-US" smtClean="0"/>
              <a:t>Available to ALL COIT students</a:t>
            </a:r>
          </a:p>
          <a:p>
            <a:pPr lvl="1" eaLnBrk="1" hangingPunct="1"/>
            <a:r>
              <a:rPr lang="en-US" smtClean="0"/>
              <a:t>Need Student ID badge for Access</a:t>
            </a:r>
          </a:p>
          <a:p>
            <a:pPr lvl="1" eaLnBrk="1" hangingPunct="1"/>
            <a:r>
              <a:rPr lang="en-US" smtClean="0"/>
              <a:t>Register with Lab T.A.s if badge don’t work</a:t>
            </a:r>
          </a:p>
          <a:p>
            <a:pPr lvl="1" eaLnBrk="1" hangingPunct="1"/>
            <a:r>
              <a:rPr lang="en-US" smtClean="0"/>
              <a:t>Printers!  No Charge!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of class methodology will try to get you to THINK!</a:t>
            </a:r>
          </a:p>
          <a:p>
            <a:pPr lvl="1"/>
            <a:r>
              <a:rPr lang="en-US" dirty="0" smtClean="0"/>
              <a:t>Synthesize concepts out of previous given material</a:t>
            </a:r>
          </a:p>
          <a:p>
            <a:pPr lvl="1"/>
            <a:r>
              <a:rPr lang="en-US" dirty="0" smtClean="0"/>
              <a:t>Minimal </a:t>
            </a:r>
            <a:r>
              <a:rPr lang="en-US" smtClean="0"/>
              <a:t>handheld steps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Actual Class Material!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Vegetable_Garden_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3065"/>
            <a:ext cx="9144000" cy="6844936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Potatoes!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Potato Hill</a:t>
            </a:r>
            <a:endParaRPr lang="en-US" dirty="0"/>
          </a:p>
        </p:txBody>
      </p:sp>
      <p:pic>
        <p:nvPicPr>
          <p:cNvPr id="4" name="Content Placeholder 3" descr="potatoplant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9800" y="1437691"/>
            <a:ext cx="4267200" cy="539931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Testing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495800"/>
          </a:xfrm>
        </p:spPr>
        <p:txBody>
          <a:bodyPr/>
          <a:lstStyle/>
          <a:p>
            <a:pPr eaLnBrk="1" hangingPunct="1"/>
            <a:r>
              <a:rPr lang="en-US" smtClean="0"/>
              <a:t>Finding program errors is like digging for potatoes</a:t>
            </a:r>
          </a:p>
          <a:p>
            <a:pPr lvl="1" eaLnBrk="1" hangingPunct="1"/>
            <a:r>
              <a:rPr lang="en-US" smtClean="0"/>
              <a:t>You know they are out there</a:t>
            </a:r>
          </a:p>
          <a:p>
            <a:pPr lvl="1" eaLnBrk="1" hangingPunct="1"/>
            <a:r>
              <a:rPr lang="en-US" smtClean="0"/>
              <a:t>You know roughly where they are</a:t>
            </a:r>
          </a:p>
          <a:p>
            <a:pPr lvl="1" eaLnBrk="1" hangingPunct="1"/>
            <a:r>
              <a:rPr lang="en-US" smtClean="0"/>
              <a:t>You don’t know:</a:t>
            </a:r>
          </a:p>
          <a:p>
            <a:pPr lvl="2" eaLnBrk="1" hangingPunct="1"/>
            <a:r>
              <a:rPr lang="en-US" smtClean="0"/>
              <a:t>How big they are till you look for them</a:t>
            </a:r>
          </a:p>
          <a:p>
            <a:pPr lvl="2" eaLnBrk="1" hangingPunct="1"/>
            <a:r>
              <a:rPr lang="en-US" smtClean="0"/>
              <a:t>How many there are</a:t>
            </a:r>
          </a:p>
          <a:p>
            <a:pPr lvl="2" eaLnBrk="1" hangingPunct="1"/>
            <a:r>
              <a:rPr lang="en-US" smtClean="0"/>
              <a:t>How deep you need to dig to find all of them</a:t>
            </a:r>
          </a:p>
          <a:p>
            <a:pPr lvl="1" eaLnBrk="1" hangingPunct="1"/>
            <a:r>
              <a:rPr lang="en-US" smtClean="0"/>
              <a:t>Accept you probably won’t find every 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Java Refresher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ITIS </a:t>
            </a:r>
            <a:r>
              <a:rPr lang="en-US" sz="2400" dirty="0" smtClean="0"/>
              <a:t>4166/5166 TAs, James Cody and </a:t>
            </a:r>
            <a:r>
              <a:rPr lang="en-US" sz="2400" dirty="0" err="1" smtClean="0"/>
              <a:t>Shanjun</a:t>
            </a:r>
            <a:r>
              <a:rPr lang="en-US" sz="2400" dirty="0" smtClean="0"/>
              <a:t> Cheng, will be offering the bi-annual java tutorial this </a:t>
            </a:r>
            <a:r>
              <a:rPr lang="en-US" sz="2400" dirty="0" smtClean="0"/>
              <a:t>semester</a:t>
            </a:r>
          </a:p>
          <a:p>
            <a:pPr lvl="1"/>
            <a:r>
              <a:rPr lang="en-US" sz="2000" dirty="0" smtClean="0"/>
              <a:t>Open </a:t>
            </a:r>
            <a:r>
              <a:rPr lang="en-US" sz="2000" dirty="0" smtClean="0"/>
              <a:t>to all students enrolled in SIS </a:t>
            </a:r>
            <a:r>
              <a:rPr lang="en-US" sz="2000" dirty="0" smtClean="0"/>
              <a:t>courses</a:t>
            </a:r>
            <a:endParaRPr lang="en-US" sz="2000" dirty="0" smtClean="0"/>
          </a:p>
          <a:p>
            <a:r>
              <a:rPr lang="en-US" sz="2400" dirty="0" smtClean="0"/>
              <a:t>Tutorial </a:t>
            </a:r>
            <a:r>
              <a:rPr lang="en-US" sz="2400" dirty="0" smtClean="0"/>
              <a:t>Part 1</a:t>
            </a:r>
          </a:p>
          <a:p>
            <a:pPr lvl="1"/>
            <a:r>
              <a:rPr lang="en-US" sz="2000" dirty="0" smtClean="0"/>
              <a:t>Friday 01/23/09</a:t>
            </a:r>
          </a:p>
          <a:p>
            <a:pPr lvl="1"/>
            <a:r>
              <a:rPr lang="en-US" sz="2000" dirty="0" smtClean="0"/>
              <a:t>4:00-6:00pm, Woodward 335</a:t>
            </a:r>
          </a:p>
          <a:p>
            <a:r>
              <a:rPr lang="en-US" sz="2400" dirty="0" smtClean="0"/>
              <a:t> </a:t>
            </a:r>
            <a:r>
              <a:rPr lang="en-US" sz="2400" dirty="0" smtClean="0"/>
              <a:t>Tutorial </a:t>
            </a:r>
            <a:r>
              <a:rPr lang="en-US" sz="2400" dirty="0" smtClean="0"/>
              <a:t>Part 2</a:t>
            </a:r>
          </a:p>
          <a:p>
            <a:pPr lvl="1"/>
            <a:r>
              <a:rPr lang="en-US" sz="2000" dirty="0" smtClean="0"/>
              <a:t>Friday 01/30/09</a:t>
            </a:r>
          </a:p>
          <a:p>
            <a:pPr lvl="1"/>
            <a:r>
              <a:rPr lang="en-US" sz="2000" dirty="0" smtClean="0"/>
              <a:t>4:00-6:00pm, Woodward </a:t>
            </a:r>
            <a:r>
              <a:rPr lang="en-US" sz="2000" dirty="0" smtClean="0"/>
              <a:t>335</a:t>
            </a:r>
          </a:p>
          <a:p>
            <a:r>
              <a:rPr lang="en-US" sz="2400" dirty="0" smtClean="0"/>
              <a:t>Tutorial </a:t>
            </a:r>
            <a:r>
              <a:rPr lang="en-US" sz="2400" dirty="0" smtClean="0"/>
              <a:t>notes will be available Monday (01/19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u="sng" dirty="0" smtClean="0">
                <a:hlinkClick r:id="rId2"/>
              </a:rPr>
              <a:t>http</a:t>
            </a:r>
            <a:r>
              <a:rPr lang="en-US" sz="2000" u="sng" dirty="0" smtClean="0">
                <a:hlinkClick r:id="rId2"/>
              </a:rPr>
              <a:t>://webpages.uncc.edu/~jcody3/java-tutorial/index.html</a:t>
            </a:r>
            <a:r>
              <a:rPr lang="en-US" sz="2000" dirty="0" smtClean="0"/>
              <a:t> 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Basics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Tony Kombol</a:t>
            </a:r>
          </a:p>
          <a:p>
            <a:pPr lvl="1" eaLnBrk="1" hangingPunct="1"/>
            <a:r>
              <a:rPr lang="en-US" smtClean="0"/>
              <a:t>Office: Woodward 333G</a:t>
            </a:r>
          </a:p>
          <a:p>
            <a:pPr lvl="1" eaLnBrk="1" hangingPunct="1"/>
            <a:r>
              <a:rPr lang="en-US" smtClean="0"/>
              <a:t>Telephone: 687-8194</a:t>
            </a:r>
          </a:p>
          <a:p>
            <a:pPr lvl="1" eaLnBrk="1" hangingPunct="1"/>
            <a:r>
              <a:rPr lang="en-US" smtClean="0"/>
              <a:t>Email: tkombol@uncc.edu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First Assignments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Cold Debug</a:t>
            </a:r>
          </a:p>
          <a:p>
            <a:pPr lvl="1" eaLnBrk="1" hangingPunct="1"/>
            <a:r>
              <a:rPr lang="en-US" dirty="0" smtClean="0"/>
              <a:t>Due Wednesday, January 14</a:t>
            </a:r>
            <a:r>
              <a:rPr lang="en-US" baseline="30000" dirty="0" smtClean="0"/>
              <a:t>th</a:t>
            </a:r>
            <a:r>
              <a:rPr lang="en-US" dirty="0" smtClean="0"/>
              <a:t>  by noon</a:t>
            </a:r>
          </a:p>
          <a:p>
            <a:pPr eaLnBrk="1" hangingPunct="1"/>
            <a:r>
              <a:rPr lang="en-US" dirty="0" smtClean="0"/>
              <a:t>Beginning e-Mail</a:t>
            </a:r>
          </a:p>
          <a:p>
            <a:pPr lvl="1" eaLnBrk="1" hangingPunct="1"/>
            <a:r>
              <a:rPr lang="en-US" dirty="0" smtClean="0"/>
              <a:t>Due Friday, </a:t>
            </a:r>
            <a:r>
              <a:rPr lang="en-US" smtClean="0"/>
              <a:t>January 16</a:t>
            </a:r>
            <a:r>
              <a:rPr lang="en-US" baseline="30000" smtClean="0"/>
              <a:t>th</a:t>
            </a:r>
            <a:r>
              <a:rPr lang="en-US" smtClean="0"/>
              <a:t>  </a:t>
            </a:r>
            <a:r>
              <a:rPr lang="en-US" dirty="0" smtClean="0"/>
              <a:t>by 5pm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Educational Background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B.S. – University of Wisconsin Parkside</a:t>
            </a:r>
          </a:p>
          <a:p>
            <a:pPr lvl="1" eaLnBrk="1" hangingPunct="1"/>
            <a:r>
              <a:rPr lang="en-US" smtClean="0"/>
              <a:t>Math</a:t>
            </a:r>
          </a:p>
          <a:p>
            <a:pPr lvl="1" eaLnBrk="1" hangingPunct="1"/>
            <a:r>
              <a:rPr lang="en-US" smtClean="0"/>
              <a:t>Physics</a:t>
            </a:r>
          </a:p>
          <a:p>
            <a:pPr lvl="1" eaLnBrk="1" hangingPunct="1"/>
            <a:r>
              <a:rPr lang="en-US" smtClean="0"/>
              <a:t>Applied Science and Technology</a:t>
            </a:r>
          </a:p>
          <a:p>
            <a:pPr eaLnBrk="1" hangingPunct="1"/>
            <a:r>
              <a:rPr lang="en-US" smtClean="0"/>
              <a:t>M.S.E.E – University of Iowa</a:t>
            </a:r>
          </a:p>
          <a:p>
            <a:pPr lvl="1" eaLnBrk="1" hangingPunct="1"/>
            <a:r>
              <a:rPr lang="en-US" smtClean="0"/>
              <a:t>Computer Engineering</a:t>
            </a:r>
          </a:p>
          <a:p>
            <a:pPr eaLnBrk="1" hangingPunct="1"/>
            <a:r>
              <a:rPr lang="en-US" smtClean="0"/>
              <a:t>A.A.S.D. - RCCC</a:t>
            </a:r>
          </a:p>
          <a:p>
            <a:pPr lvl="1" eaLnBrk="1" hangingPunct="1"/>
            <a:r>
              <a:rPr lang="en-US" smtClean="0"/>
              <a:t>Motorsports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Experience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44958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IBM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Programming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C, C++, Java, PLI, PL/S, 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Testing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Manufacturing, TDSS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Project Management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Web Design/Support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Manufacturing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HTML, JavaScript, CGI, WebSphere, 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Deployment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Mainframes, RS6000, AS/400, PCs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Luther College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Physics Department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Computer Science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Area 1 Community College (Iowa)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Electronics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Queens College (Ad Hoc)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Computer Science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UNCC – Adjunct Faculty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ITIS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Misc.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NASCAR fan</a:t>
            </a:r>
          </a:p>
          <a:p>
            <a:pPr eaLnBrk="1" hangingPunct="1"/>
            <a:r>
              <a:rPr lang="en-US" smtClean="0"/>
              <a:t>Married</a:t>
            </a:r>
          </a:p>
          <a:p>
            <a:pPr lvl="1" eaLnBrk="1" hangingPunct="1"/>
            <a:r>
              <a:rPr lang="en-US" smtClean="0"/>
              <a:t>One high-school student</a:t>
            </a:r>
          </a:p>
          <a:p>
            <a:pPr lvl="1" eaLnBrk="1" hangingPunct="1"/>
            <a:r>
              <a:rPr lang="en-US" smtClean="0"/>
              <a:t>One college student</a:t>
            </a:r>
          </a:p>
          <a:p>
            <a:pPr eaLnBrk="1" hangingPunct="1"/>
            <a:r>
              <a:rPr lang="en-US" smtClean="0"/>
              <a:t>Grew up in Montana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Web Site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ITIS3320 Home Page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hlinkClick r:id="rId2"/>
              </a:rPr>
              <a:t>http://webpages.uncc.edu/~tkombol/ITIS3320/ITIS3320Home.htm</a:t>
            </a:r>
            <a:endParaRPr lang="en-US" smtClean="0"/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Class Schedule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Text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Assignments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Other interesting material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Read!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General: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hlinkClick r:id="rId3"/>
              </a:rPr>
              <a:t>http://webpages.uncc.edu/~tkombol/</a:t>
            </a:r>
            <a:endParaRPr lang="en-US" sz="240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Office Hours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General Information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About you, the Students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Briefly Introduce Yourself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Name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Why in this Class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Required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Curious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Insane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Background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What you hope to get out of the class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Anything else you would like to share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Major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Hometown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Etc.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360</TotalTime>
  <Words>692</Words>
  <Application>Microsoft Office PowerPoint</Application>
  <PresentationFormat>On-screen Show (4:3)</PresentationFormat>
  <Paragraphs>203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Mountain Top</vt:lpstr>
      <vt:lpstr>ITIS 3320</vt:lpstr>
      <vt:lpstr>About the Instructor</vt:lpstr>
      <vt:lpstr>Basics</vt:lpstr>
      <vt:lpstr>Educational Background</vt:lpstr>
      <vt:lpstr>Experience</vt:lpstr>
      <vt:lpstr>Misc.</vt:lpstr>
      <vt:lpstr>Web Site</vt:lpstr>
      <vt:lpstr>About you, the Students</vt:lpstr>
      <vt:lpstr>Briefly Introduce Yourself</vt:lpstr>
      <vt:lpstr>ITIS3320 Highlights</vt:lpstr>
      <vt:lpstr>Class Etiquette</vt:lpstr>
      <vt:lpstr>Class Format</vt:lpstr>
      <vt:lpstr>Grade Criteria</vt:lpstr>
      <vt:lpstr>Books</vt:lpstr>
      <vt:lpstr>Again: 3320 Web Site</vt:lpstr>
      <vt:lpstr>Assignments</vt:lpstr>
      <vt:lpstr>Criteria</vt:lpstr>
      <vt:lpstr>Assignments</vt:lpstr>
      <vt:lpstr>Homework</vt:lpstr>
      <vt:lpstr>Requirements</vt:lpstr>
      <vt:lpstr>Material Covered</vt:lpstr>
      <vt:lpstr>Material Covered</vt:lpstr>
      <vt:lpstr>Misc. Class Info</vt:lpstr>
      <vt:lpstr>Think!</vt:lpstr>
      <vt:lpstr>Actual Class Material!</vt:lpstr>
      <vt:lpstr>Potatoes!</vt:lpstr>
      <vt:lpstr>Potato Hill</vt:lpstr>
      <vt:lpstr>Testing</vt:lpstr>
      <vt:lpstr>Java Refresher</vt:lpstr>
      <vt:lpstr>First Assignments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Kombol</dc:creator>
  <cp:lastModifiedBy>Information &amp; Technology Services</cp:lastModifiedBy>
  <cp:revision>31</cp:revision>
  <dcterms:created xsi:type="dcterms:W3CDTF">2006-06-20T14:50:15Z</dcterms:created>
  <dcterms:modified xsi:type="dcterms:W3CDTF">2009-01-12T16:26:49Z</dcterms:modified>
</cp:coreProperties>
</file>