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78" r:id="rId3"/>
    <p:sldId id="257" r:id="rId4"/>
    <p:sldId id="280" r:id="rId5"/>
    <p:sldId id="269" r:id="rId6"/>
    <p:sldId id="270" r:id="rId7"/>
    <p:sldId id="271" r:id="rId8"/>
    <p:sldId id="259" r:id="rId9"/>
    <p:sldId id="276" r:id="rId10"/>
    <p:sldId id="282" r:id="rId11"/>
    <p:sldId id="261" r:id="rId12"/>
    <p:sldId id="275" r:id="rId13"/>
    <p:sldId id="283" r:id="rId14"/>
    <p:sldId id="263" r:id="rId15"/>
    <p:sldId id="284" r:id="rId16"/>
    <p:sldId id="274" r:id="rId17"/>
    <p:sldId id="285" r:id="rId18"/>
    <p:sldId id="286" r:id="rId19"/>
    <p:sldId id="273" r:id="rId20"/>
    <p:sldId id="287" r:id="rId21"/>
    <p:sldId id="272" r:id="rId22"/>
    <p:sldId id="281" r:id="rId23"/>
    <p:sldId id="264" r:id="rId24"/>
    <p:sldId id="265" r:id="rId25"/>
    <p:sldId id="266" r:id="rId26"/>
    <p:sldId id="267" r:id="rId27"/>
    <p:sldId id="288" r:id="rId28"/>
    <p:sldId id="268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384" autoAdjust="0"/>
    <p:restoredTop sz="94682" autoAdjust="0"/>
  </p:normalViewPr>
  <p:slideViewPr>
    <p:cSldViewPr>
      <p:cViewPr varScale="1">
        <p:scale>
          <a:sx n="101" d="100"/>
          <a:sy n="101" d="100"/>
        </p:scale>
        <p:origin x="-8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D1D33E-7755-4022-8F07-928774605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9DE92-ACD0-4EF7-B194-2D2F40560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697DA-144B-4546-AAD6-9C716531B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6286-E1DB-499D-9764-3889EE146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12F02-06FB-4AC4-9E7B-E09496D81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1908B-DFC7-41F5-AE7A-18B2641AA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7C868-B54A-4BE4-AC37-3A3A99BD4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4CE20-D802-4249-873C-97903E162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4D986-45B2-45FE-BE41-B9C8358C0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8A39-E707-43EE-931C-A2B1C5436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02CBF-3053-4CFA-9D5B-BCA736B15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30D525FC-51E8-4CDB-8D32-D0113E24B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entium_FDIV_bu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Fault Model to Guide Software Testing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Human User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Human User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Inputs driven by GUI controls</a:t>
            </a:r>
          </a:p>
          <a:p>
            <a:pPr lvl="1" eaLnBrk="1" hangingPunct="1"/>
            <a:r>
              <a:rPr lang="en-US" smtClean="0"/>
              <a:t>Human interface of mouse driven controls</a:t>
            </a:r>
          </a:p>
          <a:p>
            <a:pPr lvl="1" eaLnBrk="1" hangingPunct="1"/>
            <a:r>
              <a:rPr lang="en-US" smtClean="0"/>
              <a:t>Causes data to be passed to the application</a:t>
            </a:r>
          </a:p>
          <a:p>
            <a:pPr lvl="1" eaLnBrk="1" hangingPunct="1"/>
            <a:r>
              <a:rPr lang="en-US" smtClean="0"/>
              <a:t>Concerns:</a:t>
            </a:r>
          </a:p>
          <a:p>
            <a:pPr lvl="2" eaLnBrk="1" hangingPunct="1"/>
            <a:r>
              <a:rPr lang="en-US" smtClean="0"/>
              <a:t>Must know relationships</a:t>
            </a:r>
          </a:p>
          <a:p>
            <a:pPr lvl="2" eaLnBrk="1" hangingPunct="1"/>
            <a:r>
              <a:rPr lang="en-US" smtClean="0"/>
              <a:t>Order of use may be important</a:t>
            </a:r>
          </a:p>
          <a:p>
            <a:pPr lvl="2" eaLnBrk="1" hangingPunct="1"/>
            <a:r>
              <a:rPr lang="en-US" smtClean="0"/>
              <a:t>Tester must understand the applications environment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Human User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162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Inputs Delivered via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APIs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Application Programming Interface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 Test: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Write programs to exercise Application via API calls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Vary the appropriate parameters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Testers must be able to program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Strategy similar to GUI attacks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Again, too many input, input combinations, and input sequences to completely test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What combinations to test?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File System User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System User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Almost all applications use files</a:t>
            </a:r>
          </a:p>
          <a:p>
            <a:pPr eaLnBrk="1" hangingPunct="1"/>
            <a:r>
              <a:rPr lang="en-US" smtClean="0"/>
              <a:t>Concerns</a:t>
            </a:r>
          </a:p>
          <a:p>
            <a:pPr lvl="1" eaLnBrk="1" hangingPunct="1"/>
            <a:r>
              <a:rPr lang="en-US" smtClean="0"/>
              <a:t>Consistent file permissions</a:t>
            </a:r>
          </a:p>
          <a:p>
            <a:pPr lvl="1" eaLnBrk="1" hangingPunct="1"/>
            <a:r>
              <a:rPr lang="en-US" smtClean="0"/>
              <a:t>Corrupt files</a:t>
            </a:r>
          </a:p>
          <a:p>
            <a:pPr lvl="2" eaLnBrk="1" hangingPunct="1"/>
            <a:r>
              <a:rPr lang="en-US" smtClean="0"/>
              <a:t>Accidental</a:t>
            </a:r>
          </a:p>
          <a:p>
            <a:pPr lvl="2" eaLnBrk="1" hangingPunct="1"/>
            <a:r>
              <a:rPr lang="en-US" smtClean="0"/>
              <a:t>Malicious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Operating System User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Operating System User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05000"/>
            <a:ext cx="6781800" cy="4114800"/>
          </a:xfrm>
        </p:spPr>
        <p:txBody>
          <a:bodyPr/>
          <a:lstStyle/>
          <a:p>
            <a:pPr eaLnBrk="1" hangingPunct="1"/>
            <a:r>
              <a:rPr lang="en-US" smtClean="0"/>
              <a:t>In reality</a:t>
            </a:r>
          </a:p>
          <a:p>
            <a:pPr lvl="1" eaLnBrk="1" hangingPunct="1"/>
            <a:r>
              <a:rPr lang="en-US" smtClean="0"/>
              <a:t>Only the OS interacts with applications</a:t>
            </a:r>
          </a:p>
          <a:p>
            <a:pPr lvl="1" eaLnBrk="1" hangingPunct="1"/>
            <a:r>
              <a:rPr lang="en-US" smtClean="0"/>
              <a:t>Intermediary between users and application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Operating System User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Interface	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Allocates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File handles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Heap space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I/O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Operation may fail if resource not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Application must gracefully recover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Software User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Software User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 programs</a:t>
            </a:r>
          </a:p>
          <a:p>
            <a:pPr lvl="1" eaLnBrk="1" hangingPunct="1"/>
            <a:r>
              <a:rPr lang="en-US" smtClean="0"/>
              <a:t>Run-time libraries</a:t>
            </a:r>
          </a:p>
          <a:p>
            <a:pPr lvl="1" eaLnBrk="1" hangingPunct="1"/>
            <a:r>
              <a:rPr lang="en-US" smtClean="0"/>
              <a:t>3</a:t>
            </a:r>
            <a:r>
              <a:rPr lang="en-US" baseline="30000" smtClean="0"/>
              <a:t>rd</a:t>
            </a:r>
            <a:r>
              <a:rPr lang="en-US" smtClean="0"/>
              <a:t> party components</a:t>
            </a:r>
          </a:p>
          <a:p>
            <a:pPr lvl="2" eaLnBrk="1" hangingPunct="1"/>
            <a:r>
              <a:rPr lang="en-US" smtClean="0"/>
              <a:t>E.g. SQL queries to an external DB</a:t>
            </a:r>
          </a:p>
          <a:p>
            <a:pPr eaLnBrk="1" hangingPunct="1"/>
            <a:r>
              <a:rPr lang="en-US" smtClean="0"/>
              <a:t>Ensure graceful exit from errors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Purpose of Software Testing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Many Types of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Acceptance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Conformance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Usability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Performance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Reliability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Robustness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Etc.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Software Capabilities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Understanding Software’s Capabilities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Four basic tasks:</a:t>
            </a:r>
          </a:p>
          <a:p>
            <a:pPr lvl="1" eaLnBrk="1" hangingPunct="1"/>
            <a:r>
              <a:rPr lang="en-US" smtClean="0"/>
              <a:t>Accept input from environment</a:t>
            </a:r>
          </a:p>
          <a:p>
            <a:pPr lvl="1" eaLnBrk="1" hangingPunct="1"/>
            <a:r>
              <a:rPr lang="en-US" smtClean="0"/>
              <a:t>Produce output</a:t>
            </a:r>
          </a:p>
          <a:p>
            <a:pPr lvl="2" eaLnBrk="1" hangingPunct="1"/>
            <a:r>
              <a:rPr lang="en-US" smtClean="0"/>
              <a:t>Send to environment</a:t>
            </a:r>
          </a:p>
          <a:p>
            <a:pPr lvl="1" eaLnBrk="1" hangingPunct="1"/>
            <a:r>
              <a:rPr lang="en-US" smtClean="0"/>
              <a:t>Store data internally</a:t>
            </a:r>
          </a:p>
          <a:p>
            <a:pPr lvl="1" eaLnBrk="1" hangingPunct="1"/>
            <a:r>
              <a:rPr lang="en-US" smtClean="0"/>
              <a:t>Perform computations</a:t>
            </a:r>
          </a:p>
          <a:p>
            <a:pPr lvl="2" eaLnBrk="1" hangingPunct="1"/>
            <a:r>
              <a:rPr lang="en-US" smtClean="0"/>
              <a:t>Input and stored data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Understanding Software’s Capabilities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simply ensures those four tasks are done correctly</a:t>
            </a:r>
          </a:p>
          <a:p>
            <a:pPr eaLnBrk="1" hangingPunct="1"/>
            <a:r>
              <a:rPr lang="en-US" smtClean="0"/>
              <a:t>Start with input and output</a:t>
            </a:r>
          </a:p>
          <a:p>
            <a:pPr lvl="1" eaLnBrk="1" hangingPunct="1"/>
            <a:r>
              <a:rPr lang="en-US" smtClean="0"/>
              <a:t>“Black Box” testing</a:t>
            </a:r>
          </a:p>
          <a:p>
            <a:pPr eaLnBrk="1" hangingPunct="1"/>
            <a:r>
              <a:rPr lang="en-US" smtClean="0"/>
              <a:t>Compare to stored data and computations tests</a:t>
            </a:r>
          </a:p>
          <a:p>
            <a:pPr lvl="1" eaLnBrk="1" hangingPunct="1"/>
            <a:r>
              <a:rPr lang="en-US" smtClean="0"/>
              <a:t>“White Box” testing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Input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Input should be restricted to relevant data</a:t>
            </a:r>
          </a:p>
          <a:p>
            <a:pPr lvl="1" eaLnBrk="1" hangingPunct="1"/>
            <a:r>
              <a:rPr lang="en-US" sz="2400" smtClean="0"/>
              <a:t>Filter out erroneous and illegal data</a:t>
            </a:r>
          </a:p>
          <a:p>
            <a:pPr lvl="1" eaLnBrk="1" hangingPunct="1"/>
            <a:r>
              <a:rPr lang="en-US" sz="2400" smtClean="0"/>
              <a:t>Programs should filter data properly</a:t>
            </a:r>
          </a:p>
          <a:p>
            <a:pPr eaLnBrk="1" hangingPunct="1"/>
            <a:r>
              <a:rPr lang="en-US" sz="2600" smtClean="0"/>
              <a:t>Ensure input properly filters data</a:t>
            </a:r>
          </a:p>
          <a:p>
            <a:pPr lvl="1" eaLnBrk="1" hangingPunct="1"/>
            <a:r>
              <a:rPr lang="en-US" sz="2400" smtClean="0"/>
              <a:t>Data itself</a:t>
            </a:r>
          </a:p>
          <a:p>
            <a:pPr lvl="1" eaLnBrk="1" hangingPunct="1"/>
            <a:r>
              <a:rPr lang="en-US" sz="2400" smtClean="0"/>
              <a:t>Combinations of data</a:t>
            </a:r>
          </a:p>
          <a:p>
            <a:pPr eaLnBrk="1" hangingPunct="1"/>
            <a:r>
              <a:rPr lang="en-US" sz="2600" smtClean="0"/>
              <a:t>Difficult if not impossible to test every possibility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Output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Correct in:</a:t>
            </a:r>
          </a:p>
          <a:p>
            <a:pPr lvl="1" eaLnBrk="1" hangingPunct="1"/>
            <a:r>
              <a:rPr lang="en-US" smtClean="0"/>
              <a:t>Quantity</a:t>
            </a:r>
          </a:p>
          <a:p>
            <a:pPr lvl="1" eaLnBrk="1" hangingPunct="1"/>
            <a:r>
              <a:rPr lang="en-US" smtClean="0"/>
              <a:t>Format</a:t>
            </a:r>
          </a:p>
          <a:p>
            <a:pPr lvl="1" eaLnBrk="1" hangingPunct="1"/>
            <a:r>
              <a:rPr lang="en-US" smtClean="0"/>
              <a:t>Logically correct</a:t>
            </a:r>
          </a:p>
          <a:p>
            <a:pPr lvl="2" eaLnBrk="1" hangingPunct="1"/>
            <a:r>
              <a:rPr lang="en-US" smtClean="0"/>
              <a:t>Asked for answer to 2+2</a:t>
            </a:r>
          </a:p>
          <a:p>
            <a:pPr lvl="3" eaLnBrk="1" hangingPunct="1"/>
            <a:r>
              <a:rPr lang="en-US" smtClean="0"/>
              <a:t>Got “Romeo and Juliette”</a:t>
            </a:r>
          </a:p>
          <a:p>
            <a:pPr lvl="2" eaLnBrk="1" hangingPunct="1"/>
            <a:r>
              <a:rPr lang="en-US" smtClean="0"/>
              <a:t>Is Feb. 29, 2001 ok?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Data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Some data stored</a:t>
            </a:r>
          </a:p>
          <a:p>
            <a:pPr lvl="1" eaLnBrk="1" hangingPunct="1"/>
            <a:r>
              <a:rPr lang="en-US" sz="2400" smtClean="0"/>
              <a:t>Internally</a:t>
            </a:r>
          </a:p>
          <a:p>
            <a:pPr lvl="1" eaLnBrk="1" hangingPunct="1"/>
            <a:r>
              <a:rPr lang="en-US" sz="2400" smtClean="0"/>
              <a:t>External store</a:t>
            </a:r>
          </a:p>
          <a:p>
            <a:pPr lvl="2" eaLnBrk="1" hangingPunct="1"/>
            <a:r>
              <a:rPr lang="en-US" sz="2000" smtClean="0"/>
              <a:t>Persistant </a:t>
            </a:r>
          </a:p>
          <a:p>
            <a:pPr eaLnBrk="1" hangingPunct="1"/>
            <a:r>
              <a:rPr lang="en-US" sz="2600" smtClean="0"/>
              <a:t>Also must be legal</a:t>
            </a:r>
          </a:p>
          <a:p>
            <a:pPr eaLnBrk="1" hangingPunct="1"/>
            <a:r>
              <a:rPr lang="en-US" sz="2600" smtClean="0"/>
              <a:t>Problems similar to input data concerns</a:t>
            </a:r>
          </a:p>
          <a:p>
            <a:pPr eaLnBrk="1" hangingPunct="1"/>
            <a:r>
              <a:rPr lang="en-US" sz="2600" smtClean="0"/>
              <a:t>Must ensure stored data is </a:t>
            </a:r>
          </a:p>
          <a:p>
            <a:pPr lvl="1" eaLnBrk="1" hangingPunct="1"/>
            <a:r>
              <a:rPr lang="en-US" sz="2400" smtClean="0"/>
              <a:t>Correct </a:t>
            </a:r>
          </a:p>
          <a:p>
            <a:pPr lvl="1" eaLnBrk="1" hangingPunct="1"/>
            <a:r>
              <a:rPr lang="en-US" sz="2400" smtClean="0"/>
              <a:t>Not later corrupted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Computation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Even if inputs, outputs, and stored data are legal</a:t>
            </a:r>
          </a:p>
          <a:p>
            <a:pPr eaLnBrk="1" hangingPunct="1"/>
            <a:r>
              <a:rPr lang="en-US" sz="2600" smtClean="0"/>
              <a:t>Watch data combinations</a:t>
            </a:r>
          </a:p>
          <a:p>
            <a:pPr lvl="1" eaLnBrk="1" hangingPunct="1"/>
            <a:r>
              <a:rPr lang="en-US" sz="2400" smtClean="0"/>
              <a:t>Sum of two numbers get too big</a:t>
            </a:r>
          </a:p>
          <a:p>
            <a:pPr lvl="1" eaLnBrk="1" hangingPunct="1"/>
            <a:r>
              <a:rPr lang="en-US" sz="2400" smtClean="0"/>
              <a:t>Difference cause an illegal negative number</a:t>
            </a:r>
          </a:p>
          <a:p>
            <a:pPr eaLnBrk="1" hangingPunct="1"/>
            <a:r>
              <a:rPr lang="en-US" sz="2600" smtClean="0"/>
              <a:t>Can other features of the program cause problems</a:t>
            </a:r>
          </a:p>
          <a:p>
            <a:pPr lvl="1" eaLnBrk="1" hangingPunct="1"/>
            <a:r>
              <a:rPr lang="en-US" sz="2400" smtClean="0"/>
              <a:t>Footnote example in book	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SideBar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Intel FP bug</a:t>
            </a:r>
          </a:p>
          <a:p>
            <a:pPr lvl="1" eaLnBrk="1" hangingPunct="1"/>
            <a:r>
              <a:rPr lang="en-US" sz="2000" smtClean="0">
                <a:hlinkClick r:id="rId2"/>
              </a:rPr>
              <a:t>http://en.wikipedia.org/wiki/Pentium_FDIV_bug</a:t>
            </a:r>
            <a:r>
              <a:rPr lang="en-US" sz="2000" smtClean="0"/>
              <a:t> </a:t>
            </a:r>
          </a:p>
          <a:p>
            <a:pPr eaLnBrk="1" hangingPunct="1"/>
            <a:r>
              <a:rPr lang="en-US" smtClean="0"/>
              <a:t>How to handle?</a:t>
            </a:r>
          </a:p>
          <a:p>
            <a:pPr lvl="1" eaLnBrk="1" hangingPunct="1"/>
            <a:r>
              <a:rPr lang="en-US" smtClean="0"/>
              <a:t>Discuss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and Conclusion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Two main issues</a:t>
            </a:r>
          </a:p>
          <a:p>
            <a:pPr lvl="1" eaLnBrk="1" hangingPunct="1"/>
            <a:r>
              <a:rPr lang="en-US" sz="2400" smtClean="0"/>
              <a:t>Establish a test environment</a:t>
            </a:r>
          </a:p>
          <a:p>
            <a:pPr lvl="1" eaLnBrk="1" hangingPunct="1"/>
            <a:r>
              <a:rPr lang="en-US" sz="2400" smtClean="0"/>
              <a:t>Test the capabilities of the software in that environment</a:t>
            </a:r>
          </a:p>
          <a:p>
            <a:pPr eaLnBrk="1" hangingPunct="1"/>
            <a:r>
              <a:rPr lang="en-US" sz="2600" smtClean="0"/>
              <a:t>Fault Model</a:t>
            </a:r>
          </a:p>
          <a:p>
            <a:pPr lvl="1" eaLnBrk="1" hangingPunct="1"/>
            <a:r>
              <a:rPr lang="en-US" sz="2400" smtClean="0"/>
              <a:t>Environment</a:t>
            </a:r>
          </a:p>
          <a:p>
            <a:pPr lvl="2" eaLnBrk="1" hangingPunct="1"/>
            <a:r>
              <a:rPr lang="en-US" sz="2000" smtClean="0"/>
              <a:t>Users: OS, File, Human and other Software</a:t>
            </a:r>
          </a:p>
          <a:p>
            <a:pPr lvl="1" eaLnBrk="1" hangingPunct="1"/>
            <a:r>
              <a:rPr lang="en-US" sz="2400" smtClean="0"/>
              <a:t>Capabilities</a:t>
            </a:r>
          </a:p>
          <a:p>
            <a:pPr lvl="2" eaLnBrk="1" hangingPunct="1"/>
            <a:r>
              <a:rPr lang="en-US" sz="2000" smtClean="0"/>
              <a:t>Input, Output, Data, and Computation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Testing Elements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Description of Products Behavior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Written spec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Product document/User manual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Source code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Worst case no docs, only the executable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Execute in a real or simulated environment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Differentiates from code reviews or inspections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Product explored methodically with predicable outcomes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Pass/Fail outcomes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Varies in intent</a:t>
            </a:r>
          </a:p>
          <a:p>
            <a:pPr eaLnBrk="1" hangingPunct="1"/>
            <a:r>
              <a:rPr lang="en-US" sz="2600" smtClean="0"/>
              <a:t>All require execution</a:t>
            </a:r>
          </a:p>
          <a:p>
            <a:pPr lvl="1" eaLnBrk="1" hangingPunct="1"/>
            <a:r>
              <a:rPr lang="en-US" sz="2400" smtClean="0"/>
              <a:t>Explore function</a:t>
            </a:r>
          </a:p>
          <a:p>
            <a:pPr lvl="1" eaLnBrk="1" hangingPunct="1"/>
            <a:r>
              <a:rPr lang="en-US" sz="2400" smtClean="0"/>
              <a:t>Methodical manner</a:t>
            </a:r>
          </a:p>
          <a:p>
            <a:pPr eaLnBrk="1" hangingPunct="1"/>
            <a:r>
              <a:rPr lang="en-US" sz="2600" smtClean="0"/>
              <a:t>Users vs. Testers</a:t>
            </a:r>
          </a:p>
          <a:p>
            <a:pPr lvl="1" eaLnBrk="1" hangingPunct="1"/>
            <a:r>
              <a:rPr lang="en-US" sz="2400" smtClean="0"/>
              <a:t>Users and ineffective testers stumble across bugs</a:t>
            </a:r>
          </a:p>
          <a:p>
            <a:pPr lvl="1" eaLnBrk="1" hangingPunct="1"/>
            <a:r>
              <a:rPr lang="en-US" sz="2400" smtClean="0"/>
              <a:t>Effective testers have clear goals and methods to uncover bugs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Understanding Software Behavior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 software</a:t>
            </a:r>
          </a:p>
          <a:p>
            <a:pPr lvl="1" eaLnBrk="1" hangingPunct="1"/>
            <a:r>
              <a:rPr lang="en-US" smtClean="0"/>
              <a:t>Can (read that: will!) fail</a:t>
            </a:r>
          </a:p>
          <a:p>
            <a:pPr eaLnBrk="1" hangingPunct="1"/>
            <a:r>
              <a:rPr lang="en-US" smtClean="0"/>
              <a:t>Many inputs, input variables, input combinations, and internal software states</a:t>
            </a:r>
          </a:p>
          <a:p>
            <a:pPr eaLnBrk="1" hangingPunct="1"/>
            <a:r>
              <a:rPr lang="en-US" smtClean="0"/>
              <a:t>Need to understand what software is doing and what could (will) fail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Understanding Software Behavior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Fault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Framework of how faults can manifest themselves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Environment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What interacts with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Capabilities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What does it do?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How is it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Assists in identifying tests most likely to expose problems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Understanding Software's Environment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Communicates via input and output</a:t>
            </a:r>
          </a:p>
          <a:p>
            <a:pPr eaLnBrk="1" hangingPunct="1"/>
            <a:r>
              <a:rPr lang="en-US" smtClean="0"/>
              <a:t>Humans are not the most common interface</a:t>
            </a:r>
          </a:p>
          <a:p>
            <a:pPr lvl="1" eaLnBrk="1" hangingPunct="1"/>
            <a:r>
              <a:rPr lang="en-US" smtClean="0"/>
              <a:t>Humans via UI or GUI</a:t>
            </a:r>
          </a:p>
          <a:p>
            <a:pPr lvl="2" eaLnBrk="1" hangingPunct="1"/>
            <a:r>
              <a:rPr lang="en-US" smtClean="0"/>
              <a:t>(Graphical) User Interface</a:t>
            </a:r>
          </a:p>
          <a:p>
            <a:pPr lvl="1" eaLnBrk="1" hangingPunct="1"/>
            <a:r>
              <a:rPr lang="en-US" smtClean="0"/>
              <a:t>Programs via API</a:t>
            </a:r>
          </a:p>
          <a:p>
            <a:pPr lvl="2" eaLnBrk="1" hangingPunct="1"/>
            <a:r>
              <a:rPr lang="en-US" smtClean="0"/>
              <a:t>(Application Programming Interface)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Software’s Environment</a:t>
            </a:r>
          </a:p>
        </p:txBody>
      </p:sp>
      <p:sp>
        <p:nvSpPr>
          <p:cNvPr id="10243" name="Oval 4"/>
          <p:cNvSpPr>
            <a:spLocks noChangeArrowheads="1"/>
          </p:cNvSpPr>
          <p:nvPr/>
        </p:nvSpPr>
        <p:spPr bwMode="auto">
          <a:xfrm>
            <a:off x="3048000" y="3048000"/>
            <a:ext cx="28956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/>
              <a:t>Application Under Test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4038600" y="18288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kernel</a:t>
            </a:r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3733800" y="4419600"/>
            <a:ext cx="1377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File System</a:t>
            </a: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6553200" y="32766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UI</a:t>
            </a:r>
          </a:p>
        </p:txBody>
      </p:sp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1981200" y="32766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API</a:t>
            </a: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3581400" y="2667000"/>
            <a:ext cx="201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Operating System</a:t>
            </a:r>
          </a:p>
        </p:txBody>
      </p:sp>
      <p:sp>
        <p:nvSpPr>
          <p:cNvPr id="10249" name="Oval 12"/>
          <p:cNvSpPr>
            <a:spLocks noChangeArrowheads="1"/>
          </p:cNvSpPr>
          <p:nvPr/>
        </p:nvSpPr>
        <p:spPr bwMode="auto">
          <a:xfrm>
            <a:off x="2667000" y="2590800"/>
            <a:ext cx="3733800" cy="167640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Understanding Software's Environment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current environments</a:t>
            </a:r>
          </a:p>
          <a:p>
            <a:pPr lvl="1" eaLnBrk="1" hangingPunct="1"/>
            <a:r>
              <a:rPr lang="en-US" smtClean="0"/>
              <a:t>All external Application requests through OS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Historical note:</a:t>
            </a:r>
          </a:p>
          <a:p>
            <a:pPr lvl="1" eaLnBrk="1" hangingPunct="1"/>
            <a:r>
              <a:rPr lang="en-US" smtClean="0"/>
              <a:t>Not always was true</a:t>
            </a:r>
          </a:p>
          <a:p>
            <a:pPr lvl="1" eaLnBrk="1" hangingPunct="1"/>
            <a:r>
              <a:rPr lang="en-US" smtClean="0"/>
              <a:t>Some OS’s allowed direct access to kernel and peripherals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1131</TotalTime>
  <Words>672</Words>
  <Application>Microsoft Office PowerPoint</Application>
  <PresentationFormat>On-screen Show (4:3)</PresentationFormat>
  <Paragraphs>174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Wingdings</vt:lpstr>
      <vt:lpstr>Calibri</vt:lpstr>
      <vt:lpstr>Times New Roman</vt:lpstr>
      <vt:lpstr>Echo</vt:lpstr>
      <vt:lpstr>Chapter 1</vt:lpstr>
      <vt:lpstr>The Purpose of Software Testing</vt:lpstr>
      <vt:lpstr>Common Testing Elements</vt:lpstr>
      <vt:lpstr>Testing</vt:lpstr>
      <vt:lpstr>Understanding Software Behavior</vt:lpstr>
      <vt:lpstr>Understanding Software Behavior</vt:lpstr>
      <vt:lpstr>Understanding Software's Environment</vt:lpstr>
      <vt:lpstr>Software’s Environment</vt:lpstr>
      <vt:lpstr>Understanding Software's Environment</vt:lpstr>
      <vt:lpstr>Human User </vt:lpstr>
      <vt:lpstr>The Human User</vt:lpstr>
      <vt:lpstr>The Human User</vt:lpstr>
      <vt:lpstr>File System User</vt:lpstr>
      <vt:lpstr>File System User</vt:lpstr>
      <vt:lpstr>Operating System User </vt:lpstr>
      <vt:lpstr>The Operating System User</vt:lpstr>
      <vt:lpstr>The Operating System User</vt:lpstr>
      <vt:lpstr>Software User </vt:lpstr>
      <vt:lpstr>The Software User</vt:lpstr>
      <vt:lpstr>Software Capabilities </vt:lpstr>
      <vt:lpstr>Understanding Software’s Capabilities</vt:lpstr>
      <vt:lpstr>Understanding Software’s Capabilities</vt:lpstr>
      <vt:lpstr>Testing Input</vt:lpstr>
      <vt:lpstr>Testing Output</vt:lpstr>
      <vt:lpstr>Testing Data</vt:lpstr>
      <vt:lpstr>Testing Computation</vt:lpstr>
      <vt:lpstr>SideBar</vt:lpstr>
      <vt:lpstr>Summary and Conclusion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Kombol</dc:creator>
  <cp:lastModifiedBy>Information &amp; Technology Services</cp:lastModifiedBy>
  <cp:revision>18</cp:revision>
  <dcterms:created xsi:type="dcterms:W3CDTF">2006-05-16T18:34:51Z</dcterms:created>
  <dcterms:modified xsi:type="dcterms:W3CDTF">2008-09-19T16:54:45Z</dcterms:modified>
</cp:coreProperties>
</file>