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8" r:id="rId3"/>
    <p:sldId id="319" r:id="rId4"/>
    <p:sldId id="257" r:id="rId5"/>
    <p:sldId id="304" r:id="rId6"/>
    <p:sldId id="258" r:id="rId7"/>
    <p:sldId id="269" r:id="rId8"/>
    <p:sldId id="270" r:id="rId9"/>
    <p:sldId id="271" r:id="rId10"/>
    <p:sldId id="315" r:id="rId11"/>
    <p:sldId id="305" r:id="rId12"/>
    <p:sldId id="274" r:id="rId13"/>
    <p:sldId id="273" r:id="rId14"/>
    <p:sldId id="275" r:id="rId15"/>
    <p:sldId id="272" r:id="rId16"/>
    <p:sldId id="259" r:id="rId17"/>
    <p:sldId id="306" r:id="rId18"/>
    <p:sldId id="260" r:id="rId19"/>
    <p:sldId id="276" r:id="rId20"/>
    <p:sldId id="277" r:id="rId21"/>
    <p:sldId id="278" r:id="rId22"/>
    <p:sldId id="307" r:id="rId23"/>
    <p:sldId id="261" r:id="rId24"/>
    <p:sldId id="279" r:id="rId25"/>
    <p:sldId id="280" r:id="rId26"/>
    <p:sldId id="281" r:id="rId27"/>
    <p:sldId id="316" r:id="rId28"/>
    <p:sldId id="308" r:id="rId29"/>
    <p:sldId id="262" r:id="rId30"/>
    <p:sldId id="283" r:id="rId31"/>
    <p:sldId id="284" r:id="rId32"/>
    <p:sldId id="282" r:id="rId33"/>
    <p:sldId id="309" r:id="rId34"/>
    <p:sldId id="263" r:id="rId35"/>
    <p:sldId id="285" r:id="rId36"/>
    <p:sldId id="286" r:id="rId37"/>
    <p:sldId id="287" r:id="rId38"/>
    <p:sldId id="314" r:id="rId39"/>
    <p:sldId id="288" r:id="rId40"/>
    <p:sldId id="317" r:id="rId41"/>
    <p:sldId id="310" r:id="rId42"/>
    <p:sldId id="264" r:id="rId43"/>
    <p:sldId id="289" r:id="rId44"/>
    <p:sldId id="290" r:id="rId45"/>
    <p:sldId id="291" r:id="rId46"/>
    <p:sldId id="311" r:id="rId47"/>
    <p:sldId id="265" r:id="rId48"/>
    <p:sldId id="292" r:id="rId49"/>
    <p:sldId id="293" r:id="rId50"/>
    <p:sldId id="294" r:id="rId51"/>
    <p:sldId id="320" r:id="rId52"/>
    <p:sldId id="312" r:id="rId53"/>
    <p:sldId id="266" r:id="rId54"/>
    <p:sldId id="295" r:id="rId55"/>
    <p:sldId id="296" r:id="rId56"/>
    <p:sldId id="297" r:id="rId57"/>
    <p:sldId id="313" r:id="rId58"/>
    <p:sldId id="267" r:id="rId59"/>
    <p:sldId id="298" r:id="rId60"/>
    <p:sldId id="299" r:id="rId61"/>
    <p:sldId id="300" r:id="rId62"/>
    <p:sldId id="302" r:id="rId63"/>
    <p:sldId id="303" r:id="rId64"/>
    <p:sldId id="301" r:id="rId6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0ECE6C35-3F3A-4391-A728-1AE59443F4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3584D-0E8C-4260-9F37-E8DFD835E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36BC4-9496-4868-9F8C-792A17325C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62759-DC14-4E47-BD68-2B6042DA3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BA89E-DFE0-4CE8-9F47-AACD00D68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75827-7DA1-4C62-92DD-D618ABB3F4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50831-2EE2-41CE-9E90-ADD794CBDB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485E8-3D63-4BCA-94CF-2813A3060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CA374-7E17-46B3-A601-30A86DC7F9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D6CEC-D12E-4EF7-8FBF-845A11D01C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95361-7BF1-483A-82B1-06E00047F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CFA43777-6081-4929-A8FF-92AE65970DF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../text/XML%20example%20for%203320.doc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Testing from the User Interface: Inputs and Outputs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1: Apply inputs that force all error messages to occur</a:t>
            </a:r>
          </a:p>
        </p:txBody>
      </p:sp>
      <p:graphicFrame>
        <p:nvGraphicFramePr>
          <p:cNvPr id="86113" name="Group 97"/>
          <p:cNvGraphicFramePr>
            <a:graphicFrameLocks noGrp="1"/>
          </p:cNvGraphicFramePr>
          <p:nvPr>
            <p:ph idx="1"/>
          </p:nvPr>
        </p:nvGraphicFramePr>
        <p:xfrm>
          <a:off x="1524000" y="1905000"/>
          <a:ext cx="7315200" cy="4800602"/>
        </p:xfrm>
        <a:graphic>
          <a:graphicData uri="http://schemas.openxmlformats.org/drawingml/2006/table">
            <a:tbl>
              <a:tblPr/>
              <a:tblGrid>
                <a:gridCol w="2209800"/>
                <a:gridCol w="1219200"/>
                <a:gridCol w="3886200"/>
              </a:tblGrid>
              <a:tr h="3746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Typical Boundary Values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Unsigned integer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 to 65535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 to 4,294,967,295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Signed integer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-32,768 to 32,767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-2,147,483,648 to 2,147,483,647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 byte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256 different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65,535 different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Boolean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 byte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True or 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Floating point number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±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1.2e-38 to 3.4e+38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2.2e-308 to 1.8e+308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± 3.4e-4932 to 1.1e+4932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Approximate values, see IEEE Standard 754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Inputs That Force the Software to Establish Default Values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2: Apply inputs that force the software to establish default values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91400" cy="41148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All variables must have legitimate values</a:t>
            </a:r>
          </a:p>
          <a:p>
            <a:pPr lvl="1"/>
            <a:r>
              <a:rPr lang="en-US"/>
              <a:t>Users may not need to or may forget to assign values as program runs</a:t>
            </a:r>
          </a:p>
          <a:p>
            <a:pPr lvl="2"/>
            <a:r>
              <a:rPr lang="en-US"/>
              <a:t>Duty of the program to ensure proper defaults</a:t>
            </a:r>
          </a:p>
          <a:p>
            <a:pPr lvl="2"/>
            <a:r>
              <a:rPr lang="en-US"/>
              <a:t>Ensure all defaults are covered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2: Apply inputs that force the software to establish default values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09800"/>
            <a:ext cx="7010400" cy="41148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Usually caught by</a:t>
            </a:r>
          </a:p>
          <a:p>
            <a:pPr lvl="2"/>
            <a:r>
              <a:rPr lang="en-US"/>
              <a:t>Compilers</a:t>
            </a:r>
          </a:p>
          <a:p>
            <a:pPr lvl="2"/>
            <a:r>
              <a:rPr lang="en-US"/>
              <a:t>Code-analysis tools</a:t>
            </a:r>
          </a:p>
          <a:p>
            <a:pPr lvl="1"/>
            <a:r>
              <a:rPr lang="en-US"/>
              <a:t>Ensure a legitimate default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2: Apply inputs that force the software to establish default values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09800"/>
            <a:ext cx="7010400" cy="4114800"/>
          </a:xfrm>
        </p:spPr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How</a:t>
            </a:r>
            <a:r>
              <a:rPr lang="en-US" dirty="0"/>
              <a:t> to determine if this attack exposes failures</a:t>
            </a:r>
          </a:p>
          <a:p>
            <a:pPr lvl="1"/>
            <a:r>
              <a:rPr lang="en-US" dirty="0"/>
              <a:t>May cause GPV (BSOD)</a:t>
            </a:r>
          </a:p>
          <a:p>
            <a:pPr lvl="1"/>
            <a:r>
              <a:rPr lang="en-US" dirty="0"/>
              <a:t>May corrupt random memory </a:t>
            </a:r>
            <a:r>
              <a:rPr lang="en-US" dirty="0" smtClean="0"/>
              <a:t>locations</a:t>
            </a:r>
            <a:endParaRPr lang="en-US" dirty="0"/>
          </a:p>
          <a:p>
            <a:r>
              <a:rPr lang="en-US" dirty="0"/>
              <a:t>Analyze all output for spurious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2: Apply inputs that force the software to establish default values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Look for</a:t>
            </a:r>
          </a:p>
          <a:p>
            <a:pPr lvl="2"/>
            <a:r>
              <a:rPr lang="en-US"/>
              <a:t>Option buttons</a:t>
            </a:r>
          </a:p>
          <a:p>
            <a:pPr lvl="2"/>
            <a:r>
              <a:rPr lang="en-US"/>
              <a:t>Configuration panels</a:t>
            </a:r>
          </a:p>
          <a:p>
            <a:pPr lvl="2"/>
            <a:r>
              <a:rPr lang="en-US"/>
              <a:t>Screen setups</a:t>
            </a:r>
          </a:p>
          <a:p>
            <a:pPr lvl="1"/>
            <a:r>
              <a:rPr lang="en-US"/>
              <a:t>Watch data input</a:t>
            </a:r>
          </a:p>
          <a:p>
            <a:pPr lvl="2"/>
            <a:r>
              <a:rPr lang="en-US"/>
              <a:t>What happens for null input?</a:t>
            </a:r>
          </a:p>
          <a:p>
            <a:pPr lvl="1"/>
            <a:r>
              <a:rPr lang="en-US"/>
              <a:t>Check source code for declarations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2: Apply inputs that force the software to establish default values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953000"/>
          </a:xfrm>
        </p:spPr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 (cont.)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Once data is identified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US"/>
              <a:t>Accept defaults</a:t>
            </a:r>
            <a:br>
              <a:rPr lang="en-US"/>
            </a:br>
            <a:r>
              <a:rPr lang="en-US" sz="1800"/>
              <a:t>Does the program expect data?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US"/>
              <a:t>Enter null values</a:t>
            </a:r>
            <a:br>
              <a:rPr lang="en-US"/>
            </a:br>
            <a:r>
              <a:rPr lang="en-US" sz="1800"/>
              <a:t>On intermediate values try to delete and see what happens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US"/>
              <a:t>Change a default then change back to default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US"/>
              <a:t>Enter a legitimate value, then change it back to a null value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Book example seems to be fixed, but let’s try: page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Explore Allowable Character Sets and Data Types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3: Explore Allowable Character Sets and Data Types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15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When</a:t>
            </a:r>
            <a:r>
              <a:rPr lang="en-US" sz="2600"/>
              <a:t> to apply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Which characters are treated specially?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Factors: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Characters sets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Ordinary and “special” characters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Programming languages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\n (new line)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\t (tab)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Operating systems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May have reserved names or characters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See Table 2.2 (pages 29-33)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3: Explore Allowable Character Sets and Data Types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successful?</a:t>
            </a:r>
          </a:p>
          <a:p>
            <a:pPr lvl="1"/>
            <a:r>
              <a:rPr lang="en-US"/>
              <a:t>Some input values will require special handling</a:t>
            </a:r>
          </a:p>
          <a:p>
            <a:pPr lvl="1"/>
            <a:r>
              <a:rPr lang="en-US"/>
              <a:t>Developer must handle these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Fault Model to Guide Testing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Fault Model</a:t>
            </a:r>
          </a:p>
          <a:p>
            <a:pPr lvl="1"/>
            <a:r>
              <a:rPr lang="en-US"/>
              <a:t>Guides testing</a:t>
            </a:r>
          </a:p>
          <a:p>
            <a:r>
              <a:rPr lang="en-US"/>
              <a:t>UI (User Interface)</a:t>
            </a:r>
          </a:p>
          <a:p>
            <a:pPr lvl="1"/>
            <a:r>
              <a:rPr lang="en-US"/>
              <a:t>Accepting Input</a:t>
            </a:r>
          </a:p>
          <a:p>
            <a:pPr lvl="1"/>
            <a:r>
              <a:rPr lang="en-US"/>
              <a:t>Producing Output</a:t>
            </a:r>
          </a:p>
          <a:p>
            <a:pPr lvl="1"/>
            <a:r>
              <a:rPr lang="en-US"/>
              <a:t>Storing Data</a:t>
            </a:r>
          </a:p>
          <a:p>
            <a:pPr lvl="1"/>
            <a:r>
              <a:rPr lang="en-US"/>
              <a:t>Performing Computations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3: Explore Allowable Character Sets and Data Types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Special inputs usually treated as the “otherwise” case</a:t>
            </a:r>
          </a:p>
          <a:p>
            <a:pPr lvl="1"/>
            <a:r>
              <a:rPr lang="en-US"/>
              <a:t>If not caught or handled properly may cause a program to crash or hang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3: Explore Allowable Character Sets and Data Types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Make reference tables to guide </a:t>
            </a:r>
          </a:p>
          <a:p>
            <a:pPr lvl="2"/>
            <a:r>
              <a:rPr lang="en-US"/>
              <a:t>Operating system</a:t>
            </a:r>
          </a:p>
          <a:p>
            <a:pPr lvl="2"/>
            <a:r>
              <a:rPr lang="en-US"/>
              <a:t>Programming language</a:t>
            </a:r>
          </a:p>
          <a:p>
            <a:pPr lvl="2"/>
            <a:r>
              <a:rPr lang="en-US"/>
              <a:t>Character set</a:t>
            </a:r>
          </a:p>
          <a:p>
            <a:pPr lvl="1"/>
            <a:r>
              <a:rPr lang="en-US"/>
              <a:t>Book example (pg 34) seems to be fixed for IE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Input Buffers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162800" cy="1527175"/>
          </a:xfrm>
        </p:spPr>
        <p:txBody>
          <a:bodyPr/>
          <a:lstStyle/>
          <a:p>
            <a:r>
              <a:rPr lang="en-US" sz="3800"/>
              <a:t>Attack 4: Overflow Input Buffers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Buffer overflow</a:t>
            </a:r>
          </a:p>
          <a:p>
            <a:pPr lvl="1"/>
            <a:r>
              <a:rPr lang="en-US"/>
              <a:t>Enter too much data</a:t>
            </a:r>
          </a:p>
          <a:p>
            <a:pPr lvl="1"/>
            <a:r>
              <a:rPr lang="en-US"/>
              <a:t>Extra data</a:t>
            </a:r>
          </a:p>
          <a:p>
            <a:pPr lvl="2"/>
            <a:r>
              <a:rPr lang="en-US"/>
              <a:t>May overwrite part of the program</a:t>
            </a:r>
          </a:p>
          <a:p>
            <a:pPr lvl="2"/>
            <a:r>
              <a:rPr lang="en-US"/>
              <a:t>May be executed by the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162800" cy="1527175"/>
          </a:xfrm>
        </p:spPr>
        <p:txBody>
          <a:bodyPr/>
          <a:lstStyle/>
          <a:p>
            <a:r>
              <a:rPr lang="en-US" sz="3800"/>
              <a:t>Attack 4: Overflow Input Buffers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Failure to check data size before storing data in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86600" cy="1527175"/>
          </a:xfrm>
        </p:spPr>
        <p:txBody>
          <a:bodyPr/>
          <a:lstStyle/>
          <a:p>
            <a:r>
              <a:rPr lang="en-US" sz="3800"/>
              <a:t>Attack 4: Overflow Input Buffers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Usually causes OS to terminate the program</a:t>
            </a:r>
          </a:p>
          <a:p>
            <a:pPr lvl="2"/>
            <a:r>
              <a:rPr lang="en-US"/>
              <a:t>Wait to crash or fail to respond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4: Overflow Input Buffers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Find an input that accepts strings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Start with a short string e.g. “1234567890”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Copy and paste to string to make longer by ten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Repeat until application refuses input or the system crashes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Refuses input: system working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Crashes: bug found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Keep track of string length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Book bug (pg 35) seems to be fixed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Show how to try it!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 4: Overflow Input Buffers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</a:t>
            </a:r>
          </a:p>
          <a:p>
            <a:pPr lvl="1"/>
            <a:r>
              <a:rPr lang="en-US"/>
              <a:t>This is how most security attacks are done.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3733800"/>
            <a:ext cx="7772400" cy="2035175"/>
          </a:xfrm>
        </p:spPr>
        <p:txBody>
          <a:bodyPr/>
          <a:lstStyle/>
          <a:p>
            <a:r>
              <a:rPr lang="en-US" dirty="0"/>
              <a:t>Find Inputs That May </a:t>
            </a:r>
            <a:r>
              <a:rPr lang="en-US" dirty="0" smtClean="0"/>
              <a:t>Interact</a:t>
            </a:r>
            <a:br>
              <a:rPr lang="en-US" dirty="0" smtClean="0"/>
            </a:br>
            <a:r>
              <a:rPr lang="en-US" dirty="0" smtClean="0"/>
              <a:t>Test </a:t>
            </a:r>
            <a:r>
              <a:rPr lang="en-US" dirty="0"/>
              <a:t>Combinations of their Values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500187"/>
          </a:xfrm>
        </p:spPr>
        <p:txBody>
          <a:bodyPr/>
          <a:lstStyle/>
          <a:p>
            <a:r>
              <a:rPr lang="en-US" dirty="0"/>
              <a:t>Attack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Find Inputs That May Interact and Test Combinations of their Values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FF3300"/>
                </a:solidFill>
              </a:rPr>
              <a:t>When</a:t>
            </a:r>
            <a:r>
              <a:rPr lang="en-US" sz="2600"/>
              <a:t> to apply this attack</a:t>
            </a:r>
          </a:p>
          <a:p>
            <a:pPr lvl="1"/>
            <a:r>
              <a:rPr lang="en-US" sz="2400"/>
              <a:t>So far tested individual inputs</a:t>
            </a:r>
          </a:p>
          <a:p>
            <a:pPr lvl="1"/>
            <a:r>
              <a:rPr lang="en-US" sz="2400"/>
              <a:t>Test interactions</a:t>
            </a:r>
          </a:p>
          <a:p>
            <a:pPr lvl="1"/>
            <a:r>
              <a:rPr lang="en-US" sz="2400"/>
              <a:t>Cannot test all combinations</a:t>
            </a:r>
          </a:p>
          <a:p>
            <a:pPr lvl="2"/>
            <a:r>
              <a:rPr lang="en-US" sz="2000"/>
              <a:t>2 two byte combinations</a:t>
            </a:r>
          </a:p>
          <a:p>
            <a:pPr lvl="2"/>
            <a:r>
              <a:rPr lang="en-US" sz="2000"/>
              <a:t>65,536 values for each</a:t>
            </a:r>
          </a:p>
          <a:p>
            <a:pPr lvl="2"/>
            <a:r>
              <a:rPr lang="en-US" sz="2000"/>
              <a:t>65,536</a:t>
            </a:r>
            <a:r>
              <a:rPr lang="en-US" sz="2000" baseline="30000"/>
              <a:t>2</a:t>
            </a:r>
            <a:r>
              <a:rPr lang="en-US" sz="2000"/>
              <a:t> total values</a:t>
            </a:r>
          </a:p>
          <a:p>
            <a:pPr lvl="2"/>
            <a:r>
              <a:rPr lang="en-US" sz="2000"/>
              <a:t>That’s over 4 billion combinations!</a:t>
            </a:r>
          </a:p>
          <a:p>
            <a:pPr lvl="1"/>
            <a:r>
              <a:rPr lang="en-US" sz="2400"/>
              <a:t>Must carefully select meaningful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Fault Model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“In software testing, a fault model is an explicit hypothesis about potential sources of errors in a system”</a:t>
            </a:r>
            <a:r>
              <a:rPr lang="en-US" baseline="30000"/>
              <a:t>1</a:t>
            </a:r>
          </a:p>
          <a:p>
            <a:r>
              <a:rPr lang="en-US"/>
              <a:t>In other words, finding and documenting:</a:t>
            </a:r>
          </a:p>
          <a:p>
            <a:pPr lvl="1"/>
            <a:r>
              <a:rPr lang="en-US"/>
              <a:t>where errors can be found</a:t>
            </a:r>
          </a:p>
          <a:p>
            <a:pPr lvl="1"/>
            <a:r>
              <a:rPr lang="en-US"/>
              <a:t>what kind of errors may occur in a system under test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517525" y="6208713"/>
            <a:ext cx="6389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30000"/>
              <a:t>1</a:t>
            </a:r>
            <a:r>
              <a:rPr lang="en-US"/>
              <a:t>psb.stanford.edu/psb-online/proceedings/psb07/johnson.pdf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Find Inputs That May Interact and Test Combinations of their Values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Incorrect coding logic for complexly related fields</a:t>
            </a:r>
          </a:p>
          <a:p>
            <a:pPr lvl="1"/>
            <a:r>
              <a:rPr lang="en-US"/>
              <a:t>Code and logic changes with different constraints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Find Inputs That May Interact and Test Combinations of their Values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Errors may cause software to process incorrect inputs</a:t>
            </a:r>
          </a:p>
          <a:p>
            <a:pPr lvl="1"/>
            <a:r>
              <a:rPr lang="en-US"/>
              <a:t>Watch for incorrect outputs and data corruption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5: Find Inputs That May Interact and Test Combinations of their Values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/>
              <a:t>Identify candidates</a:t>
            </a:r>
          </a:p>
          <a:p>
            <a:pPr lvl="2">
              <a:lnSpc>
                <a:spcPct val="90000"/>
              </a:lnSpc>
            </a:pPr>
            <a:r>
              <a:rPr lang="en-US"/>
              <a:t>Explore relationships</a:t>
            </a:r>
          </a:p>
          <a:p>
            <a:pPr lvl="3">
              <a:lnSpc>
                <a:spcPct val="90000"/>
              </a:lnSpc>
            </a:pPr>
            <a:r>
              <a:rPr lang="en-US"/>
              <a:t>Common internal data structure</a:t>
            </a:r>
          </a:p>
          <a:p>
            <a:pPr lvl="3">
              <a:lnSpc>
                <a:spcPct val="90000"/>
              </a:lnSpc>
            </a:pPr>
            <a:r>
              <a:rPr lang="en-US"/>
              <a:t>Related in an internal computation</a:t>
            </a:r>
          </a:p>
          <a:p>
            <a:pPr lvl="4">
              <a:lnSpc>
                <a:spcPct val="90000"/>
              </a:lnSpc>
            </a:pPr>
            <a:r>
              <a:rPr lang="en-US"/>
              <a:t>E.g. margins: top, bottom, left, right help define page size</a:t>
            </a:r>
          </a:p>
          <a:p>
            <a:pPr lvl="1">
              <a:lnSpc>
                <a:spcPct val="90000"/>
              </a:lnSpc>
            </a:pPr>
            <a:r>
              <a:rPr lang="en-US"/>
              <a:t>When exploring relationship use opposing extreme values</a:t>
            </a:r>
          </a:p>
          <a:p>
            <a:pPr lvl="2">
              <a:lnSpc>
                <a:spcPct val="90000"/>
              </a:lnSpc>
            </a:pPr>
            <a:r>
              <a:rPr lang="en-US"/>
              <a:t>Use large value for one, small for other</a:t>
            </a:r>
          </a:p>
          <a:p>
            <a:pPr lvl="1">
              <a:lnSpc>
                <a:spcPct val="90000"/>
              </a:lnSpc>
            </a:pPr>
            <a:r>
              <a:rPr lang="en-US"/>
              <a:t>Use tools to develop combination sets</a:t>
            </a:r>
          </a:p>
          <a:p>
            <a:pPr lvl="1">
              <a:lnSpc>
                <a:spcPct val="90000"/>
              </a:lnSpc>
            </a:pPr>
            <a:r>
              <a:rPr lang="en-US"/>
              <a:t>Book example pg 39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Same Input or Series of Inputs Numerous Times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6: Repeat Same Input or Series of Inputs Numerous Times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Any application  that accepts input within a loop</a:t>
            </a:r>
          </a:p>
          <a:p>
            <a:pPr lvl="2"/>
            <a:r>
              <a:rPr lang="en-US"/>
              <a:t>E.g. asks for data, processes, and asks for data again</a:t>
            </a:r>
          </a:p>
          <a:p>
            <a:pPr lvl="1"/>
            <a:r>
              <a:rPr lang="en-US"/>
              <a:t>Re-enter data, or a set of data, over and over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6: Repeat Same Input or Series of Inputs Numerous Times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What</a:t>
            </a:r>
            <a:r>
              <a:rPr lang="en-US" sz="2600"/>
              <a:t> software faults make this attack successful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consume resources and stress stored data space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Exposes when developers don’t maintain their program’s use of resources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Exposes bad assumptions and use of defaults during subsequent processing of data in a loop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May use different default on second and later processing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6: Repeat Same Input or Series of Inputs Numerous Times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>
              <a:lnSpc>
                <a:spcPct val="90000"/>
              </a:lnSpc>
            </a:pPr>
            <a:r>
              <a:rPr lang="en-US"/>
              <a:t>Since can be a stress on memory result can be unpredictable</a:t>
            </a:r>
          </a:p>
          <a:p>
            <a:pPr lvl="1">
              <a:lnSpc>
                <a:spcPct val="90000"/>
              </a:lnSpc>
            </a:pPr>
            <a:r>
              <a:rPr lang="en-US"/>
              <a:t>Watch for:</a:t>
            </a:r>
          </a:p>
          <a:p>
            <a:pPr lvl="2">
              <a:lnSpc>
                <a:spcPct val="90000"/>
              </a:lnSpc>
            </a:pPr>
            <a:r>
              <a:rPr lang="en-US"/>
              <a:t>Misplaced screen refreshing</a:t>
            </a:r>
          </a:p>
          <a:p>
            <a:pPr lvl="2">
              <a:lnSpc>
                <a:spcPct val="90000"/>
              </a:lnSpc>
            </a:pPr>
            <a:r>
              <a:rPr lang="en-US"/>
              <a:t>Machine bogs down in repetitive tasks</a:t>
            </a:r>
          </a:p>
          <a:p>
            <a:pPr lvl="2">
              <a:lnSpc>
                <a:spcPct val="90000"/>
              </a:lnSpc>
            </a:pPr>
            <a:r>
              <a:rPr lang="en-US"/>
              <a:t>Becomes unresponsive</a:t>
            </a:r>
          </a:p>
          <a:p>
            <a:pPr lvl="1">
              <a:lnSpc>
                <a:spcPct val="90000"/>
              </a:lnSpc>
            </a:pPr>
            <a:r>
              <a:rPr lang="en-US"/>
              <a:t>Use memory leak detectors if possible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6: Repeat Same Input or Series of Inputs Numerous Times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/>
              <a:t>Select an input (or set of inputs) and use it over and over to a set limit or until the application fails</a:t>
            </a:r>
          </a:p>
          <a:p>
            <a:pPr lvl="1">
              <a:lnSpc>
                <a:spcPct val="90000"/>
              </a:lnSpc>
            </a:pPr>
            <a:r>
              <a:rPr lang="en-US"/>
              <a:t>Obvious candidates</a:t>
            </a:r>
          </a:p>
          <a:p>
            <a:pPr lvl="2">
              <a:lnSpc>
                <a:spcPct val="90000"/>
              </a:lnSpc>
            </a:pPr>
            <a:r>
              <a:rPr lang="en-US"/>
              <a:t>Inputs you expect the user to do multiple times</a:t>
            </a:r>
          </a:p>
          <a:p>
            <a:pPr lvl="2">
              <a:lnSpc>
                <a:spcPct val="90000"/>
              </a:lnSpc>
            </a:pPr>
            <a:r>
              <a:rPr lang="en-US"/>
              <a:t>Inputs used internally</a:t>
            </a:r>
          </a:p>
          <a:p>
            <a:pPr lvl="1">
              <a:lnSpc>
                <a:spcPct val="90000"/>
              </a:lnSpc>
            </a:pPr>
            <a:r>
              <a:rPr lang="en-US"/>
              <a:t>Book error seems to be fixed (pg41)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Exploring Outputs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Exploring Outputs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bugs may be too difficult to find by concentrating on inputs alone</a:t>
            </a:r>
          </a:p>
          <a:p>
            <a:pPr lvl="1"/>
            <a:r>
              <a:rPr lang="en-US"/>
              <a:t>Begin with outputs and work back to causal inputs</a:t>
            </a:r>
          </a:p>
          <a:p>
            <a:r>
              <a:rPr lang="en-US"/>
              <a:t>Start with interesting outputs</a:t>
            </a:r>
          </a:p>
          <a:p>
            <a:pPr lvl="1"/>
            <a:r>
              <a:rPr lang="en-US"/>
              <a:t>Figure out what input creates the interesting output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Exploring the Input Domain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Typically no clearly written requirements document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Software’s purpose is then unclear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Leaves tester in the dark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Must spend time learning </a:t>
            </a:r>
          </a:p>
          <a:p>
            <a:pPr>
              <a:lnSpc>
                <a:spcPct val="80000"/>
              </a:lnSpc>
            </a:pPr>
            <a:r>
              <a:rPr lang="en-US" sz="2600"/>
              <a:t>Gather information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User Guides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Competing products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Prior versions</a:t>
            </a:r>
          </a:p>
          <a:p>
            <a:pPr>
              <a:lnSpc>
                <a:spcPct val="80000"/>
              </a:lnSpc>
            </a:pPr>
            <a:r>
              <a:rPr lang="en-US" sz="2600"/>
              <a:t>Plan attack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Act like user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Exploring Outputs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 exercise:</a:t>
            </a:r>
          </a:p>
          <a:p>
            <a:pPr lvl="1"/>
            <a:r>
              <a:rPr lang="en-US"/>
              <a:t>Open</a:t>
            </a:r>
          </a:p>
          <a:p>
            <a:pPr lvl="2"/>
            <a:r>
              <a:rPr lang="en-US">
                <a:hlinkClick r:id="rId2" action="ppaction://hlinkfile"/>
              </a:rPr>
              <a:t>..\text\XML example for 3320.doc</a:t>
            </a:r>
            <a:r>
              <a:rPr lang="en-US"/>
              <a:t> </a:t>
            </a:r>
          </a:p>
          <a:p>
            <a:pPr lvl="2"/>
            <a:r>
              <a:rPr lang="en-US"/>
              <a:t>Try to insert a footnote a bottom of page</a:t>
            </a:r>
          </a:p>
          <a:p>
            <a:pPr lvl="2"/>
            <a:r>
              <a:rPr lang="en-US"/>
              <a:t>Make the footnote very long to “wrap” to the next page</a:t>
            </a:r>
          </a:p>
          <a:p>
            <a:pPr lvl="2"/>
            <a:r>
              <a:rPr lang="en-US"/>
              <a:t>Make a bunch of aaaaaaaaaaaaaa to wrap.</a:t>
            </a:r>
          </a:p>
          <a:p>
            <a:pPr lvl="1"/>
            <a:r>
              <a:rPr lang="en-US"/>
              <a:t>Any other function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Different Outputs for Each Input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7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7: Force Different Outputs for Each Input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Must have access code or have domain expertise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7: Force Different Outputs for Each Input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When the same input can cause different outputs depending on context</a:t>
            </a:r>
          </a:p>
          <a:p>
            <a:pPr lvl="1"/>
            <a:r>
              <a:rPr lang="en-US"/>
              <a:t>Complex code involved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7: Force Different Outputs for Each Input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determine if the attack exposes failures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Determine all possible values that can occur for a specific input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Example: input is cost of an item, but context has explicit or implicit discounts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“Tuesday senior citizen”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Volume discounts</a:t>
            </a:r>
          </a:p>
          <a:p>
            <a:pPr lvl="3">
              <a:lnSpc>
                <a:spcPct val="80000"/>
              </a:lnSpc>
            </a:pPr>
            <a:r>
              <a:rPr lang="en-US" sz="1800"/>
              <a:t>Special customer discounts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Ensure all potential outputs get displayed/computed/etc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Error if: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Missing Values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Extra values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7: Force Different Outputs for Each Input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 </a:t>
            </a:r>
            <a:r>
              <a:rPr lang="en-US"/>
              <a:t>to conduct this attack</a:t>
            </a:r>
          </a:p>
          <a:p>
            <a:pPr lvl="1"/>
            <a:r>
              <a:rPr lang="en-US"/>
              <a:t>Identify contexts</a:t>
            </a:r>
          </a:p>
          <a:p>
            <a:pPr lvl="1"/>
            <a:r>
              <a:rPr lang="en-US"/>
              <a:t>Setup context apply input</a:t>
            </a:r>
          </a:p>
          <a:p>
            <a:pPr lvl="1"/>
            <a:r>
              <a:rPr lang="en-US"/>
              <a:t>Check correct output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Invalid Output to be Generated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8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8: Force Invalid Output to be Generated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Effective if know the problem domain</a:t>
            </a:r>
          </a:p>
          <a:p>
            <a:pPr lvl="1"/>
            <a:r>
              <a:rPr lang="en-US"/>
              <a:t>Must know what inputs should produce error messages</a:t>
            </a:r>
          </a:p>
          <a:p>
            <a:pPr lvl="1"/>
            <a:r>
              <a:rPr lang="en-US"/>
              <a:t>If get “valid” response must know if that response is really valid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8: Force Invalid Output to be Generated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Typically overlooked special cases</a:t>
            </a:r>
          </a:p>
          <a:p>
            <a:pPr lvl="2"/>
            <a:r>
              <a:rPr lang="en-US"/>
              <a:t>Feb 29</a:t>
            </a:r>
            <a:r>
              <a:rPr lang="en-US" baseline="30000"/>
              <a:t>th</a:t>
            </a:r>
          </a:p>
          <a:p>
            <a:pPr lvl="2"/>
            <a:r>
              <a:rPr lang="en-US"/>
              <a:t>What years is that valid</a:t>
            </a:r>
          </a:p>
          <a:p>
            <a:pPr lvl="2"/>
            <a:r>
              <a:rPr lang="en-US"/>
              <a:t>What are the invalid years?</a:t>
            </a:r>
          </a:p>
          <a:p>
            <a:pPr lvl="3"/>
            <a:r>
              <a:rPr lang="en-US"/>
              <a:t>1900,1990,1992, 1996, 2000, 2004</a:t>
            </a:r>
          </a:p>
          <a:p>
            <a:pPr lvl="2"/>
            <a:r>
              <a:rPr lang="en-US"/>
              <a:t>Will there ever be a Feb 30?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8: Force Invalid Output to be Generated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Error seldom blatant</a:t>
            </a:r>
          </a:p>
          <a:p>
            <a:pPr lvl="1"/>
            <a:r>
              <a:rPr lang="en-US"/>
              <a:t>Concentrate on value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Inputs That Force All Error Messages to Occur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8: Force Invalid Output to be Generated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Focus on known bad results</a:t>
            </a:r>
          </a:p>
          <a:p>
            <a:pPr lvl="1"/>
            <a:r>
              <a:rPr lang="en-US"/>
              <a:t>Understand the domain</a:t>
            </a:r>
          </a:p>
          <a:p>
            <a:pPr lvl="2"/>
            <a:r>
              <a:rPr lang="en-US"/>
              <a:t>Calendar: What is 2 days after Feb 28?</a:t>
            </a:r>
          </a:p>
          <a:p>
            <a:pPr lvl="2"/>
            <a:r>
              <a:rPr lang="en-US"/>
              <a:t>Math: sin</a:t>
            </a:r>
            <a:r>
              <a:rPr lang="en-US" baseline="30000"/>
              <a:t>-1</a:t>
            </a:r>
            <a:r>
              <a:rPr lang="en-US"/>
              <a:t> 2, tan 90</a:t>
            </a:r>
            <a:r>
              <a:rPr lang="en-US">
                <a:cs typeface="Arial" charset="0"/>
              </a:rPr>
              <a:t>°</a:t>
            </a:r>
          </a:p>
          <a:p>
            <a:pPr lvl="1"/>
            <a:r>
              <a:rPr lang="en-US"/>
              <a:t>If cannot force the invalid output the software is probably good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FF0000"/>
                </a:solidFill>
              </a:rPr>
              <a:t>Resume </a:t>
            </a:r>
            <a:r>
              <a:rPr lang="en-US" sz="7200" dirty="0" smtClean="0">
                <a:solidFill>
                  <a:srgbClr val="FF0000"/>
                </a:solidFill>
              </a:rPr>
              <a:t>4/9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Properties of an Output to Change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9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9: Force Properties of an Output to Change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Editable outputs</a:t>
            </a:r>
          </a:p>
          <a:p>
            <a:pPr lvl="1"/>
            <a:r>
              <a:rPr lang="en-US"/>
              <a:t>E.g. output might be used as input for next step.  If it is editable, the next step may use an old internal value instead of the changed value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9: Force Properties of an Output to Change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Outputs with changeable properties</a:t>
            </a:r>
          </a:p>
          <a:p>
            <a:pPr lvl="2"/>
            <a:r>
              <a:rPr lang="en-US"/>
              <a:t>Color, shape, data, etc</a:t>
            </a:r>
          </a:p>
          <a:p>
            <a:pPr lvl="1"/>
            <a:r>
              <a:rPr lang="en-US"/>
              <a:t>Defaults</a:t>
            </a:r>
          </a:p>
          <a:p>
            <a:pPr lvl="2"/>
            <a:r>
              <a:rPr lang="en-US"/>
              <a:t>Inconsistent with changed values</a:t>
            </a:r>
          </a:p>
          <a:p>
            <a:pPr lvl="1"/>
            <a:r>
              <a:rPr lang="en-US"/>
              <a:t>May be due to code changes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9: Force Properties of an Output to Change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Requires visual verification</a:t>
            </a:r>
          </a:p>
          <a:p>
            <a:pPr lvl="1"/>
            <a:r>
              <a:rPr lang="en-US"/>
              <a:t>Must know output properties in advance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9: Force Properties of an Output to Change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Identify outputs that can be edited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Generate output and edit all properties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Example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Time: 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9:59 </a:t>
            </a:r>
            <a:r>
              <a:rPr lang="en-US" sz="1800">
                <a:sym typeface="Wingdings" pitchFamily="2" charset="2"/>
              </a:rPr>
              <a:t> 10:00</a:t>
            </a:r>
          </a:p>
          <a:p>
            <a:pPr lvl="4">
              <a:lnSpc>
                <a:spcPct val="90000"/>
              </a:lnSpc>
            </a:pPr>
            <a:r>
              <a:rPr lang="en-US" sz="1800"/>
              <a:t>4 enlarges to 5 characters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12:59 </a:t>
            </a:r>
            <a:r>
              <a:rPr lang="en-US" sz="1800">
                <a:sym typeface="Wingdings" pitchFamily="2" charset="2"/>
              </a:rPr>
              <a:t> 1:00</a:t>
            </a:r>
          </a:p>
          <a:p>
            <a:pPr lvl="4">
              <a:lnSpc>
                <a:spcPct val="90000"/>
              </a:lnSpc>
            </a:pPr>
            <a:r>
              <a:rPr lang="en-US" sz="1800">
                <a:sym typeface="Wingdings" pitchFamily="2" charset="2"/>
              </a:rPr>
              <a:t>5 shrinks to 4 characters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Book PowerPoint example pg. 48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We’ll see if the class computer has this error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the Screen to Refresh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Attack 10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90500"/>
            <a:ext cx="6858000" cy="1527175"/>
          </a:xfrm>
        </p:spPr>
        <p:txBody>
          <a:bodyPr/>
          <a:lstStyle/>
          <a:p>
            <a:r>
              <a:rPr lang="en-US" sz="3800"/>
              <a:t>Attack 10: Force the Screen to Refresh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GUI screens written to a window	</a:t>
            </a:r>
          </a:p>
          <a:p>
            <a:pPr lvl="2"/>
            <a:r>
              <a:rPr lang="en-US"/>
              <a:t>Windows can be moved, resized and overlaid</a:t>
            </a:r>
          </a:p>
          <a:p>
            <a:pPr lvl="1"/>
            <a:r>
              <a:rPr lang="en-US"/>
              <a:t>Screen should be refreshed properly when changed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10: Force the Screen to Refresh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Balance in refreshing</a:t>
            </a:r>
          </a:p>
          <a:p>
            <a:pPr lvl="2"/>
            <a:r>
              <a:rPr lang="en-US"/>
              <a:t>Too often:</a:t>
            </a:r>
          </a:p>
          <a:p>
            <a:pPr lvl="3"/>
            <a:r>
              <a:rPr lang="en-US"/>
              <a:t>application slows</a:t>
            </a:r>
          </a:p>
          <a:p>
            <a:pPr lvl="2"/>
            <a:r>
              <a:rPr lang="en-US"/>
              <a:t>Too infrequently:</a:t>
            </a:r>
          </a:p>
          <a:p>
            <a:pPr lvl="3"/>
            <a:r>
              <a:rPr lang="en-US"/>
              <a:t>use must manually refresh</a:t>
            </a:r>
          </a:p>
          <a:p>
            <a:pPr lvl="3"/>
            <a:r>
              <a:rPr lang="en-US"/>
              <a:t>Incorrect data on screen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1: Apply inputs that force all error messages to occur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467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When </a:t>
            </a:r>
            <a:r>
              <a:rPr lang="en-US" sz="2600"/>
              <a:t>to apply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Apply erroneous values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Ensure proper failures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guard against erroneous values developers use: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Input Filters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Get bad data before it goes to processing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Input Checking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Checks for bad data during processing</a:t>
            </a:r>
          </a:p>
          <a:p>
            <a:pPr lvl="3">
              <a:lnSpc>
                <a:spcPct val="90000"/>
              </a:lnSpc>
            </a:pPr>
            <a:r>
              <a:rPr lang="en-US" sz="1800" i="1"/>
              <a:t>If…else…</a:t>
            </a:r>
            <a:r>
              <a:rPr lang="en-US" sz="1800"/>
              <a:t> statements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Exception  handlers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After processing bad data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10: Force the Screen to Refresh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Verify appropriate screen refreshes</a:t>
            </a:r>
          </a:p>
          <a:p>
            <a:pPr lvl="1"/>
            <a:r>
              <a:rPr lang="en-US"/>
              <a:t>Difficult to automate</a:t>
            </a:r>
          </a:p>
          <a:p>
            <a:pPr lvl="2"/>
            <a:r>
              <a:rPr lang="en-US"/>
              <a:t>Can be an easy judgment call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10: Force the Screen to Refresh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/>
            <a:r>
              <a:rPr lang="en-US" sz="2400"/>
              <a:t>Add, delete and move objects on screen</a:t>
            </a:r>
          </a:p>
          <a:p>
            <a:pPr lvl="2"/>
            <a:r>
              <a:rPr lang="en-US" sz="2000"/>
              <a:t>Vary distances</a:t>
            </a:r>
          </a:p>
          <a:p>
            <a:pPr lvl="2"/>
            <a:r>
              <a:rPr lang="en-US" sz="2000"/>
              <a:t>Overlay so only edges touch</a:t>
            </a:r>
          </a:p>
          <a:p>
            <a:pPr lvl="2"/>
            <a:r>
              <a:rPr lang="en-US" sz="2000"/>
              <a:t>Use varying type</a:t>
            </a:r>
          </a:p>
          <a:p>
            <a:pPr lvl="2"/>
            <a:r>
              <a:rPr lang="en-US" sz="2000"/>
              <a:t>Force contained objects outside boundaries	</a:t>
            </a:r>
          </a:p>
          <a:p>
            <a:pPr lvl="1"/>
            <a:r>
              <a:rPr lang="en-US" sz="2400"/>
              <a:t>PowerPoint example pg. 53</a:t>
            </a:r>
          </a:p>
          <a:p>
            <a:pPr lvl="2"/>
            <a:r>
              <a:rPr lang="en-US" sz="2000"/>
              <a:t>Superscript</a:t>
            </a:r>
          </a:p>
          <a:p>
            <a:pPr lvl="2"/>
            <a:r>
              <a:rPr lang="en-US" sz="2000"/>
              <a:t>Resize 100%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en-US" sz="2600"/>
              <a:t>Input Attacks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Ensure all error messages can be generated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Force software to assign default values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Enter incorrect data types or “special” string data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Enter maximum values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Find and enter multiple input values before hitting “OK”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Repeat putting data in to a field over and over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sz="2600"/>
              <a:t>Output Attacks</a:t>
            </a:r>
          </a:p>
          <a:p>
            <a:pPr marL="990600" lvl="1" indent="-533400">
              <a:buFont typeface="Wingdings" pitchFamily="2" charset="2"/>
              <a:buAutoNum type="arabicPeriod" startAt="7"/>
            </a:pPr>
            <a:r>
              <a:rPr lang="en-US" sz="2400"/>
              <a:t>Input data, note output.  Find other outputs that occur for same input in other situations</a:t>
            </a:r>
          </a:p>
          <a:p>
            <a:pPr marL="990600" lvl="1" indent="-533400">
              <a:buFont typeface="Wingdings" pitchFamily="2" charset="2"/>
              <a:buAutoNum type="arabicPeriod" startAt="7"/>
            </a:pPr>
            <a:r>
              <a:rPr lang="en-US" sz="2400"/>
              <a:t>Try to generate outputs that should not occur</a:t>
            </a:r>
          </a:p>
          <a:p>
            <a:pPr marL="990600" lvl="1" indent="-533400">
              <a:buFont typeface="Wingdings" pitchFamily="2" charset="2"/>
              <a:buAutoNum type="arabicPeriod" startAt="7"/>
            </a:pPr>
            <a:r>
              <a:rPr lang="en-US" sz="2400"/>
              <a:t>Generate outputs that can be changed, change that output</a:t>
            </a:r>
          </a:p>
          <a:p>
            <a:pPr marL="990600" lvl="1" indent="-533400">
              <a:buFont typeface="Wingdings" pitchFamily="2" charset="2"/>
              <a:buAutoNum type="arabicPeriod" startAt="7"/>
            </a:pPr>
            <a:r>
              <a:rPr lang="en-US" sz="2400"/>
              <a:t>Check the refresh of windows.  Is it frequent enough? Is it too frequent?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Conclusion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attacks can exercise a great deal of the application</a:t>
            </a:r>
          </a:p>
          <a:p>
            <a:pPr lvl="1"/>
            <a:r>
              <a:rPr lang="en-US"/>
              <a:t>Useful regardless of finding bugs</a:t>
            </a:r>
          </a:p>
          <a:p>
            <a:pPr lvl="2"/>
            <a:r>
              <a:rPr lang="en-US"/>
              <a:t>Familiarizes testers with product</a:t>
            </a:r>
          </a:p>
          <a:p>
            <a:pPr lvl="2"/>
            <a:r>
              <a:rPr lang="en-US"/>
              <a:t>Successful tests re-enforces good code</a:t>
            </a:r>
          </a:p>
          <a:p>
            <a:r>
              <a:rPr lang="en-US"/>
              <a:t>Have a plan</a:t>
            </a:r>
          </a:p>
          <a:p>
            <a:pPr lvl="1"/>
            <a:r>
              <a:rPr lang="en-US"/>
              <a:t>Don’t randomly apply attacks</a:t>
            </a:r>
          </a:p>
          <a:p>
            <a:pPr lvl="1"/>
            <a:r>
              <a:rPr lang="en-US"/>
              <a:t>Have clear goals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1: Apply inputs that force all error messages to occur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162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What </a:t>
            </a:r>
            <a:r>
              <a:rPr lang="en-US"/>
              <a:t>software faults make this attack successful</a:t>
            </a:r>
          </a:p>
          <a:p>
            <a:pPr lvl="1">
              <a:lnSpc>
                <a:spcPct val="90000"/>
              </a:lnSpc>
            </a:pPr>
            <a:r>
              <a:rPr lang="en-US"/>
              <a:t>Motivates developer to write adequate error-checking code</a:t>
            </a:r>
          </a:p>
          <a:p>
            <a:pPr lvl="2">
              <a:lnSpc>
                <a:spcPct val="90000"/>
              </a:lnSpc>
            </a:pPr>
            <a:r>
              <a:rPr lang="en-US"/>
              <a:t>“More important things to do”</a:t>
            </a:r>
          </a:p>
          <a:p>
            <a:pPr lvl="1">
              <a:lnSpc>
                <a:spcPct val="90000"/>
              </a:lnSpc>
            </a:pPr>
            <a:r>
              <a:rPr lang="en-US"/>
              <a:t>Difficult to make program fail gracefully</a:t>
            </a:r>
          </a:p>
          <a:p>
            <a:pPr lvl="2">
              <a:lnSpc>
                <a:spcPct val="90000"/>
              </a:lnSpc>
            </a:pPr>
            <a:r>
              <a:rPr lang="en-US"/>
              <a:t>Fall out of the mainstream processing</a:t>
            </a:r>
          </a:p>
          <a:p>
            <a:pPr lvl="2">
              <a:lnSpc>
                <a:spcPct val="90000"/>
              </a:lnSpc>
            </a:pPr>
            <a:r>
              <a:rPr lang="en-US"/>
              <a:t>What went wrong</a:t>
            </a:r>
          </a:p>
          <a:p>
            <a:pPr lvl="2">
              <a:lnSpc>
                <a:spcPct val="90000"/>
              </a:lnSpc>
            </a:pPr>
            <a:r>
              <a:rPr lang="en-US"/>
              <a:t>How to recover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1: Apply inputs that force all error messages to occur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How</a:t>
            </a:r>
            <a:r>
              <a:rPr lang="en-US" dirty="0"/>
              <a:t> to determine if this </a:t>
            </a:r>
            <a:r>
              <a:rPr lang="en-US" dirty="0" smtClean="0"/>
              <a:t>attack </a:t>
            </a:r>
            <a:r>
              <a:rPr lang="en-US" dirty="0"/>
              <a:t>exposes </a:t>
            </a:r>
            <a:r>
              <a:rPr lang="en-US" dirty="0" smtClean="0"/>
              <a:t>failures</a:t>
            </a:r>
          </a:p>
          <a:p>
            <a:r>
              <a:rPr lang="en-US" dirty="0" smtClean="0"/>
              <a:t>Are there:</a:t>
            </a:r>
            <a:endParaRPr lang="en-US" dirty="0"/>
          </a:p>
          <a:p>
            <a:pPr lvl="1"/>
            <a:r>
              <a:rPr lang="en-US" dirty="0"/>
              <a:t>Missing error cases</a:t>
            </a:r>
          </a:p>
          <a:p>
            <a:pPr lvl="1"/>
            <a:r>
              <a:rPr lang="en-US" dirty="0"/>
              <a:t>“Unknown”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1: Apply inputs that force all error messages to occur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Consider properties of an input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Input type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Integer, Character, Real?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Input length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Characters: how many allowed?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Boundary values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What values are at the limits?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Book example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Word pg 23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Still in Word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1285</TotalTime>
  <Words>2267</Words>
  <Application>Microsoft Office PowerPoint</Application>
  <PresentationFormat>On-screen Show (4:3)</PresentationFormat>
  <Paragraphs>399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Echo</vt:lpstr>
      <vt:lpstr>Chapter 2</vt:lpstr>
      <vt:lpstr>Using the Fault Model to Guide Testing</vt:lpstr>
      <vt:lpstr>Fault Model</vt:lpstr>
      <vt:lpstr>Exploring the Input Domain</vt:lpstr>
      <vt:lpstr>Apply Inputs That Force All Error Messages to Occur</vt:lpstr>
      <vt:lpstr>Attack 1: Apply inputs that force all error messages to occur</vt:lpstr>
      <vt:lpstr>Attack 1: Apply inputs that force all error messages to occur</vt:lpstr>
      <vt:lpstr>Attack 1: Apply inputs that force all error messages to occur</vt:lpstr>
      <vt:lpstr>Attack 1: Apply inputs that force all error messages to occur</vt:lpstr>
      <vt:lpstr>Attack 1: Apply inputs that force all error messages to occur</vt:lpstr>
      <vt:lpstr>Apply Inputs That Force the Software to Establish Default Values</vt:lpstr>
      <vt:lpstr>Attack 2: Apply inputs that force the software to establish default values</vt:lpstr>
      <vt:lpstr>Attack 2: Apply inputs that force the software to establish default values</vt:lpstr>
      <vt:lpstr>Attack 2: Apply inputs that force the software to establish default values</vt:lpstr>
      <vt:lpstr>Attack 2: Apply inputs that force the software to establish default values</vt:lpstr>
      <vt:lpstr>Attack 2: Apply inputs that force the software to establish default values</vt:lpstr>
      <vt:lpstr>Explore Allowable Character Sets and Data Types</vt:lpstr>
      <vt:lpstr>Attack 3: Explore Allowable Character Sets and Data Types</vt:lpstr>
      <vt:lpstr>Attack 3: Explore Allowable Character Sets and Data Types</vt:lpstr>
      <vt:lpstr>Attack 3: Explore Allowable Character Sets and Data Types</vt:lpstr>
      <vt:lpstr>Attack 3: Explore Allowable Character Sets and Data Types</vt:lpstr>
      <vt:lpstr>Overflow Input Buffers</vt:lpstr>
      <vt:lpstr>Attack 4: Overflow Input Buffers</vt:lpstr>
      <vt:lpstr>Attack 4: Overflow Input Buffers</vt:lpstr>
      <vt:lpstr>Attack 4: Overflow Input Buffers</vt:lpstr>
      <vt:lpstr>Attack 4: Overflow Input Buffers</vt:lpstr>
      <vt:lpstr>Attack 4: Overflow Input Buffers</vt:lpstr>
      <vt:lpstr>Find Inputs That May Interact Test Combinations of their Values</vt:lpstr>
      <vt:lpstr>Attack 5: Find Inputs That May Interact and Test Combinations of their Values</vt:lpstr>
      <vt:lpstr>Attack 5: Find Inputs That May Interact and Test Combinations of their Values</vt:lpstr>
      <vt:lpstr>Attack 5: Find Inputs That May Interact and Test Combinations of their Values</vt:lpstr>
      <vt:lpstr>Attack 5: Find Inputs That May Interact and Test Combinations of their Values</vt:lpstr>
      <vt:lpstr>Repeat Same Input or Series of Inputs Numerous Times</vt:lpstr>
      <vt:lpstr>Attack 6: Repeat Same Input or Series of Inputs Numerous Times</vt:lpstr>
      <vt:lpstr>Attack 6: Repeat Same Input or Series of Inputs Numerous Times</vt:lpstr>
      <vt:lpstr>Attack 6: Repeat Same Input or Series of Inputs Numerous Times</vt:lpstr>
      <vt:lpstr>Attack 6: Repeat Same Input or Series of Inputs Numerous Times</vt:lpstr>
      <vt:lpstr>Exploring Outputs</vt:lpstr>
      <vt:lpstr>Exploring Outputs</vt:lpstr>
      <vt:lpstr>Exploring Outputs</vt:lpstr>
      <vt:lpstr>Force Different Outputs for Each Input</vt:lpstr>
      <vt:lpstr>Attack 7: Force Different Outputs for Each Input</vt:lpstr>
      <vt:lpstr>Attack 7: Force Different Outputs for Each Input</vt:lpstr>
      <vt:lpstr>Attack 7: Force Different Outputs for Each Input</vt:lpstr>
      <vt:lpstr>Attack 7: Force Different Outputs for Each Input</vt:lpstr>
      <vt:lpstr>Force Invalid Output to be Generated</vt:lpstr>
      <vt:lpstr>Attack 8: Force Invalid Output to be Generated</vt:lpstr>
      <vt:lpstr>Attack 8: Force Invalid Output to be Generated</vt:lpstr>
      <vt:lpstr>Attack 8: Force Invalid Output to be Generated</vt:lpstr>
      <vt:lpstr>Attack 8: Force Invalid Output to be Generated</vt:lpstr>
      <vt:lpstr>Resume 4/9</vt:lpstr>
      <vt:lpstr>Force Properties of an Output to Change</vt:lpstr>
      <vt:lpstr>Attack 9: Force Properties of an Output to Change</vt:lpstr>
      <vt:lpstr>Attack 9: Force Properties of an Output to Change</vt:lpstr>
      <vt:lpstr>Attack 9: Force Properties of an Output to Change</vt:lpstr>
      <vt:lpstr>Attack 9: Force Properties of an Output to Change</vt:lpstr>
      <vt:lpstr>Force the Screen to Refresh</vt:lpstr>
      <vt:lpstr>Attack 10: Force the Screen to Refresh</vt:lpstr>
      <vt:lpstr>Attack 10: Force the Screen to Refresh</vt:lpstr>
      <vt:lpstr>Attack 10: Force the Screen to Refresh</vt:lpstr>
      <vt:lpstr>Attack 10: Force the Screen to Refresh</vt:lpstr>
      <vt:lpstr>Summary</vt:lpstr>
      <vt:lpstr>Summary</vt:lpstr>
      <vt:lpstr>Conclusion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from the User Interface</dc:title>
  <dc:creator>Kombol</dc:creator>
  <cp:lastModifiedBy>Information &amp; Technology Services</cp:lastModifiedBy>
  <cp:revision>27</cp:revision>
  <dcterms:created xsi:type="dcterms:W3CDTF">2006-05-16T23:27:09Z</dcterms:created>
  <dcterms:modified xsi:type="dcterms:W3CDTF">2009-04-08T19:13:04Z</dcterms:modified>
</cp:coreProperties>
</file>