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98" r:id="rId5"/>
    <p:sldId id="259" r:id="rId6"/>
    <p:sldId id="267" r:id="rId7"/>
    <p:sldId id="269" r:id="rId8"/>
    <p:sldId id="268" r:id="rId9"/>
    <p:sldId id="299" r:id="rId10"/>
    <p:sldId id="270" r:id="rId11"/>
    <p:sldId id="271" r:id="rId12"/>
    <p:sldId id="272" r:id="rId13"/>
    <p:sldId id="273" r:id="rId14"/>
    <p:sldId id="300" r:id="rId15"/>
    <p:sldId id="274" r:id="rId16"/>
    <p:sldId id="275" r:id="rId17"/>
    <p:sldId id="276" r:id="rId18"/>
    <p:sldId id="277" r:id="rId19"/>
    <p:sldId id="301" r:id="rId20"/>
    <p:sldId id="282" r:id="rId21"/>
    <p:sldId id="283" r:id="rId22"/>
    <p:sldId id="284" r:id="rId23"/>
    <p:sldId id="285" r:id="rId24"/>
    <p:sldId id="302" r:id="rId25"/>
    <p:sldId id="286" r:id="rId26"/>
    <p:sldId id="287" r:id="rId27"/>
    <p:sldId id="288" r:id="rId28"/>
    <p:sldId id="289" r:id="rId29"/>
    <p:sldId id="303" r:id="rId30"/>
    <p:sldId id="290" r:id="rId31"/>
    <p:sldId id="291" r:id="rId32"/>
    <p:sldId id="292" r:id="rId33"/>
    <p:sldId id="293" r:id="rId34"/>
    <p:sldId id="304" r:id="rId35"/>
    <p:sldId id="294" r:id="rId36"/>
    <p:sldId id="295" r:id="rId37"/>
    <p:sldId id="296" r:id="rId38"/>
    <p:sldId id="297" r:id="rId39"/>
    <p:sldId id="266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C8D204E9-DAB5-42EA-8081-CF12DDB19E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D595A-8753-49AA-8C86-500F3E9FDD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9A730-AD01-4823-8C1B-4E4AF88A9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0FD4F-3688-427C-9CFC-3E96622523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3F68D-3DDF-4F02-B233-50D3DF90B3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D8BAC-52E6-4F45-89B6-04307A2B7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D4AF0-95F0-4C5A-BAD5-491049CA7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F5043-0A1E-4AA1-B900-A80C3E584B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235A4-87EA-43EA-9F64-BEC76358C2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A3910-AD82-4F39-B13E-825A5437A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F727A-8E41-461A-AC6F-4DEF984F37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EA38266C-44E8-4E44-8446-360096CB32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../3320Text/XML%20example%20for%203320.doc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172200" cy="1981200"/>
          </a:xfrm>
        </p:spPr>
        <p:txBody>
          <a:bodyPr/>
          <a:lstStyle/>
          <a:p>
            <a:r>
              <a:rPr lang="en-US"/>
              <a:t>Testing from the User Interface: Data and Computation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Chapter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12: Force a Data Structure to Store Too Many or Too Few Values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>
              <a:lnSpc>
                <a:spcPct val="90000"/>
              </a:lnSpc>
            </a:pPr>
            <a:r>
              <a:rPr lang="en-US"/>
              <a:t>Data structures are known</a:t>
            </a:r>
          </a:p>
          <a:p>
            <a:pPr lvl="2">
              <a:lnSpc>
                <a:spcPct val="90000"/>
              </a:lnSpc>
            </a:pPr>
            <a:r>
              <a:rPr lang="en-US"/>
              <a:t>Source code available</a:t>
            </a:r>
          </a:p>
          <a:p>
            <a:pPr lvl="2">
              <a:lnSpc>
                <a:spcPct val="90000"/>
              </a:lnSpc>
            </a:pPr>
            <a:r>
              <a:rPr lang="en-US"/>
              <a:t>Inference from using application</a:t>
            </a:r>
          </a:p>
          <a:p>
            <a:pPr lvl="1">
              <a:lnSpc>
                <a:spcPct val="90000"/>
              </a:lnSpc>
            </a:pPr>
            <a:r>
              <a:rPr lang="en-US"/>
              <a:t>Tests boundaries</a:t>
            </a:r>
          </a:p>
          <a:p>
            <a:pPr lvl="2">
              <a:lnSpc>
                <a:spcPct val="90000"/>
              </a:lnSpc>
            </a:pPr>
            <a:r>
              <a:rPr lang="en-US"/>
              <a:t>Arrays</a:t>
            </a:r>
          </a:p>
          <a:p>
            <a:pPr lvl="2">
              <a:lnSpc>
                <a:spcPct val="90000"/>
              </a:lnSpc>
            </a:pPr>
            <a:r>
              <a:rPr lang="en-US"/>
              <a:t>String lengths</a:t>
            </a:r>
          </a:p>
          <a:p>
            <a:pPr lvl="1">
              <a:lnSpc>
                <a:spcPct val="90000"/>
              </a:lnSpc>
            </a:pPr>
            <a:r>
              <a:rPr lang="en-US"/>
              <a:t>Check dynamic structures</a:t>
            </a:r>
          </a:p>
          <a:p>
            <a:pPr lvl="1">
              <a:lnSpc>
                <a:spcPct val="90000"/>
              </a:lnSpc>
            </a:pPr>
            <a:r>
              <a:rPr lang="en-US"/>
              <a:t>Most errors found at unit test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12: Force a Data Structure to Store Too Many or Too Few Values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Non-existent or erroneous bounds checks</a:t>
            </a:r>
          </a:p>
          <a:p>
            <a:pPr lvl="1"/>
            <a:r>
              <a:rPr lang="en-US"/>
              <a:t>“AddElement”</a:t>
            </a:r>
          </a:p>
          <a:p>
            <a:pPr lvl="1"/>
            <a:r>
              <a:rPr lang="en-US"/>
              <a:t>“RemoveElement”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12: Force a Data Structure to Store Too Many or Too Few Values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>
              <a:lnSpc>
                <a:spcPct val="90000"/>
              </a:lnSpc>
            </a:pPr>
            <a:r>
              <a:rPr lang="en-US"/>
              <a:t>Exceeding bounds usually crash program</a:t>
            </a:r>
          </a:p>
          <a:p>
            <a:pPr lvl="2">
              <a:lnSpc>
                <a:spcPct val="90000"/>
              </a:lnSpc>
            </a:pPr>
            <a:r>
              <a:rPr lang="en-US"/>
              <a:t>OS “kills” thread</a:t>
            </a:r>
          </a:p>
          <a:p>
            <a:pPr lvl="1">
              <a:lnSpc>
                <a:spcPct val="90000"/>
              </a:lnSpc>
            </a:pPr>
            <a:r>
              <a:rPr lang="en-US"/>
              <a:t>Watch for memory corruption</a:t>
            </a:r>
          </a:p>
          <a:p>
            <a:pPr lvl="2">
              <a:lnSpc>
                <a:spcPct val="90000"/>
              </a:lnSpc>
            </a:pPr>
            <a:r>
              <a:rPr lang="en-US"/>
              <a:t>Data errors appearing in “independent” areas</a:t>
            </a:r>
          </a:p>
          <a:p>
            <a:pPr lvl="2">
              <a:lnSpc>
                <a:spcPct val="90000"/>
              </a:lnSpc>
            </a:pPr>
            <a:r>
              <a:rPr lang="en-US"/>
              <a:t>Output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12: Force a Data Structure to Store Too Many or Too Few Values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/>
            <a:r>
              <a:rPr lang="en-US" sz="2400"/>
              <a:t>Look for limits</a:t>
            </a:r>
          </a:p>
          <a:p>
            <a:pPr lvl="2"/>
            <a:r>
              <a:rPr lang="en-US" sz="2000"/>
              <a:t>Force data to limit</a:t>
            </a:r>
          </a:p>
          <a:p>
            <a:pPr lvl="1"/>
            <a:r>
              <a:rPr lang="en-US" sz="2400"/>
              <a:t>Special limits</a:t>
            </a:r>
          </a:p>
          <a:p>
            <a:pPr lvl="2"/>
            <a:r>
              <a:rPr lang="en-US" sz="2000"/>
              <a:t>2</a:t>
            </a:r>
            <a:r>
              <a:rPr lang="en-US" sz="2000" baseline="30000"/>
              <a:t>8</a:t>
            </a:r>
            <a:r>
              <a:rPr lang="en-US" sz="2000"/>
              <a:t>, 2</a:t>
            </a:r>
            <a:r>
              <a:rPr lang="en-US" sz="2000" baseline="30000"/>
              <a:t>16</a:t>
            </a:r>
            <a:r>
              <a:rPr lang="en-US" sz="2000"/>
              <a:t>, 2</a:t>
            </a:r>
            <a:r>
              <a:rPr lang="en-US" sz="2000" baseline="30000"/>
              <a:t>32</a:t>
            </a:r>
            <a:r>
              <a:rPr lang="en-US" sz="2000"/>
              <a:t>, etc</a:t>
            </a:r>
          </a:p>
          <a:p>
            <a:pPr lvl="1"/>
            <a:r>
              <a:rPr lang="en-US" sz="2400"/>
              <a:t>Check for underflow</a:t>
            </a:r>
          </a:p>
          <a:p>
            <a:pPr lvl="2"/>
            <a:r>
              <a:rPr lang="en-US" sz="2000"/>
              <a:t>E.g. deleting more entries than entered</a:t>
            </a:r>
          </a:p>
          <a:p>
            <a:pPr lvl="2"/>
            <a:r>
              <a:rPr lang="en-US" sz="2000"/>
              <a:t>Deleting from an empty list	</a:t>
            </a:r>
          </a:p>
          <a:p>
            <a:pPr lvl="1"/>
            <a:r>
              <a:rPr lang="en-US" sz="2400"/>
              <a:t>Book example (pg 62) looks fixed in 2003</a:t>
            </a:r>
          </a:p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Investigate Alternative Ways to Modify Internal Data Constraints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13: Investigate Alternative Ways to Modify Internal Data Constraints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Work with all access points to any constraint on the data structure</a:t>
            </a:r>
          </a:p>
          <a:p>
            <a:pPr lvl="2"/>
            <a:r>
              <a:rPr lang="en-US"/>
              <a:t>E.g. can you change valid size limits?</a:t>
            </a:r>
          </a:p>
          <a:p>
            <a:pPr lvl="2"/>
            <a:r>
              <a:rPr lang="en-US"/>
              <a:t>Example: linked list (has length)</a:t>
            </a:r>
          </a:p>
          <a:p>
            <a:pPr lvl="3"/>
            <a:r>
              <a:rPr lang="en-US"/>
              <a:t>Add an element, the length has changed</a:t>
            </a:r>
          </a:p>
          <a:p>
            <a:pPr lvl="3"/>
            <a:r>
              <a:rPr lang="en-US"/>
              <a:t>New limits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13: Investigate Alternative Ways to Modify Internal Data Constraints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What</a:t>
            </a:r>
            <a:r>
              <a:rPr lang="en-US" sz="2600"/>
              <a:t> software faults make this attack successful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Constraints should be placed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At data creation 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Usually done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At data modification 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Not always done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Subsequent fixes may correct one but not the other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Ensure the programmers have correctly changed limits when appropriate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Check errors in initialization code and modification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13: Investigate Alternative Ways to Modify Internal Data Constraints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Look for</a:t>
            </a:r>
          </a:p>
          <a:p>
            <a:pPr lvl="2"/>
            <a:r>
              <a:rPr lang="en-US"/>
              <a:t>Delayed responses</a:t>
            </a:r>
          </a:p>
          <a:p>
            <a:pPr lvl="2"/>
            <a:r>
              <a:rPr lang="en-US"/>
              <a:t>Incorrect error messages </a:t>
            </a:r>
          </a:p>
          <a:p>
            <a:pPr lvl="2"/>
            <a:r>
              <a:rPr lang="en-US"/>
              <a:t>Invalid output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13: Investigate Alternative Ways to Modify Internal Data Constraints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Identify candidate data and was changeable properties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Find allowable ranges for each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Are there any constraints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Are there valid contexts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Document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Where initially set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Where it can change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book example (page 65) act weird when tried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Experiment with Invalid Operand and Operator Combinations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Inside the Box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Black Box Testing</a:t>
            </a:r>
          </a:p>
          <a:p>
            <a:pPr lvl="1"/>
            <a:r>
              <a:rPr lang="en-US" sz="2400"/>
              <a:t>Inputs and outputs</a:t>
            </a:r>
          </a:p>
          <a:p>
            <a:r>
              <a:rPr lang="en-US" sz="2600"/>
              <a:t>White Box Testing</a:t>
            </a:r>
          </a:p>
          <a:p>
            <a:pPr lvl="1"/>
            <a:r>
              <a:rPr lang="en-US" sz="2400"/>
              <a:t>Source code based</a:t>
            </a:r>
          </a:p>
          <a:p>
            <a:pPr lvl="1"/>
            <a:r>
              <a:rPr lang="en-US" sz="2400"/>
              <a:t>Data and computation</a:t>
            </a:r>
          </a:p>
          <a:p>
            <a:r>
              <a:rPr lang="en-US" sz="2600"/>
              <a:t>Grey Box Testing</a:t>
            </a:r>
          </a:p>
          <a:p>
            <a:pPr lvl="1"/>
            <a:r>
              <a:rPr lang="en-US" sz="2400"/>
              <a:t>Based on abstracts of source code</a:t>
            </a:r>
          </a:p>
          <a:p>
            <a:pPr lvl="1"/>
            <a:endParaRPr lang="en-US" sz="2400"/>
          </a:p>
          <a:p>
            <a:r>
              <a:rPr lang="en-US" sz="2600"/>
              <a:t>Apply one attack at a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14: Experiment with Invalid Operand and Operator Combinations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239000" cy="4114800"/>
          </a:xfrm>
        </p:spPr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When</a:t>
            </a:r>
            <a:r>
              <a:rPr lang="en-US" dirty="0"/>
              <a:t> to apply this attack</a:t>
            </a:r>
          </a:p>
          <a:p>
            <a:pPr lvl="1"/>
            <a:r>
              <a:rPr lang="en-US" dirty="0" smtClean="0"/>
              <a:t>Work </a:t>
            </a:r>
            <a:r>
              <a:rPr lang="en-US" dirty="0"/>
              <a:t>with operations or computations  done to specific data or </a:t>
            </a:r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Look for combinations to cause failures</a:t>
            </a:r>
          </a:p>
          <a:p>
            <a:pPr lvl="2"/>
            <a:r>
              <a:rPr lang="en-US" dirty="0" smtClean="0"/>
              <a:t>E.g. in Word combinations of page boundaries, margins and font size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14: Experiment with Invalid Operand and Operator Combinations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Significant error checking must be done when using operators on operands</a:t>
            </a:r>
          </a:p>
          <a:p>
            <a:pPr lvl="2"/>
            <a:r>
              <a:rPr lang="en-US"/>
              <a:t>Example: dividing by zero </a:t>
            </a:r>
          </a:p>
          <a:p>
            <a:pPr lvl="2"/>
            <a:r>
              <a:rPr lang="en-US"/>
              <a:t>Must have special code to handle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14: Experiment with Invalid Operand and Operator Combinations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Try performing invalid operations </a:t>
            </a:r>
          </a:p>
          <a:p>
            <a:pPr lvl="1"/>
            <a:r>
              <a:rPr lang="en-US"/>
              <a:t>Look for crashes </a:t>
            </a:r>
          </a:p>
          <a:p>
            <a:pPr lvl="1"/>
            <a:r>
              <a:rPr lang="en-US"/>
              <a:t>Non-crashes may exhibit other problems or residual effects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14: Experiment with Invalid Operand and Operator Combinations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Identified computational areas </a:t>
            </a:r>
          </a:p>
          <a:p>
            <a:pPr lvl="1"/>
            <a:r>
              <a:rPr lang="en-US"/>
              <a:t>Identified typical data </a:t>
            </a:r>
          </a:p>
          <a:p>
            <a:pPr lvl="1"/>
            <a:r>
              <a:rPr lang="en-US"/>
              <a:t>Very the data and operations to try to achieve erroneous results</a:t>
            </a:r>
          </a:p>
          <a:p>
            <a:pPr lvl="1"/>
            <a:r>
              <a:rPr lang="en-US"/>
              <a:t>Example (pg 68)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Force a Function to Call Itself Recursively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15: Force a Function to Call Itself Recursively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Recursion: were a program calls itself </a:t>
            </a:r>
          </a:p>
          <a:p>
            <a:pPr lvl="2"/>
            <a:r>
              <a:rPr lang="en-US"/>
              <a:t>Must have successful “escape hatches” when used </a:t>
            </a:r>
          </a:p>
          <a:p>
            <a:pPr lvl="2"/>
            <a:r>
              <a:rPr lang="en-US"/>
              <a:t>Design flaws may show as nasty side effects </a:t>
            </a:r>
          </a:p>
          <a:p>
            <a:pPr lvl="2"/>
            <a:r>
              <a:rPr lang="en-US"/>
              <a:t>Design may be accidentally recursive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15: Force a Function to Call Itself Recursively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Incorrect escape hatches </a:t>
            </a:r>
          </a:p>
          <a:p>
            <a:pPr lvl="1"/>
            <a:r>
              <a:rPr lang="en-US"/>
              <a:t>Code accidentally calling itself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15: Force a Function to Call Itself Recursively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A program that is recursive needs to keep in memory data from previous calls</a:t>
            </a:r>
          </a:p>
          <a:p>
            <a:pPr lvl="1"/>
            <a:r>
              <a:rPr lang="en-US"/>
              <a:t>Data kept in the heap </a:t>
            </a:r>
          </a:p>
          <a:p>
            <a:pPr lvl="1"/>
            <a:r>
              <a:rPr lang="en-US"/>
              <a:t>Eventually the heap will overflow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15: Force a Function to Call Itself Recursively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conduct this attack</a:t>
            </a:r>
          </a:p>
          <a:p>
            <a:pPr lvl="1"/>
            <a:r>
              <a:rPr lang="en-US"/>
              <a:t>Domain knowledge and experience is required </a:t>
            </a:r>
          </a:p>
          <a:p>
            <a:pPr lvl="1"/>
            <a:r>
              <a:rPr lang="en-US"/>
              <a:t>List features that may have recursion </a:t>
            </a:r>
          </a:p>
          <a:p>
            <a:pPr lvl="1"/>
            <a:r>
              <a:rPr lang="en-US"/>
              <a:t>Work on those features </a:t>
            </a:r>
          </a:p>
          <a:p>
            <a:pPr lvl="1"/>
            <a:r>
              <a:rPr lang="en-US"/>
              <a:t>Book example (page 72) </a:t>
            </a:r>
          </a:p>
          <a:p>
            <a:pPr lvl="2"/>
            <a:r>
              <a:rPr lang="en-US"/>
              <a:t>XML example again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Force computation results to be too large or too small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Exploring Stored Data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15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Stored Data</a:t>
            </a:r>
          </a:p>
          <a:p>
            <a:pPr lvl="1">
              <a:lnSpc>
                <a:spcPct val="90000"/>
              </a:lnSpc>
            </a:pPr>
            <a:r>
              <a:rPr lang="en-US"/>
              <a:t>From some input (external)</a:t>
            </a:r>
          </a:p>
          <a:p>
            <a:pPr lvl="1">
              <a:lnSpc>
                <a:spcPct val="90000"/>
              </a:lnSpc>
            </a:pPr>
            <a:r>
              <a:rPr lang="en-US"/>
              <a:t>From result of computation (internal)</a:t>
            </a:r>
          </a:p>
          <a:p>
            <a:pPr>
              <a:lnSpc>
                <a:spcPct val="90000"/>
              </a:lnSpc>
            </a:pPr>
            <a:r>
              <a:rPr lang="en-US"/>
              <a:t>Note what data is being stored</a:t>
            </a:r>
          </a:p>
          <a:p>
            <a:pPr lvl="1">
              <a:lnSpc>
                <a:spcPct val="90000"/>
              </a:lnSpc>
            </a:pPr>
            <a:r>
              <a:rPr lang="en-US"/>
              <a:t>E.g. data entered on one screen and seen later</a:t>
            </a:r>
          </a:p>
          <a:p>
            <a:pPr>
              <a:lnSpc>
                <a:spcPct val="90000"/>
              </a:lnSpc>
            </a:pPr>
            <a:r>
              <a:rPr lang="en-US"/>
              <a:t>Some data is obvious</a:t>
            </a:r>
          </a:p>
          <a:p>
            <a:pPr>
              <a:lnSpc>
                <a:spcPct val="90000"/>
              </a:lnSpc>
            </a:pPr>
            <a:r>
              <a:rPr lang="en-US"/>
              <a:t>Some Hidden</a:t>
            </a:r>
          </a:p>
          <a:p>
            <a:pPr lvl="1">
              <a:lnSpc>
                <a:spcPct val="90000"/>
              </a:lnSpc>
            </a:pPr>
            <a:r>
              <a:rPr lang="en-US"/>
              <a:t>Analyze to discover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16: Force computation results to be too large or too small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>
              <a:lnSpc>
                <a:spcPct val="90000"/>
              </a:lnSpc>
            </a:pPr>
            <a:r>
              <a:rPr lang="en-US"/>
              <a:t>Force the results of computations to be too big or too small </a:t>
            </a:r>
          </a:p>
          <a:p>
            <a:pPr lvl="2">
              <a:lnSpc>
                <a:spcPct val="90000"/>
              </a:lnSpc>
            </a:pPr>
            <a:r>
              <a:rPr lang="en-US"/>
              <a:t>Example: </a:t>
            </a:r>
            <a:r>
              <a:rPr lang="en-US">
                <a:latin typeface="Courier New" pitchFamily="49" charset="0"/>
              </a:rPr>
              <a:t>sum = sum + value[i]</a:t>
            </a:r>
          </a:p>
          <a:p>
            <a:pPr lvl="1">
              <a:lnSpc>
                <a:spcPct val="90000"/>
              </a:lnSpc>
            </a:pPr>
            <a:r>
              <a:rPr lang="en-US"/>
              <a:t>Checks can be made on the current sum, on what is in value, and the value of I</a:t>
            </a:r>
          </a:p>
          <a:p>
            <a:pPr lvl="1">
              <a:lnSpc>
                <a:spcPct val="90000"/>
              </a:lnSpc>
            </a:pPr>
            <a:r>
              <a:rPr lang="en-US"/>
              <a:t>The end sum can still overflow </a:t>
            </a:r>
          </a:p>
          <a:p>
            <a:pPr lvl="1">
              <a:lnSpc>
                <a:spcPct val="90000"/>
              </a:lnSpc>
            </a:pPr>
            <a:r>
              <a:rPr lang="en-US"/>
              <a:t>Look for stored internal results 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16: Force computation results to be too large or too small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Watch for computations exceeding the maximum values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r>
              <a:rPr lang="en-US" sz="3800"/>
              <a:t>Attack 16: Force computation results to be too large or too small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Underflows and overflows typically cause crashes </a:t>
            </a:r>
          </a:p>
          <a:p>
            <a:pPr lvl="1"/>
            <a:r>
              <a:rPr lang="en-US"/>
              <a:t>Since the inputs have been checked handling returns may not have been written to catch these exceptions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67600" cy="1527175"/>
          </a:xfrm>
        </p:spPr>
        <p:txBody>
          <a:bodyPr/>
          <a:lstStyle/>
          <a:p>
            <a:r>
              <a:rPr lang="en-US" sz="3800"/>
              <a:t>Attack 16: Force computation results to be too large or too small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3300"/>
                </a:solidFill>
              </a:rPr>
              <a:t>How</a:t>
            </a:r>
            <a:r>
              <a:rPr lang="en-US" dirty="0"/>
              <a:t> to conduct this attack</a:t>
            </a:r>
          </a:p>
          <a:p>
            <a:pPr lvl="1"/>
            <a:r>
              <a:rPr lang="en-US" dirty="0"/>
              <a:t>Apply data that </a:t>
            </a:r>
            <a:r>
              <a:rPr lang="en-US" dirty="0" smtClean="0"/>
              <a:t>may in combination </a:t>
            </a:r>
            <a:r>
              <a:rPr lang="en-US" dirty="0"/>
              <a:t>exceed the limits </a:t>
            </a:r>
          </a:p>
          <a:p>
            <a:pPr lvl="2"/>
            <a:r>
              <a:rPr lang="en-US" dirty="0"/>
              <a:t>Start at boundary conditions and work up (or down)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Find features that share data or interact poorly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17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17: Find features that share data or interact poorly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Features typically tested in isolation </a:t>
            </a:r>
          </a:p>
          <a:p>
            <a:pPr lvl="1"/>
            <a:r>
              <a:rPr lang="en-US"/>
              <a:t>May not have been tested in combination with other features </a:t>
            </a:r>
          </a:p>
          <a:p>
            <a:pPr lvl="1"/>
            <a:r>
              <a:rPr lang="en-US"/>
              <a:t>Combinations may cause unusual side effects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17: Find features that share data or interact poorly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When features share data </a:t>
            </a:r>
          </a:p>
          <a:p>
            <a:pPr lvl="1"/>
            <a:r>
              <a:rPr lang="en-US"/>
              <a:t>And when the features have different enforcement rules or constraints </a:t>
            </a:r>
          </a:p>
          <a:p>
            <a:pPr lvl="1"/>
            <a:r>
              <a:rPr lang="en-US"/>
              <a:t>One feature may create data unacceptable to the other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17: Find features that share data or interact poorly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Try feature combinations </a:t>
            </a:r>
          </a:p>
          <a:p>
            <a:pPr lvl="1"/>
            <a:r>
              <a:rPr lang="en-US"/>
              <a:t>Monitor for subtle errors </a:t>
            </a:r>
          </a:p>
          <a:p>
            <a:pPr lvl="1"/>
            <a:r>
              <a:rPr lang="en-US"/>
              <a:t>Errors may not show until other sections further downstream are checked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17: Find features that share data or interact poorly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>
                <a:solidFill>
                  <a:srgbClr val="FF3300"/>
                </a:solidFill>
              </a:rPr>
              <a:t>How</a:t>
            </a:r>
            <a:r>
              <a:rPr lang="en-US" sz="2600" dirty="0"/>
              <a:t> to conduct this attack</a:t>
            </a:r>
          </a:p>
          <a:p>
            <a:pPr lvl="1"/>
            <a:r>
              <a:rPr lang="en-US" sz="2400" dirty="0"/>
              <a:t>General guidelines </a:t>
            </a:r>
          </a:p>
          <a:p>
            <a:pPr lvl="2"/>
            <a:r>
              <a:rPr lang="en-US" sz="2000" dirty="0"/>
              <a:t>For the same inputs, can they be applied to different features </a:t>
            </a:r>
          </a:p>
          <a:p>
            <a:pPr lvl="2"/>
            <a:r>
              <a:rPr lang="en-US" sz="2000" dirty="0"/>
              <a:t>Are similar outputs produced from those features </a:t>
            </a:r>
          </a:p>
          <a:p>
            <a:pPr lvl="2"/>
            <a:r>
              <a:rPr lang="en-US" sz="2000" dirty="0"/>
              <a:t>Can one feature get the way of another features computations </a:t>
            </a:r>
          </a:p>
          <a:p>
            <a:pPr lvl="1"/>
            <a:r>
              <a:rPr lang="en-US" sz="2400" dirty="0"/>
              <a:t>Book example (page 77) </a:t>
            </a:r>
          </a:p>
          <a:p>
            <a:pPr lvl="2"/>
            <a:r>
              <a:rPr lang="en-US" sz="2000" dirty="0" smtClean="0">
                <a:hlinkClick r:id="rId2" action="ppaction://hlinkfile"/>
              </a:rPr>
              <a:t>..\3320Text\XML example for 3320.doc</a:t>
            </a:r>
            <a:endParaRPr lang="en-US" sz="2000" dirty="0"/>
          </a:p>
          <a:p>
            <a:pPr lvl="3"/>
            <a:r>
              <a:rPr lang="en-US" sz="1600" dirty="0" smtClean="0"/>
              <a:t>Create </a:t>
            </a:r>
            <a:r>
              <a:rPr lang="en-US" sz="1600" smtClean="0"/>
              <a:t>double </a:t>
            </a:r>
            <a:r>
              <a:rPr lang="en-US" sz="1600" smtClean="0"/>
              <a:t>column</a:t>
            </a:r>
            <a:endParaRPr lang="en-US" sz="1600" dirty="0" smtClean="0"/>
          </a:p>
          <a:p>
            <a:pPr lvl="3"/>
            <a:r>
              <a:rPr lang="en-US" sz="1600" dirty="0" smtClean="0"/>
              <a:t>Make footnote too big 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Apply Inputs Using a Variety of Initial Conditions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11: Apply Inputs Using a Variety of Initial Conditions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When</a:t>
            </a:r>
            <a:r>
              <a:rPr lang="en-US"/>
              <a:t> to apply this attack</a:t>
            </a:r>
          </a:p>
          <a:p>
            <a:pPr lvl="1"/>
            <a:r>
              <a:rPr lang="en-US"/>
              <a:t>Use each input under as many different circumstances as possible</a:t>
            </a:r>
          </a:p>
          <a:p>
            <a:pPr lvl="1"/>
            <a:r>
              <a:rPr lang="en-US"/>
              <a:t>Related to </a:t>
            </a:r>
            <a:r>
              <a:rPr lang="en-US" i="1"/>
              <a:t>Force Different Outputs</a:t>
            </a:r>
            <a:r>
              <a:rPr lang="en-US"/>
              <a:t> attack</a:t>
            </a:r>
          </a:p>
          <a:p>
            <a:pPr lvl="1"/>
            <a:r>
              <a:rPr lang="en-US"/>
              <a:t>Focuses on preconditions that may cause application to break</a:t>
            </a:r>
          </a:p>
          <a:p>
            <a:pPr lvl="2"/>
            <a:r>
              <a:rPr lang="en-US"/>
              <a:t>“confuse” the application</a:t>
            </a:r>
          </a:p>
          <a:p>
            <a:pPr lvl="2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11: Apply Inputs Using a Variety of Initial Conditions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What</a:t>
            </a:r>
            <a:r>
              <a:rPr lang="en-US"/>
              <a:t> software faults make this attack successful</a:t>
            </a:r>
          </a:p>
          <a:p>
            <a:pPr lvl="1"/>
            <a:r>
              <a:rPr lang="en-US"/>
              <a:t>Combination of input and stored data</a:t>
            </a:r>
          </a:p>
          <a:p>
            <a:pPr lvl="2"/>
            <a:r>
              <a:rPr lang="en-US"/>
              <a:t>Validity of input combined with validity of stored data</a:t>
            </a:r>
          </a:p>
          <a:p>
            <a:pPr lvl="2"/>
            <a:r>
              <a:rPr lang="en-US"/>
              <a:t>Developer may have not check input vs. the variety of internal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11: Apply Inputs Using a Variety of Initial Conditions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How</a:t>
            </a:r>
            <a:r>
              <a:rPr lang="en-US"/>
              <a:t> to determine if this attack exposes failures</a:t>
            </a:r>
          </a:p>
          <a:p>
            <a:pPr lvl="1"/>
            <a:r>
              <a:rPr lang="en-US"/>
              <a:t>Best Case: SW crashes with combinations of input and internal data</a:t>
            </a:r>
          </a:p>
          <a:p>
            <a:pPr lvl="1"/>
            <a:r>
              <a:rPr lang="en-US"/>
              <a:t>Worst Case: Small variations require painstaking reproduction of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Attack 11: Apply Inputs Using a Variety of Initial Conditions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3300"/>
                </a:solidFill>
              </a:rPr>
              <a:t>How</a:t>
            </a:r>
            <a:r>
              <a:rPr lang="en-US" sz="2600"/>
              <a:t> to conduct this attack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Isolate a feature or function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Consider all data that could be used when feature or function is utilized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Ask how this input might be treated differently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Develop a list of “circumstances”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Initial conditions setup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Tested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Book example pg 59 – looks like can no longer group dissimilar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Force a Data Structure to Store Too Many or Too Few Values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Attack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587</TotalTime>
  <Words>1397</Words>
  <Application>Microsoft Office PowerPoint</Application>
  <PresentationFormat>On-screen Show (4:3)</PresentationFormat>
  <Paragraphs>211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Echo</vt:lpstr>
      <vt:lpstr>Chapter 3</vt:lpstr>
      <vt:lpstr>Testing Inside the Box</vt:lpstr>
      <vt:lpstr>Exploring Stored Data</vt:lpstr>
      <vt:lpstr>Apply Inputs Using a Variety of Initial Conditions</vt:lpstr>
      <vt:lpstr>Attack 11: Apply Inputs Using a Variety of Initial Conditions</vt:lpstr>
      <vt:lpstr>Attack 11: Apply Inputs Using a Variety of Initial Conditions</vt:lpstr>
      <vt:lpstr>Attack 11: Apply Inputs Using a Variety of Initial Conditions</vt:lpstr>
      <vt:lpstr>Attack 11: Apply Inputs Using a Variety of Initial Conditions</vt:lpstr>
      <vt:lpstr>Force a Data Structure to Store Too Many or Too Few Values</vt:lpstr>
      <vt:lpstr>Attack 12: Force a Data Structure to Store Too Many or Too Few Values</vt:lpstr>
      <vt:lpstr>Attack 12: Force a Data Structure to Store Too Many or Too Few Values</vt:lpstr>
      <vt:lpstr>Attack 12: Force a Data Structure to Store Too Many or Too Few Values</vt:lpstr>
      <vt:lpstr>Attack 12: Force a Data Structure to Store Too Many or Too Few Values</vt:lpstr>
      <vt:lpstr>Investigate Alternative Ways to Modify Internal Data Constraints</vt:lpstr>
      <vt:lpstr>Attack 13: Investigate Alternative Ways to Modify Internal Data Constraints</vt:lpstr>
      <vt:lpstr>Attack 13: Investigate Alternative Ways to Modify Internal Data Constraints</vt:lpstr>
      <vt:lpstr>Attack 13: Investigate Alternative Ways to Modify Internal Data Constraints</vt:lpstr>
      <vt:lpstr>Attack 13: Investigate Alternative Ways to Modify Internal Data Constraints</vt:lpstr>
      <vt:lpstr>Experiment with Invalid Operand and Operator Combinations</vt:lpstr>
      <vt:lpstr>Attack 14: Experiment with Invalid Operand and Operator Combinations</vt:lpstr>
      <vt:lpstr>Attack 14: Experiment with Invalid Operand and Operator Combinations</vt:lpstr>
      <vt:lpstr>Attack 14: Experiment with Invalid Operand and Operator Combinations</vt:lpstr>
      <vt:lpstr>Attack 14: Experiment with Invalid Operand and Operator Combinations</vt:lpstr>
      <vt:lpstr>Force a Function to Call Itself Recursively</vt:lpstr>
      <vt:lpstr>Attack 15: Force a Function to Call Itself Recursively</vt:lpstr>
      <vt:lpstr>Attack 15: Force a Function to Call Itself Recursively</vt:lpstr>
      <vt:lpstr>Attack 15: Force a Function to Call Itself Recursively</vt:lpstr>
      <vt:lpstr>Attack 15: Force a Function to Call Itself Recursively</vt:lpstr>
      <vt:lpstr>Force computation results to be too large or too small</vt:lpstr>
      <vt:lpstr>Attack 16: Force computation results to be too large or too small</vt:lpstr>
      <vt:lpstr>Attack 16: Force computation results to be too large or too small</vt:lpstr>
      <vt:lpstr>Attack 16: Force computation results to be too large or too small</vt:lpstr>
      <vt:lpstr>Attack 16: Force computation results to be too large or too small</vt:lpstr>
      <vt:lpstr>Find features that share data or interact poorly</vt:lpstr>
      <vt:lpstr>Attack 17: Find features that share data or interact poorly</vt:lpstr>
      <vt:lpstr>Attack 17: Find features that share data or interact poorly</vt:lpstr>
      <vt:lpstr>Attack 17: Find features that share data or interact poorly</vt:lpstr>
      <vt:lpstr>Attack 17: Find features that share data or interact poorly</vt:lpstr>
      <vt:lpstr>Conclusion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from the User Interface</dc:title>
  <dc:creator>Kombol</dc:creator>
  <cp:lastModifiedBy>Information &amp; Technology Services</cp:lastModifiedBy>
  <cp:revision>20</cp:revision>
  <dcterms:created xsi:type="dcterms:W3CDTF">2006-05-21T21:05:06Z</dcterms:created>
  <dcterms:modified xsi:type="dcterms:W3CDTF">2009-04-13T18:26:57Z</dcterms:modified>
</cp:coreProperties>
</file>