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300" r:id="rId3"/>
    <p:sldId id="307" r:id="rId4"/>
    <p:sldId id="301" r:id="rId5"/>
    <p:sldId id="257" r:id="rId6"/>
    <p:sldId id="302" r:id="rId7"/>
    <p:sldId id="259" r:id="rId8"/>
    <p:sldId id="267" r:id="rId9"/>
    <p:sldId id="269" r:id="rId10"/>
    <p:sldId id="303" r:id="rId11"/>
    <p:sldId id="304" r:id="rId12"/>
    <p:sldId id="299" r:id="rId13"/>
    <p:sldId id="305" r:id="rId14"/>
    <p:sldId id="306" r:id="rId15"/>
    <p:sldId id="266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94EE5ADA-5616-4746-9BCA-94DC71B56A7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97BCE1-2E26-464A-8A2B-F0553F25E7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1CC19-F647-4DCB-AA91-F3A89F8F5B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073EF-ECAA-4021-9769-A05F873103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E21A4-CEC0-4A12-B7AF-1A2BF65BA8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624EE-5217-405A-9A4D-292474F554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B8450E-08CD-4631-9CB2-762D622E2A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F919A7-32BD-4AC9-8C0D-1A9FBC78BE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51BE1-B5D4-46E5-9E4C-A746B4B333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1D50BC-2666-4E4E-8ACA-C6ADF20A0A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ABEC5-FB84-4F7C-BBBF-E4E1B91A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9C4AFA34-C281-4D9A-A58C-75E6921795A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172200" cy="1981200"/>
          </a:xfrm>
        </p:spPr>
        <p:txBody>
          <a:bodyPr/>
          <a:lstStyle/>
          <a:p>
            <a:r>
              <a:rPr lang="en-US"/>
              <a:t>Testing from the Software/OS Interface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en-US"/>
              <a:t>Chapter 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Faults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001000" cy="4114800"/>
          </a:xfrm>
        </p:spPr>
        <p:txBody>
          <a:bodyPr/>
          <a:lstStyle/>
          <a:p>
            <a:r>
              <a:rPr lang="en-US" dirty="0"/>
              <a:t>Determine which features are memory hogs</a:t>
            </a:r>
          </a:p>
          <a:p>
            <a:r>
              <a:rPr lang="en-US" dirty="0"/>
              <a:t>Determine applications lower-bound of tolerance for low memory</a:t>
            </a:r>
          </a:p>
          <a:p>
            <a:r>
              <a:rPr lang="en-US" dirty="0"/>
              <a:t>Run scenarios that vary available memory</a:t>
            </a:r>
          </a:p>
          <a:p>
            <a:r>
              <a:rPr lang="en-US" dirty="0"/>
              <a:t>Inject faults at runtime during memory use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Network Faults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001000" cy="4114800"/>
          </a:xfrm>
        </p:spPr>
        <p:txBody>
          <a:bodyPr/>
          <a:lstStyle/>
          <a:p>
            <a:r>
              <a:rPr lang="en-US" dirty="0"/>
              <a:t>Use application and note when it uses the network</a:t>
            </a:r>
          </a:p>
          <a:p>
            <a:r>
              <a:rPr lang="en-US" dirty="0"/>
              <a:t>Determine tolerance for a slow network</a:t>
            </a:r>
          </a:p>
          <a:p>
            <a:r>
              <a:rPr lang="en-US" dirty="0"/>
              <a:t>Run scenarios that randomly vary network speed</a:t>
            </a:r>
          </a:p>
          <a:p>
            <a:r>
              <a:rPr lang="en-US" dirty="0"/>
              <a:t>Inject faults at runtime during network use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Observe-and-Fail Attacks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Observe-and-Fail Attacks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Need a tool that</a:t>
            </a:r>
          </a:p>
          <a:p>
            <a:pPr lvl="1"/>
            <a:r>
              <a:rPr lang="en-US"/>
              <a:t>Observe APIs being called</a:t>
            </a:r>
          </a:p>
          <a:p>
            <a:pPr lvl="1"/>
            <a:r>
              <a:rPr lang="en-US"/>
              <a:t>Be able to intervene on a call-by-call basis</a:t>
            </a:r>
          </a:p>
          <a:p>
            <a:pPr lvl="1"/>
            <a:r>
              <a:rPr lang="en-US"/>
              <a:t>Many use in-house tools</a:t>
            </a:r>
          </a:p>
          <a:p>
            <a:pPr lvl="2"/>
            <a:r>
              <a:rPr lang="en-US"/>
              <a:t>Proprietary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Observe-and-Fail Attacks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Book example</a:t>
            </a:r>
          </a:p>
          <a:p>
            <a:pPr lvl="1"/>
            <a:r>
              <a:rPr lang="en-US" dirty="0"/>
              <a:t>Call to </a:t>
            </a:r>
            <a:r>
              <a:rPr lang="en-US" dirty="0" err="1">
                <a:latin typeface="Courier New" pitchFamily="49" charset="0"/>
              </a:rPr>
              <a:t>LoadLibraryExW</a:t>
            </a:r>
            <a:endParaRPr lang="en-US" dirty="0">
              <a:latin typeface="Courier New" pitchFamily="49" charset="0"/>
            </a:endParaRPr>
          </a:p>
          <a:p>
            <a:pPr lvl="2"/>
            <a:r>
              <a:rPr lang="en-US" dirty="0"/>
              <a:t>Loads MSRATING.DLL</a:t>
            </a:r>
          </a:p>
          <a:p>
            <a:pPr lvl="3"/>
            <a:r>
              <a:rPr lang="en-US" dirty="0"/>
              <a:t>Provides service to application</a:t>
            </a:r>
          </a:p>
          <a:p>
            <a:pPr lvl="3"/>
            <a:r>
              <a:rPr lang="en-US" dirty="0"/>
              <a:t>Prompts for PW</a:t>
            </a:r>
          </a:p>
          <a:p>
            <a:pPr lvl="2"/>
            <a:r>
              <a:rPr lang="en-US" dirty="0" smtClean="0"/>
              <a:t>Disable the program</a:t>
            </a:r>
            <a:endParaRPr lang="en-US" dirty="0"/>
          </a:p>
          <a:p>
            <a:pPr lvl="3"/>
            <a:r>
              <a:rPr lang="en-US" dirty="0" smtClean="0"/>
              <a:t>Allows blocked </a:t>
            </a:r>
            <a:r>
              <a:rPr lang="en-US" dirty="0"/>
              <a:t>Web site </a:t>
            </a:r>
            <a:r>
              <a:rPr lang="en-US" dirty="0" smtClean="0"/>
              <a:t>to load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Special testing utilities are available to force errors</a:t>
            </a:r>
          </a:p>
          <a:p>
            <a:pPr lvl="1"/>
            <a:r>
              <a:rPr lang="en-US"/>
              <a:t>Allows you to crash application</a:t>
            </a:r>
          </a:p>
          <a:p>
            <a:pPr lvl="2"/>
            <a:r>
              <a:rPr lang="en-US"/>
              <a:t>Should you</a:t>
            </a:r>
          </a:p>
          <a:p>
            <a:pPr lvl="2"/>
            <a:r>
              <a:rPr lang="en-US"/>
              <a:t>Careful balance between</a:t>
            </a:r>
          </a:p>
          <a:p>
            <a:pPr lvl="3"/>
            <a:r>
              <a:rPr lang="en-US"/>
              <a:t>Checking for “robustness”</a:t>
            </a:r>
          </a:p>
          <a:p>
            <a:pPr lvl="3"/>
            <a:r>
              <a:rPr lang="en-US"/>
              <a:t>Restricting to “real world” scenarios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Attacking software from software interfaces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Talked about testing from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Human User</a:t>
            </a:r>
          </a:p>
          <a:p>
            <a:r>
              <a:rPr lang="en-US"/>
              <a:t>File system</a:t>
            </a:r>
          </a:p>
          <a:p>
            <a:r>
              <a:rPr lang="en-US"/>
              <a:t>Operationg System</a:t>
            </a:r>
          </a:p>
          <a:p>
            <a:r>
              <a:rPr lang="en-US"/>
              <a:t>Now…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Attacking software from software interfaces 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0104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/>
              <a:t>Many applications communicate with (only) other software systems 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The interface is called an API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Must consider that software resources can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Behave unexpectedly 	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Fail 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The developer must trap and handle all these errors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This is a nontrivial task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How can you test all these possible failures 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Usually use a tool that </a:t>
            </a:r>
            <a:r>
              <a:rPr lang="en-US" sz="2000" dirty="0" smtClean="0"/>
              <a:t>simulates </a:t>
            </a:r>
            <a:r>
              <a:rPr lang="en-US" sz="2000" dirty="0"/>
              <a:t>these errors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Record-and-Simulate Attacks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Record-and-Simulate Attacks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faults should we inject???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Depends ……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Record-and-Simulate Attacks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05000"/>
            <a:ext cx="7391400" cy="4114800"/>
          </a:xfrm>
        </p:spPr>
        <p:txBody>
          <a:bodyPr/>
          <a:lstStyle/>
          <a:p>
            <a:r>
              <a:rPr lang="en-US" dirty="0"/>
              <a:t>Inject faults that cause all error-handling code to be executed and exceptions to be tripped</a:t>
            </a:r>
          </a:p>
          <a:p>
            <a:pPr lvl="1"/>
            <a:r>
              <a:rPr lang="en-US" b="1" i="1" dirty="0">
                <a:solidFill>
                  <a:srgbClr val="33CC33"/>
                </a:solidFill>
              </a:rPr>
              <a:t>Developer </a:t>
            </a:r>
            <a:r>
              <a:rPr lang="en-US" dirty="0"/>
              <a:t>centric answer</a:t>
            </a:r>
          </a:p>
          <a:p>
            <a:pPr lvl="1"/>
            <a:r>
              <a:rPr lang="en-US" dirty="0"/>
              <a:t>This is most easily done via white box testing techniques </a:t>
            </a:r>
          </a:p>
          <a:p>
            <a:pPr lvl="2"/>
            <a:r>
              <a:rPr lang="en-US" dirty="0"/>
              <a:t>Drivers</a:t>
            </a:r>
          </a:p>
          <a:p>
            <a:pPr lvl="2"/>
            <a:r>
              <a:rPr lang="en-US" dirty="0"/>
              <a:t>Stubs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Record-and-Simulate Attacks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7724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Inject faults that can be readily staged in the testing lab</a:t>
            </a:r>
          </a:p>
          <a:p>
            <a:pPr lvl="1">
              <a:lnSpc>
                <a:spcPct val="80000"/>
              </a:lnSpc>
            </a:pPr>
            <a:r>
              <a:rPr lang="en-US" b="1" i="1" dirty="0">
                <a:solidFill>
                  <a:srgbClr val="33CC33"/>
                </a:solidFill>
              </a:rPr>
              <a:t>Tester </a:t>
            </a:r>
            <a:r>
              <a:rPr lang="en-US" dirty="0"/>
              <a:t>centric answer 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Unfortunately test labs do not represent the real world 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Users have </a:t>
            </a:r>
          </a:p>
          <a:p>
            <a:pPr lvl="3">
              <a:lnSpc>
                <a:spcPct val="80000"/>
              </a:lnSpc>
            </a:pPr>
            <a:r>
              <a:rPr lang="en-US" dirty="0"/>
              <a:t>More data </a:t>
            </a:r>
          </a:p>
          <a:p>
            <a:pPr lvl="3">
              <a:lnSpc>
                <a:spcPct val="80000"/>
              </a:lnSpc>
            </a:pPr>
            <a:r>
              <a:rPr lang="en-US" dirty="0"/>
              <a:t>More machines </a:t>
            </a:r>
          </a:p>
          <a:p>
            <a:pPr lvl="3">
              <a:lnSpc>
                <a:spcPct val="80000"/>
              </a:lnSpc>
            </a:pPr>
            <a:r>
              <a:rPr lang="en-US" dirty="0"/>
              <a:t>More software </a:t>
            </a:r>
          </a:p>
          <a:p>
            <a:pPr lvl="3">
              <a:lnSpc>
                <a:spcPct val="80000"/>
              </a:lnSpc>
            </a:pPr>
            <a:r>
              <a:rPr lang="en-US" dirty="0"/>
              <a:t>Wider variety of hardware, peripherals</a:t>
            </a:r>
          </a:p>
          <a:p>
            <a:pPr lvl="3">
              <a:lnSpc>
                <a:spcPct val="80000"/>
              </a:lnSpc>
            </a:pPr>
            <a:r>
              <a:rPr lang="en-US" dirty="0"/>
              <a:t>etc. etc. etc. 	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Must carefully simulate a realistic user environment </a:t>
            </a:r>
          </a:p>
          <a:p>
            <a:pPr lvl="3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Record-and-Simulate Attacks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95400" y="1905000"/>
            <a:ext cx="7239000" cy="4114800"/>
          </a:xfrm>
        </p:spPr>
        <p:txBody>
          <a:bodyPr/>
          <a:lstStyle/>
          <a:p>
            <a:r>
              <a:rPr lang="en-US"/>
              <a:t>Inject faults that might realistically occur in the field</a:t>
            </a:r>
          </a:p>
          <a:p>
            <a:pPr lvl="1"/>
            <a:r>
              <a:rPr lang="en-US" b="1" i="1">
                <a:solidFill>
                  <a:srgbClr val="33CC33"/>
                </a:solidFill>
              </a:rPr>
              <a:t>User </a:t>
            </a:r>
            <a:r>
              <a:rPr lang="en-US"/>
              <a:t>centric view</a:t>
            </a:r>
          </a:p>
          <a:p>
            <a:pPr lvl="1"/>
            <a:r>
              <a:rPr lang="en-US"/>
              <a:t>Center attacks on what the typical user will experience </a:t>
            </a:r>
          </a:p>
          <a:p>
            <a:pPr lvl="2"/>
            <a:r>
              <a:rPr lang="en-US"/>
              <a:t>Memory Faults</a:t>
            </a:r>
          </a:p>
          <a:p>
            <a:pPr lvl="2"/>
            <a:r>
              <a:rPr lang="en-US"/>
              <a:t>Network Faults</a:t>
            </a:r>
          </a:p>
          <a:p>
            <a:pPr lvl="2"/>
            <a:endParaRPr lang="en-US"/>
          </a:p>
          <a:p>
            <a:pPr lvl="1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521</TotalTime>
  <Words>310</Words>
  <Application>Microsoft Office PowerPoint</Application>
  <PresentationFormat>On-screen Show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Echo</vt:lpstr>
      <vt:lpstr>Chapter 5</vt:lpstr>
      <vt:lpstr>Attacking software from software interfaces </vt:lpstr>
      <vt:lpstr>Talked about testing from</vt:lpstr>
      <vt:lpstr>Attacking software from software interfaces </vt:lpstr>
      <vt:lpstr>Record-and-Simulate Attacks</vt:lpstr>
      <vt:lpstr>Record-and-Simulate Attacks</vt:lpstr>
      <vt:lpstr>Record-and-Simulate Attacks</vt:lpstr>
      <vt:lpstr>Record-and-Simulate Attacks</vt:lpstr>
      <vt:lpstr>Record-and-Simulate Attacks</vt:lpstr>
      <vt:lpstr>Memory Faults</vt:lpstr>
      <vt:lpstr>Network Faults</vt:lpstr>
      <vt:lpstr>Observe-and-Fail Attacks</vt:lpstr>
      <vt:lpstr>Observe-and-Fail Attacks</vt:lpstr>
      <vt:lpstr>Observe-and-Fail Attacks</vt:lpstr>
      <vt:lpstr>Conclusion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from the User Interface</dc:title>
  <dc:creator>Kombol</dc:creator>
  <cp:lastModifiedBy>ajkombol</cp:lastModifiedBy>
  <cp:revision>16</cp:revision>
  <dcterms:created xsi:type="dcterms:W3CDTF">2006-05-21T21:05:06Z</dcterms:created>
  <dcterms:modified xsi:type="dcterms:W3CDTF">2009-04-09T02:25:29Z</dcterms:modified>
</cp:coreProperties>
</file>