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311" r:id="rId3"/>
    <p:sldId id="312" r:id="rId4"/>
    <p:sldId id="257" r:id="rId5"/>
    <p:sldId id="301" r:id="rId6"/>
    <p:sldId id="303" r:id="rId7"/>
    <p:sldId id="299" r:id="rId8"/>
    <p:sldId id="302" r:id="rId9"/>
    <p:sldId id="304" r:id="rId10"/>
    <p:sldId id="305" r:id="rId11"/>
    <p:sldId id="306" r:id="rId12"/>
    <p:sldId id="307" r:id="rId13"/>
    <p:sldId id="308" r:id="rId14"/>
    <p:sldId id="300" r:id="rId15"/>
    <p:sldId id="309" r:id="rId16"/>
    <p:sldId id="310" r:id="rId17"/>
    <p:sldId id="266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A5A85856-FBA8-42B9-9C5A-AF9B42CB28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49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0250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4DA2BF-DE7E-47BF-BC03-B5B5C920EF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51E00-7FBA-495B-9080-33ADE45BA9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F6752-8B1B-4816-9D59-FBFABC177F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FADCF-0C3D-4933-A56C-F3D5F40B62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57C29-553B-4883-8626-7B39249D7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1AEC4-DBF7-4647-B5CF-B969B3CE9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F806A-10C0-43D4-BA55-72702C1848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AF396C-C623-40BD-BA21-5F26F81BFC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E04CE-C1D9-4430-81D9-2661816937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86A80-8892-4ED8-BA93-88F616F7FB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3D0F16F0-E9BD-4039-B91E-D54ADC7484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5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172200" cy="1981200"/>
          </a:xfrm>
        </p:spPr>
        <p:txBody>
          <a:bodyPr/>
          <a:lstStyle/>
          <a:p>
            <a:r>
              <a:rPr lang="en-US"/>
              <a:t>Some Parting Advice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Chapter 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Three or so</a:t>
            </a:r>
          </a:p>
          <a:p>
            <a:r>
              <a:rPr lang="en-US"/>
              <a:t>Acts as judge</a:t>
            </a:r>
          </a:p>
          <a:p>
            <a:r>
              <a:rPr lang="en-US"/>
              <a:t>“Error” reproduced</a:t>
            </a:r>
          </a:p>
          <a:p>
            <a:pPr lvl="1"/>
            <a:r>
              <a:rPr lang="en-US"/>
              <a:t>Judged as bug or not</a:t>
            </a:r>
          </a:p>
          <a:p>
            <a:pPr lvl="1"/>
            <a:r>
              <a:rPr lang="en-US"/>
              <a:t>Referee’s word is final</a:t>
            </a:r>
          </a:p>
          <a:p>
            <a:pPr lvl="1"/>
            <a:r>
              <a:rPr lang="en-US"/>
              <a:t>Non-bugs typically booed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Coach	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Encourage teams to find “bigger and better” bugs</a:t>
            </a:r>
          </a:p>
          <a:p>
            <a:r>
              <a:rPr lang="en-US" sz="2600"/>
              <a:t>Work with teams</a:t>
            </a:r>
          </a:p>
          <a:p>
            <a:pPr lvl="1"/>
            <a:r>
              <a:rPr lang="en-US" sz="2400"/>
              <a:t>Remind attack to run</a:t>
            </a:r>
          </a:p>
          <a:p>
            <a:pPr lvl="1"/>
            <a:r>
              <a:rPr lang="en-US" sz="2400"/>
              <a:t>Point out things</a:t>
            </a:r>
          </a:p>
          <a:p>
            <a:pPr lvl="1"/>
            <a:r>
              <a:rPr lang="en-US" sz="2400"/>
              <a:t>Steer them away from unfruitful efforts</a:t>
            </a:r>
          </a:p>
          <a:p>
            <a:r>
              <a:rPr lang="en-US" sz="2600"/>
              <a:t>Who to use</a:t>
            </a:r>
          </a:p>
          <a:p>
            <a:pPr lvl="1"/>
            <a:r>
              <a:rPr lang="en-US" sz="2400"/>
              <a:t>Team leads</a:t>
            </a:r>
          </a:p>
          <a:p>
            <a:pPr lvl="1"/>
            <a:r>
              <a:rPr lang="en-US" sz="2400"/>
              <a:t>Experienced testers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Recorder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Documenter</a:t>
            </a:r>
          </a:p>
          <a:p>
            <a:pPr lvl="1"/>
            <a:r>
              <a:rPr lang="en-US"/>
              <a:t>Bugs found</a:t>
            </a:r>
          </a:p>
          <a:p>
            <a:pPr lvl="1"/>
            <a:r>
              <a:rPr lang="en-US"/>
              <a:t>How to reproduce</a:t>
            </a:r>
          </a:p>
          <a:p>
            <a:pPr lvl="2"/>
            <a:r>
              <a:rPr lang="en-US"/>
              <a:t>Video camera</a:t>
            </a:r>
          </a:p>
          <a:p>
            <a:r>
              <a:rPr lang="en-US"/>
              <a:t>Bug replayed</a:t>
            </a:r>
          </a:p>
          <a:p>
            <a:pPr lvl="1"/>
            <a:r>
              <a:rPr lang="en-US"/>
              <a:t>Technique</a:t>
            </a:r>
          </a:p>
          <a:p>
            <a:pPr lvl="1"/>
            <a:r>
              <a:rPr lang="en-US"/>
              <a:t>Explanation</a:t>
            </a:r>
          </a:p>
          <a:p>
            <a:pPr lvl="1"/>
            <a:r>
              <a:rPr lang="en-US"/>
              <a:t>Style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details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100" dirty="0" smtClean="0"/>
              <a:t>When to test?</a:t>
            </a:r>
            <a:endParaRPr lang="en-US" sz="21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After major new builds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New feature added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What to test?</a:t>
            </a:r>
            <a:endParaRPr lang="en-US" sz="21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Limit to specific area</a:t>
            </a:r>
          </a:p>
          <a:p>
            <a:pPr>
              <a:lnSpc>
                <a:spcPct val="90000"/>
              </a:lnSpc>
            </a:pPr>
            <a:r>
              <a:rPr lang="en-US" sz="2100" dirty="0" smtClean="0"/>
              <a:t>Why test?</a:t>
            </a:r>
            <a:endParaRPr lang="en-US" sz="21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Catch some bugs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Foster teamwork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Competition</a:t>
            </a:r>
          </a:p>
          <a:p>
            <a:pPr>
              <a:lnSpc>
                <a:spcPct val="90000"/>
              </a:lnSpc>
            </a:pPr>
            <a:r>
              <a:rPr lang="en-US" sz="2100" dirty="0"/>
              <a:t>Strict time limit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Usually two hours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Friday Afternoon Bug Fests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Friday Afternoon Bug Fests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Socializing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Types of errors produced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Study bug reports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What test techniques are best for finding the best bugs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Study bug reports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to get new testers testing like pros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Have them study bug reports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Studying bug reports boring?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Bug fests!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Talk about work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Friday Afternoon Bug Fests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Monday</a:t>
            </a:r>
          </a:p>
          <a:p>
            <a:pPr lvl="1">
              <a:lnSpc>
                <a:spcPct val="90000"/>
              </a:lnSpc>
            </a:pPr>
            <a:r>
              <a:rPr lang="en-US"/>
              <a:t>Send notice to note best errors found during week</a:t>
            </a:r>
          </a:p>
          <a:p>
            <a:pPr>
              <a:lnSpc>
                <a:spcPct val="90000"/>
              </a:lnSpc>
            </a:pPr>
            <a:r>
              <a:rPr lang="en-US"/>
              <a:t>Friday</a:t>
            </a:r>
          </a:p>
          <a:p>
            <a:pPr lvl="1">
              <a:lnSpc>
                <a:spcPct val="90000"/>
              </a:lnSpc>
            </a:pPr>
            <a:r>
              <a:rPr lang="en-US"/>
              <a:t>Afternoon event</a:t>
            </a:r>
          </a:p>
          <a:p>
            <a:pPr lvl="2">
              <a:lnSpc>
                <a:spcPct val="90000"/>
              </a:lnSpc>
            </a:pPr>
            <a:r>
              <a:rPr lang="en-US"/>
              <a:t>Bring support</a:t>
            </a:r>
          </a:p>
          <a:p>
            <a:pPr lvl="2">
              <a:lnSpc>
                <a:spcPct val="90000"/>
              </a:lnSpc>
            </a:pPr>
            <a:r>
              <a:rPr lang="en-US"/>
              <a:t>Show bugs</a:t>
            </a:r>
          </a:p>
          <a:p>
            <a:pPr lvl="2">
              <a:lnSpc>
                <a:spcPct val="90000"/>
              </a:lnSpc>
            </a:pPr>
            <a:r>
              <a:rPr lang="en-US"/>
              <a:t>Discuss the bugs</a:t>
            </a:r>
          </a:p>
          <a:p>
            <a:pPr lvl="1">
              <a:lnSpc>
                <a:spcPct val="90000"/>
              </a:lnSpc>
            </a:pPr>
            <a:r>
              <a:rPr lang="en-US"/>
              <a:t>Everyone learns from this!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620000" cy="4114800"/>
          </a:xfrm>
        </p:spPr>
        <p:txBody>
          <a:bodyPr/>
          <a:lstStyle/>
          <a:p>
            <a:r>
              <a:rPr lang="en-US" dirty="0"/>
              <a:t>Testing environment </a:t>
            </a:r>
            <a:r>
              <a:rPr lang="en-US" dirty="0" smtClean="0"/>
              <a:t>is also </a:t>
            </a:r>
            <a:r>
              <a:rPr lang="en-US" dirty="0"/>
              <a:t>a social </a:t>
            </a:r>
            <a:r>
              <a:rPr lang="en-US" dirty="0" smtClean="0"/>
              <a:t>environment</a:t>
            </a:r>
            <a:endParaRPr lang="en-US" dirty="0"/>
          </a:p>
          <a:p>
            <a:pPr lvl="1"/>
            <a:r>
              <a:rPr lang="en-US" dirty="0"/>
              <a:t>Develop team skills</a:t>
            </a:r>
          </a:p>
          <a:p>
            <a:pPr lvl="1"/>
            <a:r>
              <a:rPr lang="en-US" dirty="0"/>
              <a:t>Learn from each other!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Mantras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/>
              <a:t>University Professors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B.S. – You think you know everything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M.S. – Realize there are some things you don’t know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Ph.D. – Realize how little knowledge you actually have</a:t>
            </a:r>
          </a:p>
          <a:p>
            <a:pPr>
              <a:lnSpc>
                <a:spcPct val="90000"/>
              </a:lnSpc>
            </a:pPr>
            <a:r>
              <a:rPr lang="en-US" sz="2600" dirty="0"/>
              <a:t>Students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B.S. – We all know what that is!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M.S. – </a:t>
            </a:r>
            <a:r>
              <a:rPr lang="en-US" sz="2400" u="sng" dirty="0"/>
              <a:t>M</a:t>
            </a:r>
            <a:r>
              <a:rPr lang="en-US" sz="2400" dirty="0"/>
              <a:t>ore of the </a:t>
            </a:r>
            <a:r>
              <a:rPr lang="en-US" sz="2400" u="sng" dirty="0"/>
              <a:t>S</a:t>
            </a:r>
            <a:r>
              <a:rPr lang="en-US" sz="2400" dirty="0"/>
              <a:t>ame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Ph.D. – </a:t>
            </a:r>
            <a:r>
              <a:rPr lang="en-US" sz="2400" u="sng" dirty="0"/>
              <a:t>P</a:t>
            </a:r>
            <a:r>
              <a:rPr lang="en-US" sz="2400" dirty="0"/>
              <a:t>iled </a:t>
            </a:r>
            <a:r>
              <a:rPr lang="en-US" sz="2400" u="sng" dirty="0"/>
              <a:t>h</a:t>
            </a:r>
            <a:r>
              <a:rPr lang="en-US" sz="2400" dirty="0"/>
              <a:t>igher and </a:t>
            </a:r>
            <a:r>
              <a:rPr lang="en-US" sz="2400" u="sng" dirty="0"/>
              <a:t>D</a:t>
            </a:r>
            <a:r>
              <a:rPr lang="en-US" sz="2400" dirty="0"/>
              <a:t>eeper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Mantras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05001"/>
            <a:ext cx="7010400" cy="4800599"/>
          </a:xfrm>
        </p:spPr>
        <p:txBody>
          <a:bodyPr>
            <a:normAutofit fontScale="550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If You Make Something Idiot-Proof, They Will Just Make a Better Idiot</a:t>
            </a:r>
          </a:p>
          <a:p>
            <a:pPr lvl="1"/>
            <a:r>
              <a:rPr lang="en-US" dirty="0" smtClean="0"/>
              <a:t>It should be "intuitive" that if you have a large sharp spinning blade, you should keep your hands as far away from the blade as possible. </a:t>
            </a:r>
            <a:endParaRPr lang="en-US" dirty="0" smtClean="0"/>
          </a:p>
          <a:p>
            <a:pPr lvl="1"/>
            <a:r>
              <a:rPr lang="en-US" dirty="0" smtClean="0"/>
              <a:t>Following </a:t>
            </a:r>
            <a:r>
              <a:rPr lang="en-US" dirty="0" smtClean="0"/>
              <a:t>this logic, it's hard to understand how people didn't understand this and instead cut off parts of their fingers when using a circular saw. </a:t>
            </a:r>
            <a:endParaRPr lang="en-US" dirty="0" smtClean="0"/>
          </a:p>
          <a:p>
            <a:pPr lvl="1"/>
            <a:r>
              <a:rPr lang="en-US" dirty="0" smtClean="0"/>
              <a:t>After </a:t>
            </a:r>
            <a:r>
              <a:rPr lang="en-US" dirty="0" smtClean="0"/>
              <a:t>you have this happen a few hundred times every year, you wise up to the fact that </a:t>
            </a:r>
            <a:r>
              <a:rPr lang="en-US" i="1" dirty="0" smtClean="0"/>
              <a:t>intuition is not enough.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It's </a:t>
            </a:r>
            <a:r>
              <a:rPr lang="en-US" dirty="0" smtClean="0"/>
              <a:t>better to put a guard around the blade to encourage keep their hands away.</a:t>
            </a:r>
          </a:p>
          <a:p>
            <a:pPr lvl="1"/>
            <a:r>
              <a:rPr lang="en-US" dirty="0" smtClean="0"/>
              <a:t>In the real world, this is called making it "idiot proof". </a:t>
            </a:r>
            <a:endParaRPr lang="en-US" dirty="0" smtClean="0"/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is no easy task, because "idiots" are determined to do whatever they want regardless of the consequences. </a:t>
            </a:r>
            <a:endParaRPr lang="en-US" dirty="0" smtClean="0"/>
          </a:p>
          <a:p>
            <a:pPr lvl="1"/>
            <a:r>
              <a:rPr lang="en-US" dirty="0" smtClean="0"/>
              <a:t>They </a:t>
            </a:r>
            <a:r>
              <a:rPr lang="en-US" dirty="0" smtClean="0"/>
              <a:t>will move the guard out of the way or completely remove it from a circular saw. </a:t>
            </a:r>
            <a:endParaRPr lang="en-US" dirty="0" smtClean="0"/>
          </a:p>
          <a:p>
            <a:pPr lvl="1"/>
            <a:r>
              <a:rPr lang="en-US" dirty="0" smtClean="0"/>
              <a:t>They </a:t>
            </a:r>
            <a:r>
              <a:rPr lang="en-US" dirty="0" smtClean="0"/>
              <a:t>do this </a:t>
            </a:r>
            <a:r>
              <a:rPr lang="en-US" i="1" dirty="0" smtClean="0"/>
              <a:t>not because they really are idiots</a:t>
            </a:r>
            <a:r>
              <a:rPr lang="en-US" dirty="0" smtClean="0"/>
              <a:t> (at least we hope not), but because what good is a sharp spinning blade if a guard is blocking me from cutting something.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228600"/>
            <a:ext cx="18478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You’ll Never Know Everything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You’ll Never Know Everything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905000"/>
            <a:ext cx="7010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The old hack: “The more you know, the more you know you don’t know” is true</a:t>
            </a:r>
          </a:p>
          <a:p>
            <a:pPr>
              <a:lnSpc>
                <a:spcPct val="90000"/>
              </a:lnSpc>
            </a:pPr>
            <a:r>
              <a:rPr lang="en-US" sz="2600"/>
              <a:t>Testing is an intellectual endeavor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Nor  an art or a craft</a:t>
            </a:r>
          </a:p>
          <a:p>
            <a:pPr>
              <a:lnSpc>
                <a:spcPct val="90000"/>
              </a:lnSpc>
            </a:pPr>
            <a:r>
              <a:rPr lang="en-US" sz="2600"/>
              <a:t>Never stop learning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Old knowledge becomes obsolete fast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Must commit to continual learning</a:t>
            </a:r>
          </a:p>
          <a:p>
            <a:pPr>
              <a:lnSpc>
                <a:spcPct val="90000"/>
              </a:lnSpc>
            </a:pPr>
            <a:r>
              <a:rPr lang="en-US" sz="2600"/>
              <a:t>Requires practice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Thinking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Searching for answers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Useful Activities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Social environment</a:t>
            </a:r>
          </a:p>
          <a:p>
            <a:pPr lvl="1"/>
            <a:r>
              <a:rPr lang="en-US"/>
              <a:t>Test teams can be sizeable</a:t>
            </a:r>
          </a:p>
          <a:p>
            <a:pPr lvl="1"/>
            <a:r>
              <a:rPr lang="en-US"/>
              <a:t>Need to communicate effectively</a:t>
            </a:r>
          </a:p>
          <a:p>
            <a:r>
              <a:rPr lang="en-US"/>
              <a:t>Events and activities to promote testing skills</a:t>
            </a:r>
          </a:p>
          <a:p>
            <a:pPr lvl="1"/>
            <a:r>
              <a:rPr lang="en-US"/>
              <a:t>Bug Hunts</a:t>
            </a:r>
          </a:p>
          <a:p>
            <a:pPr lvl="1"/>
            <a:r>
              <a:rPr lang="en-US"/>
              <a:t>Friday afternoon Bug Fests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Bug Hunts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Bug Hunts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“Community” activity</a:t>
            </a:r>
          </a:p>
          <a:p>
            <a:pPr lvl="1"/>
            <a:r>
              <a:rPr lang="en-US"/>
              <a:t>Participants</a:t>
            </a:r>
          </a:p>
          <a:p>
            <a:pPr lvl="2"/>
            <a:r>
              <a:rPr lang="en-US"/>
              <a:t>Teams of two</a:t>
            </a:r>
          </a:p>
          <a:p>
            <a:pPr lvl="3"/>
            <a:r>
              <a:rPr lang="en-US"/>
              <a:t>One “drives”</a:t>
            </a:r>
          </a:p>
          <a:p>
            <a:pPr lvl="3"/>
            <a:r>
              <a:rPr lang="en-US"/>
              <a:t>One thinks about big picture</a:t>
            </a:r>
          </a:p>
          <a:p>
            <a:pPr lvl="1"/>
            <a:r>
              <a:rPr lang="en-US"/>
              <a:t>Referee</a:t>
            </a:r>
          </a:p>
          <a:p>
            <a:pPr lvl="1"/>
            <a:r>
              <a:rPr lang="en-US"/>
              <a:t>Recorder</a:t>
            </a:r>
          </a:p>
          <a:p>
            <a:pPr lvl="1"/>
            <a:r>
              <a:rPr lang="en-US"/>
              <a:t>Coach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Participants	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“Driver role”</a:t>
            </a:r>
          </a:p>
          <a:p>
            <a:pPr lvl="1"/>
            <a:r>
              <a:rPr lang="en-US" sz="2400" dirty="0"/>
              <a:t>Presses keys</a:t>
            </a:r>
          </a:p>
          <a:p>
            <a:pPr lvl="1"/>
            <a:r>
              <a:rPr lang="en-US" sz="2400" dirty="0"/>
              <a:t>Navigates</a:t>
            </a:r>
          </a:p>
          <a:p>
            <a:r>
              <a:rPr lang="en-US" sz="2600" dirty="0"/>
              <a:t>“Big picture role”</a:t>
            </a:r>
          </a:p>
          <a:p>
            <a:pPr lvl="1"/>
            <a:r>
              <a:rPr lang="en-US" sz="2400" dirty="0"/>
              <a:t>Watches for anomalies</a:t>
            </a:r>
          </a:p>
          <a:p>
            <a:pPr lvl="1"/>
            <a:r>
              <a:rPr lang="en-US" sz="2400" dirty="0"/>
              <a:t>Make recommendations</a:t>
            </a:r>
          </a:p>
          <a:p>
            <a:endParaRPr lang="en-US" sz="2600" dirty="0" smtClean="0"/>
          </a:p>
          <a:p>
            <a:r>
              <a:rPr lang="en-US" sz="2600" dirty="0" smtClean="0"/>
              <a:t>“</a:t>
            </a:r>
            <a:r>
              <a:rPr lang="en-US" sz="2600" dirty="0"/>
              <a:t>Ring bell” when error found</a:t>
            </a:r>
          </a:p>
          <a:p>
            <a:pPr lvl="1"/>
            <a:r>
              <a:rPr lang="en-US" sz="2400" dirty="0"/>
              <a:t>Summons Referee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837</TotalTime>
  <Words>602</Words>
  <Application>Microsoft Office PowerPoint</Application>
  <PresentationFormat>On-screen Show (4:3)</PresentationFormat>
  <Paragraphs>122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Echo</vt:lpstr>
      <vt:lpstr>Chapter 6</vt:lpstr>
      <vt:lpstr>Mantras</vt:lpstr>
      <vt:lpstr>Mantras</vt:lpstr>
      <vt:lpstr>You’ll Never Know Everything</vt:lpstr>
      <vt:lpstr>You’ll Never Know Everything</vt:lpstr>
      <vt:lpstr>Useful Activities</vt:lpstr>
      <vt:lpstr>Bug Hunts</vt:lpstr>
      <vt:lpstr>Bug Hunts</vt:lpstr>
      <vt:lpstr>Participants </vt:lpstr>
      <vt:lpstr>Referee</vt:lpstr>
      <vt:lpstr>Coach </vt:lpstr>
      <vt:lpstr>Recorder</vt:lpstr>
      <vt:lpstr>Other details</vt:lpstr>
      <vt:lpstr>Friday Afternoon Bug Fests</vt:lpstr>
      <vt:lpstr>Friday Afternoon Bug Fests</vt:lpstr>
      <vt:lpstr>Friday Afternoon Bug Fests</vt:lpstr>
      <vt:lpstr>Conclusion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from the User Interface</dc:title>
  <dc:creator>Kombol</dc:creator>
  <cp:lastModifiedBy>ajkombol</cp:lastModifiedBy>
  <cp:revision>16</cp:revision>
  <dcterms:created xsi:type="dcterms:W3CDTF">2006-05-21T21:05:06Z</dcterms:created>
  <dcterms:modified xsi:type="dcterms:W3CDTF">2009-04-09T02:37:13Z</dcterms:modified>
</cp:coreProperties>
</file>