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5"/>
  </p:notesMasterIdLst>
  <p:handoutMasterIdLst>
    <p:handoutMasterId r:id="rId56"/>
  </p:handoutMasterIdLst>
  <p:sldIdLst>
    <p:sldId id="256" r:id="rId2"/>
    <p:sldId id="257" r:id="rId3"/>
    <p:sldId id="27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7" r:id="rId21"/>
    <p:sldId id="298" r:id="rId22"/>
    <p:sldId id="278" r:id="rId23"/>
    <p:sldId id="310" r:id="rId24"/>
    <p:sldId id="279" r:id="rId25"/>
    <p:sldId id="280" r:id="rId26"/>
    <p:sldId id="281" r:id="rId27"/>
    <p:sldId id="282" r:id="rId28"/>
    <p:sldId id="283" r:id="rId29"/>
    <p:sldId id="284" r:id="rId30"/>
    <p:sldId id="285" r:id="rId31"/>
    <p:sldId id="286" r:id="rId32"/>
    <p:sldId id="309" r:id="rId33"/>
    <p:sldId id="287" r:id="rId34"/>
    <p:sldId id="288" r:id="rId35"/>
    <p:sldId id="289" r:id="rId36"/>
    <p:sldId id="290" r:id="rId37"/>
    <p:sldId id="291" r:id="rId38"/>
    <p:sldId id="292" r:id="rId39"/>
    <p:sldId id="293" r:id="rId40"/>
    <p:sldId id="294" r:id="rId41"/>
    <p:sldId id="295" r:id="rId42"/>
    <p:sldId id="296" r:id="rId43"/>
    <p:sldId id="297" r:id="rId44"/>
    <p:sldId id="299" r:id="rId45"/>
    <p:sldId id="300" r:id="rId46"/>
    <p:sldId id="301" r:id="rId47"/>
    <p:sldId id="302" r:id="rId48"/>
    <p:sldId id="303" r:id="rId49"/>
    <p:sldId id="304" r:id="rId50"/>
    <p:sldId id="305" r:id="rId51"/>
    <p:sldId id="306" r:id="rId52"/>
    <p:sldId id="308" r:id="rId53"/>
    <p:sldId id="307" r:id="rId5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6371" autoAdjust="0"/>
  </p:normalViewPr>
  <p:slideViewPr>
    <p:cSldViewPr>
      <p:cViewPr varScale="1">
        <p:scale>
          <a:sx n="98" d="100"/>
          <a:sy n="98" d="100"/>
        </p:scale>
        <p:origin x="-3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74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74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74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0DC89F1A-F612-49EF-9C41-A786B479FF1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C6E9C532-2CC8-4BC0-8F86-3394EAD9444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FB892-599C-4DAC-AEB4-607C27A2C838}" type="slidenum">
              <a:rPr lang="en-US"/>
              <a:pPr/>
              <a:t>4</a:t>
            </a:fld>
            <a:endParaRPr lang="en-US"/>
          </a:p>
        </p:txBody>
      </p:sp>
      <p:sp>
        <p:nvSpPr>
          <p:cNvPr id="104450" name="Rectangle 2"/>
          <p:cNvSpPr>
            <a:spLocks noGrp="1" noChangeArrowheads="1"/>
          </p:cNvSpPr>
          <p:nvPr>
            <p:ph type="body" idx="1"/>
          </p:nvPr>
        </p:nvSpPr>
        <p:spPr>
          <a:xfrm>
            <a:off x="685800" y="4114800"/>
            <a:ext cx="5486400" cy="4495800"/>
          </a:xfrm>
          <a:noFill/>
          <a:ln/>
        </p:spPr>
        <p:txBody>
          <a:bodyPr lIns="90483" tIns="44448" rIns="90483" bIns="44448"/>
          <a:lstStyle/>
          <a:p>
            <a:r>
              <a:rPr lang="en-US" altLang="en-US"/>
              <a:t>Almost every interesting  property of non-trivial software systems is undecidable in principle. Even a question as simple as “can this statement ever be executed” cannot always be determined by an algorithm.  What this means in practice is that we cannot have a perfect “decision procedure” for determining correctness properties with certainty; any algorithmic check will either sometimes reject programs which do have a specified property, or sometimes accept programs which do not.  </a:t>
            </a:r>
          </a:p>
          <a:p>
            <a:endParaRPr lang="en-US" altLang="en-US"/>
          </a:p>
          <a:p>
            <a:r>
              <a:rPr lang="en-US" altLang="en-US"/>
              <a:t>Proving the correctness of a specific program may be possible, but for interesting programs it is usually impractical.  </a:t>
            </a:r>
          </a:p>
        </p:txBody>
      </p:sp>
      <p:sp>
        <p:nvSpPr>
          <p:cNvPr id="104451" name="Rectangle 3"/>
          <p:cNvSpPr>
            <a:spLocks noGrp="1" noRot="1" noChangeAspect="1" noChangeArrowheads="1" noTextEdit="1"/>
          </p:cNvSpPr>
          <p:nvPr>
            <p:ph type="sldImg"/>
          </p:nvPr>
        </p:nvSpPr>
        <p:spPr>
          <a:xfrm>
            <a:off x="1143000" y="382588"/>
            <a:ext cx="4572000" cy="3429000"/>
          </a:xfrm>
          <a:ln w="12700" cap="flat">
            <a:solidFill>
              <a:schemeClr val="tx1"/>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543117-ABFB-4321-9E60-FF2022685E21}" type="slidenum">
              <a:rPr lang="en-US"/>
              <a:pPr/>
              <a:t>38</a:t>
            </a:fld>
            <a:endParaRPr lang="en-US"/>
          </a:p>
        </p:txBody>
      </p:sp>
      <p:sp>
        <p:nvSpPr>
          <p:cNvPr id="150530" name="Rectangle 2"/>
          <p:cNvSpPr>
            <a:spLocks noGrp="1" noRot="1" noChangeAspect="1" noChangeArrowheads="1" noTextEdit="1"/>
          </p:cNvSpPr>
          <p:nvPr>
            <p:ph type="sldImg"/>
          </p:nvPr>
        </p:nvSpPr>
        <p:spPr>
          <a:xfrm>
            <a:off x="1162050" y="382588"/>
            <a:ext cx="4572000" cy="3429000"/>
          </a:xfrm>
          <a:ln/>
        </p:spPr>
      </p:sp>
      <p:sp>
        <p:nvSpPr>
          <p:cNvPr id="150531" name="Rectangle 3"/>
          <p:cNvSpPr>
            <a:spLocks noGrp="1" noChangeArrowheads="1"/>
          </p:cNvSpPr>
          <p:nvPr>
            <p:ph type="body" idx="1"/>
          </p:nvPr>
        </p:nvSpPr>
        <p:spPr>
          <a:xfrm>
            <a:off x="685800" y="4114800"/>
            <a:ext cx="5486400" cy="4495800"/>
          </a:xfrm>
        </p:spPr>
        <p:txBody>
          <a:bodyPr/>
          <a:lstStyle/>
          <a:p>
            <a:pPr indent="114300"/>
            <a:r>
              <a:rPr lang="en-US" altLang="en-US"/>
              <a:t>Effective software testing and analysis techniques are often based on some key principles: </a:t>
            </a:r>
          </a:p>
          <a:p>
            <a:pPr indent="114300">
              <a:buFontTx/>
              <a:buChar char="•"/>
            </a:pPr>
            <a:r>
              <a:rPr lang="en-US" altLang="en-US" i="1"/>
              <a:t>better to fail every time than sometime</a:t>
            </a:r>
            <a:r>
              <a:rPr lang="en-US" altLang="en-US"/>
              <a:t>: effective testing and analysis techniques should provide consistent data regardless of the possible choices, thus for example, different tests satisfying a given criterion should lead to the same result (failure) </a:t>
            </a:r>
          </a:p>
          <a:p>
            <a:pPr indent="114300">
              <a:buFontTx/>
              <a:buChar char="•"/>
            </a:pPr>
            <a:r>
              <a:rPr lang="en-US" altLang="en-US" i="1"/>
              <a:t>redundancy</a:t>
            </a:r>
            <a:r>
              <a:rPr lang="en-US" altLang="en-US"/>
              <a:t>:it can help in reducing the possibility of missing important cases</a:t>
            </a:r>
          </a:p>
          <a:p>
            <a:pPr indent="114300">
              <a:buFontTx/>
              <a:buChar char="•"/>
            </a:pPr>
            <a:r>
              <a:rPr lang="en-US" altLang="en-US" i="1"/>
              <a:t>partitioning</a:t>
            </a:r>
            <a:r>
              <a:rPr lang="en-US" altLang="en-US"/>
              <a:t>:a general software engineering principle, applied almost universally in software testing and analysis</a:t>
            </a:r>
          </a:p>
          <a:p>
            <a:pPr indent="114300">
              <a:buFontTx/>
              <a:buChar char="•"/>
            </a:pPr>
            <a:r>
              <a:rPr lang="en-US" altLang="en-US" i="1"/>
              <a:t>restriction</a:t>
            </a:r>
            <a:r>
              <a:rPr lang="en-US" altLang="en-US"/>
              <a:t>: reducing the scope of testing and analysis activities may facilitate the verification</a:t>
            </a:r>
          </a:p>
          <a:p>
            <a:pPr indent="114300">
              <a:buFontTx/>
              <a:buChar char="•"/>
            </a:pPr>
            <a:r>
              <a:rPr lang="en-US" altLang="en-US" i="1"/>
              <a:t>feedback</a:t>
            </a:r>
            <a:r>
              <a:rPr lang="en-US" altLang="en-US"/>
              <a:t>: software testing and analysis activities greatly benefit from experience that shall be feedback in the process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8DE1B2-30DC-4CC3-BFE8-97846E92A68C}" type="slidenum">
              <a:rPr lang="en-US"/>
              <a:pPr/>
              <a:t>39</a:t>
            </a:fld>
            <a:endParaRPr lang="en-US"/>
          </a:p>
        </p:txBody>
      </p:sp>
      <p:sp>
        <p:nvSpPr>
          <p:cNvPr id="152578" name="Rectangle 2"/>
          <p:cNvSpPr>
            <a:spLocks noGrp="1" noRot="1" noChangeAspect="1" noChangeArrowheads="1" noTextEdit="1"/>
          </p:cNvSpPr>
          <p:nvPr>
            <p:ph type="sldImg"/>
          </p:nvPr>
        </p:nvSpPr>
        <p:spPr>
          <a:xfrm>
            <a:off x="1143000" y="382588"/>
            <a:ext cx="4572000" cy="3429000"/>
          </a:xfrm>
          <a:ln/>
        </p:spPr>
      </p:sp>
      <p:sp>
        <p:nvSpPr>
          <p:cNvPr id="152579" name="Rectangle 3"/>
          <p:cNvSpPr>
            <a:spLocks noGrp="1" noChangeArrowheads="1"/>
          </p:cNvSpPr>
          <p:nvPr>
            <p:ph type="body" idx="1"/>
          </p:nvPr>
        </p:nvSpPr>
        <p:spPr>
          <a:xfrm>
            <a:off x="685800" y="4114800"/>
            <a:ext cx="5486400" cy="4495800"/>
          </a:xfrm>
        </p:spPr>
        <p:txBody>
          <a:bodyPr/>
          <a:lstStyle/>
          <a:p>
            <a:r>
              <a:rPr lang="en-US"/>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A7BFF9-D159-4FD9-8CDF-A2ACDC6704F7}" type="slidenum">
              <a:rPr lang="en-US"/>
              <a:pPr/>
              <a:t>40</a:t>
            </a:fld>
            <a:endParaRPr lang="en-US"/>
          </a:p>
        </p:txBody>
      </p:sp>
      <p:sp>
        <p:nvSpPr>
          <p:cNvPr id="154626" name="Rectangle 2"/>
          <p:cNvSpPr>
            <a:spLocks noGrp="1" noRot="1" noChangeAspect="1" noChangeArrowheads="1" noTextEdit="1"/>
          </p:cNvSpPr>
          <p:nvPr>
            <p:ph type="sldImg"/>
          </p:nvPr>
        </p:nvSpPr>
        <p:spPr>
          <a:xfrm>
            <a:off x="1239838" y="422275"/>
            <a:ext cx="4572000" cy="3429000"/>
          </a:xfrm>
          <a:ln/>
        </p:spPr>
      </p:sp>
      <p:sp>
        <p:nvSpPr>
          <p:cNvPr id="154627" name="Rectangle 3"/>
          <p:cNvSpPr>
            <a:spLocks noGrp="1" noChangeArrowheads="1"/>
          </p:cNvSpPr>
          <p:nvPr>
            <p:ph type="body" idx="1"/>
          </p:nvPr>
        </p:nvSpPr>
        <p:spPr>
          <a:xfrm>
            <a:off x="685800" y="4114800"/>
            <a:ext cx="5486400" cy="4495800"/>
          </a:xfrm>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4EB616-AA1C-4B52-9D0A-A239E9CD0C43}" type="slidenum">
              <a:rPr lang="en-US"/>
              <a:pPr/>
              <a:t>41</a:t>
            </a:fld>
            <a:endParaRPr lang="en-US"/>
          </a:p>
        </p:txBody>
      </p:sp>
      <p:sp>
        <p:nvSpPr>
          <p:cNvPr id="156674" name="Rectangle 2"/>
          <p:cNvSpPr>
            <a:spLocks noGrp="1" noRot="1" noChangeAspect="1" noChangeArrowheads="1" noTextEdit="1"/>
          </p:cNvSpPr>
          <p:nvPr>
            <p:ph type="sldImg"/>
          </p:nvPr>
        </p:nvSpPr>
        <p:spPr>
          <a:xfrm>
            <a:off x="1143000" y="382588"/>
            <a:ext cx="4572000" cy="3429000"/>
          </a:xfrm>
          <a:ln/>
        </p:spPr>
      </p:sp>
      <p:sp>
        <p:nvSpPr>
          <p:cNvPr id="156675" name="Rectangle 3"/>
          <p:cNvSpPr>
            <a:spLocks noGrp="1" noChangeArrowheads="1"/>
          </p:cNvSpPr>
          <p:nvPr>
            <p:ph type="body" idx="1"/>
          </p:nvPr>
        </p:nvSpPr>
        <p:spPr>
          <a:xfrm>
            <a:off x="685800" y="4114800"/>
            <a:ext cx="5486400" cy="4495800"/>
          </a:xfrm>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EDC524-2561-450A-AFD6-7CF1BE95D9C3}" type="slidenum">
              <a:rPr lang="en-US"/>
              <a:pPr/>
              <a:t>42</a:t>
            </a:fld>
            <a:endParaRPr lang="en-US"/>
          </a:p>
        </p:txBody>
      </p:sp>
      <p:sp>
        <p:nvSpPr>
          <p:cNvPr id="158722" name="Rectangle 2"/>
          <p:cNvSpPr>
            <a:spLocks noGrp="1" noRot="1" noChangeAspect="1" noChangeArrowheads="1" noTextEdit="1"/>
          </p:cNvSpPr>
          <p:nvPr>
            <p:ph type="sldImg"/>
          </p:nvPr>
        </p:nvSpPr>
        <p:spPr>
          <a:xfrm>
            <a:off x="1143000" y="382588"/>
            <a:ext cx="4572000" cy="3429000"/>
          </a:xfrm>
          <a:ln/>
        </p:spPr>
      </p:sp>
      <p:sp>
        <p:nvSpPr>
          <p:cNvPr id="158723" name="Rectangle 3"/>
          <p:cNvSpPr>
            <a:spLocks noGrp="1" noChangeArrowheads="1"/>
          </p:cNvSpPr>
          <p:nvPr>
            <p:ph type="body" idx="1"/>
          </p:nvPr>
        </p:nvSpPr>
        <p:spPr>
          <a:xfrm>
            <a:off x="685800" y="4114800"/>
            <a:ext cx="5486400" cy="4495800"/>
          </a:xfrm>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A91271-8C4C-4159-AE13-BBE85F607F87}" type="slidenum">
              <a:rPr lang="en-US"/>
              <a:pPr/>
              <a:t>43</a:t>
            </a:fld>
            <a:endParaRPr lang="en-US"/>
          </a:p>
        </p:txBody>
      </p:sp>
      <p:sp>
        <p:nvSpPr>
          <p:cNvPr id="160770" name="Rectangle 2"/>
          <p:cNvSpPr>
            <a:spLocks noGrp="1" noRot="1" noChangeAspect="1" noChangeArrowheads="1" noTextEdit="1"/>
          </p:cNvSpPr>
          <p:nvPr>
            <p:ph type="sldImg"/>
          </p:nvPr>
        </p:nvSpPr>
        <p:spPr>
          <a:xfrm>
            <a:off x="1143000" y="382588"/>
            <a:ext cx="4572000" cy="3429000"/>
          </a:xfrm>
          <a:ln/>
        </p:spPr>
      </p:sp>
      <p:sp>
        <p:nvSpPr>
          <p:cNvPr id="160771" name="Rectangle 3"/>
          <p:cNvSpPr>
            <a:spLocks noGrp="1" noChangeArrowheads="1"/>
          </p:cNvSpPr>
          <p:nvPr>
            <p:ph type="body" idx="1"/>
          </p:nvPr>
        </p:nvSpPr>
        <p:spPr>
          <a:xfrm>
            <a:off x="685800" y="4114800"/>
            <a:ext cx="5486400" cy="4495800"/>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8771F9-E636-4DDB-8FE6-F20BC09D960D}" type="slidenum">
              <a:rPr lang="en-US"/>
              <a:pPr/>
              <a:t>22</a:t>
            </a:fld>
            <a:endParaRPr lang="en-US"/>
          </a:p>
        </p:txBody>
      </p:sp>
      <p:sp>
        <p:nvSpPr>
          <p:cNvPr id="128002" name="Rectangle 2"/>
          <p:cNvSpPr>
            <a:spLocks noGrp="1" noChangeArrowheads="1"/>
          </p:cNvSpPr>
          <p:nvPr>
            <p:ph type="body" idx="1"/>
          </p:nvPr>
        </p:nvSpPr>
        <p:spPr>
          <a:xfrm>
            <a:off x="465138" y="4114800"/>
            <a:ext cx="5889625" cy="4606925"/>
          </a:xfrm>
          <a:noFill/>
          <a:ln/>
        </p:spPr>
        <p:txBody>
          <a:bodyPr lIns="90483" tIns="44448" rIns="90483" bIns="44448"/>
          <a:lstStyle/>
          <a:p>
            <a:pPr marL="114300" indent="-114300">
              <a:tabLst>
                <a:tab pos="228600" algn="l"/>
              </a:tabLst>
            </a:pPr>
            <a:r>
              <a:rPr lang="en-US" altLang="en-US" dirty="0"/>
              <a:t>	Software is characterized by many properties, that are measured and studied with different techniques. Properties can be characterized in different way: </a:t>
            </a:r>
          </a:p>
          <a:p>
            <a:pPr marL="114300" indent="-114300">
              <a:buFontTx/>
              <a:buChar char="•"/>
              <a:tabLst>
                <a:tab pos="228600" algn="l"/>
              </a:tabLst>
            </a:pPr>
            <a:r>
              <a:rPr lang="en-US" altLang="en-US" dirty="0"/>
              <a:t> </a:t>
            </a:r>
            <a:r>
              <a:rPr lang="en-US" altLang="en-US" i="1" dirty="0"/>
              <a:t>process oriented (internal) properties</a:t>
            </a:r>
            <a:r>
              <a:rPr lang="en-US" altLang="en-US" dirty="0"/>
              <a:t>, i.e., properties of the code that impact software process activities, but are not directly observable by the user, like maintenance. Example of such properties are  maintainability, that measures the difficulties of maintaining the software; reusability, that measures the possibility of re-using the software and its components; modularity, that measures the degree of structure of the code. </a:t>
            </a:r>
          </a:p>
          <a:p>
            <a:pPr marL="114300" indent="-114300">
              <a:buFontTx/>
              <a:buChar char="•"/>
              <a:tabLst>
                <a:tab pos="228600" algn="l"/>
              </a:tabLst>
            </a:pPr>
            <a:r>
              <a:rPr lang="en-US" altLang="en-US" dirty="0"/>
              <a:t> </a:t>
            </a:r>
            <a:r>
              <a:rPr lang="en-US" altLang="en-US" i="1" dirty="0"/>
              <a:t>external properties that can be verified</a:t>
            </a:r>
            <a:r>
              <a:rPr lang="en-US" altLang="en-US" dirty="0"/>
              <a:t>, i.e., properties that can be observed by the user and quantified (and thus verified). Examples of such properties are timeliness, that describes the response time of the software; interoperability, that describes the ability of working with different other software.</a:t>
            </a:r>
          </a:p>
          <a:p>
            <a:pPr marL="114300" indent="-114300">
              <a:buFontTx/>
              <a:buChar char="•"/>
              <a:tabLst>
                <a:tab pos="228600" algn="l"/>
              </a:tabLst>
            </a:pPr>
            <a:r>
              <a:rPr lang="en-US" altLang="en-US" dirty="0"/>
              <a:t> </a:t>
            </a:r>
            <a:r>
              <a:rPr lang="en-US" altLang="en-US" i="1" dirty="0"/>
              <a:t>external properties that cannot be verified</a:t>
            </a:r>
            <a:r>
              <a:rPr lang="en-US" altLang="en-US" dirty="0"/>
              <a:t>, i.e., properties that can be observed by the user, but are not easily quantifiable (and thus are measurable only by direct observation of the users). Examples of such properties are user-friendliness and usability.</a:t>
            </a:r>
          </a:p>
          <a:p>
            <a:pPr marL="114300" indent="-114300">
              <a:buFontTx/>
              <a:buChar char="•"/>
              <a:tabLst>
                <a:tab pos="228600" algn="l"/>
              </a:tabLst>
            </a:pPr>
            <a:r>
              <a:rPr lang="en-US" altLang="en-US" dirty="0"/>
              <a:t> </a:t>
            </a:r>
            <a:r>
              <a:rPr lang="en-US" altLang="en-US" i="1" dirty="0"/>
              <a:t>dependability properties</a:t>
            </a:r>
            <a:r>
              <a:rPr lang="en-US" altLang="en-US" dirty="0"/>
              <a:t>: correctness, i.e., the correspondence between the behavior of the software and its specifications, safety, i.e., the absence of behaviors that can cause catastrophic results, reliability, i.e., the absence of frequent failures, robustness, i.e., acceptable behavior under unusual circumstances.</a:t>
            </a:r>
          </a:p>
          <a:p>
            <a:pPr marL="114300" indent="-114300">
              <a:buFontTx/>
              <a:buChar char="•"/>
              <a:tabLst>
                <a:tab pos="228600" algn="l"/>
              </a:tabLst>
            </a:pPr>
            <a:r>
              <a:rPr lang="en-US" altLang="en-US" dirty="0"/>
              <a:t>…...</a:t>
            </a:r>
          </a:p>
          <a:p>
            <a:pPr marL="114300" indent="-114300" algn="ctr">
              <a:tabLst>
                <a:tab pos="228600" algn="l"/>
              </a:tabLst>
            </a:pPr>
            <a:r>
              <a:rPr lang="en-US" altLang="en-US" i="1" dirty="0"/>
              <a:t>Different properties require different testing and verification techniques. In this tutorial, we deal with dependability properties.</a:t>
            </a:r>
            <a:endParaRPr lang="en-US" altLang="en-US" dirty="0"/>
          </a:p>
        </p:txBody>
      </p:sp>
      <p:sp>
        <p:nvSpPr>
          <p:cNvPr id="128003" name="Rectangle 3"/>
          <p:cNvSpPr>
            <a:spLocks noGrp="1" noRot="1" noChangeAspect="1" noChangeArrowheads="1" noTextEdit="1"/>
          </p:cNvSpPr>
          <p:nvPr>
            <p:ph type="sldImg"/>
          </p:nvPr>
        </p:nvSpPr>
        <p:spPr>
          <a:xfrm>
            <a:off x="1143000" y="457200"/>
            <a:ext cx="4572000" cy="3429000"/>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32D5A9-6900-48B2-ACBF-7F6C1AE732E8}" type="slidenum">
              <a:rPr lang="en-US"/>
              <a:pPr/>
              <a:t>28</a:t>
            </a:fld>
            <a:endParaRPr lang="en-US"/>
          </a:p>
        </p:txBody>
      </p:sp>
      <p:sp>
        <p:nvSpPr>
          <p:cNvPr id="134146" name="Rectangle 2"/>
          <p:cNvSpPr>
            <a:spLocks noGrp="1" noChangeArrowheads="1"/>
          </p:cNvSpPr>
          <p:nvPr>
            <p:ph type="body" idx="1"/>
          </p:nvPr>
        </p:nvSpPr>
        <p:spPr>
          <a:xfrm>
            <a:off x="685800" y="4114800"/>
            <a:ext cx="5486400" cy="4495800"/>
          </a:xfrm>
          <a:noFill/>
          <a:ln/>
        </p:spPr>
        <p:txBody>
          <a:bodyPr lIns="90483" tIns="44448" rIns="90483" bIns="44448"/>
          <a:lstStyle/>
          <a:p>
            <a:r>
              <a:rPr lang="en-US" altLang="en-US"/>
              <a:t>We use the term </a:t>
            </a:r>
            <a:r>
              <a:rPr lang="en-US" altLang="en-US" i="1"/>
              <a:t>verification</a:t>
            </a:r>
            <a:r>
              <a:rPr lang="en-US" altLang="en-US"/>
              <a:t> to describe a check for consistency between two formal representations.  We will use this term in a wide sense: for example, testing is verification when it is used to check program behavior against a specification.  </a:t>
            </a:r>
          </a:p>
          <a:p>
            <a:r>
              <a:rPr lang="en-US" altLang="en-US"/>
              <a:t>While we cannot conclusively show correspondence between an informal representation and a formal representation, there are several things we can do to check either a specification or an actual system against even the most informal requirements.  These activities are called </a:t>
            </a:r>
            <a:r>
              <a:rPr lang="en-US" altLang="en-US" i="1"/>
              <a:t>validation</a:t>
            </a:r>
            <a:r>
              <a:rPr lang="en-US" altLang="en-US"/>
              <a:t>, as versus </a:t>
            </a:r>
            <a:r>
              <a:rPr lang="en-US" altLang="en-US" i="1"/>
              <a:t>verification</a:t>
            </a:r>
            <a:r>
              <a:rPr lang="en-US" altLang="en-US"/>
              <a:t>.   In the terms introduced by Boehm, verification is “</a:t>
            </a:r>
            <a:r>
              <a:rPr lang="en-US" altLang="en-US" i="1"/>
              <a:t>building the system right</a:t>
            </a:r>
            <a:r>
              <a:rPr lang="en-US" altLang="en-US"/>
              <a:t>” while validation is “</a:t>
            </a:r>
            <a:r>
              <a:rPr lang="en-US" altLang="en-US" i="1"/>
              <a:t>building the right system</a:t>
            </a:r>
            <a:r>
              <a:rPr lang="en-US" altLang="en-US"/>
              <a:t>.”   Both are important, but they require quite different measures.  </a:t>
            </a:r>
          </a:p>
          <a:p>
            <a:r>
              <a:rPr lang="en-US" altLang="en-US"/>
              <a:t>Validation is largely subjective (although it may also include objective measures, such as usability testing with objective performance measures). Verification is objective, in the sense that a program behavior is unambiguously permitted or not permitted by the specification (this is what we mean by the specification being precise.)   Verification of an implementation against a specification is valuable only to the extent that we have done a good job of validating the specification against intentions.  In practice these are usually not sequential steps, but are intertwined. </a:t>
            </a:r>
          </a:p>
        </p:txBody>
      </p:sp>
      <p:sp>
        <p:nvSpPr>
          <p:cNvPr id="134147" name="Rectangle 3"/>
          <p:cNvSpPr>
            <a:spLocks noGrp="1" noRot="1" noChangeAspect="1" noChangeArrowheads="1" noTextEdit="1"/>
          </p:cNvSpPr>
          <p:nvPr>
            <p:ph type="sldImg"/>
          </p:nvPr>
        </p:nvSpPr>
        <p:spPr>
          <a:xfrm>
            <a:off x="1143000" y="382588"/>
            <a:ext cx="4572000" cy="3429000"/>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5DC796-34FD-46D5-BC8E-F974E7060B38}" type="slidenum">
              <a:rPr lang="en-US"/>
              <a:pPr/>
              <a:t>29</a:t>
            </a:fld>
            <a:endParaRPr lang="en-US"/>
          </a:p>
        </p:txBody>
      </p:sp>
      <p:sp>
        <p:nvSpPr>
          <p:cNvPr id="136194" name="Rectangle 2"/>
          <p:cNvSpPr>
            <a:spLocks noGrp="1" noChangeArrowheads="1"/>
          </p:cNvSpPr>
          <p:nvPr>
            <p:ph type="body" idx="1"/>
          </p:nvPr>
        </p:nvSpPr>
        <p:spPr>
          <a:xfrm>
            <a:off x="685800" y="4114800"/>
            <a:ext cx="5486400" cy="4495800"/>
          </a:xfrm>
          <a:noFill/>
          <a:ln/>
        </p:spPr>
        <p:txBody>
          <a:bodyPr lIns="90483" tIns="44448" rIns="90483" bIns="44448"/>
          <a:lstStyle/>
          <a:p>
            <a:r>
              <a:rPr lang="en-US" altLang="en-US"/>
              <a:t>Verification and validation depend on the way the properties are defined.  Qualitative specifications often require the validation of an external user, while quantitative properties can often be verified independently.</a:t>
            </a:r>
          </a:p>
          <a:p>
            <a:r>
              <a:rPr lang="en-US" altLang="en-US"/>
              <a:t>It is often the case that making a specification precise enough to be verified requires some arbitrary design choices.  In the elevator example, the true requirement is not that it arrive within 30 seconds, but that it arrive soon enough that users do not become overly annoyed.  This true requirement can be validated when there is a real elevator in operation, but it is useless for verification, particularly for earlier stages of development.</a:t>
            </a:r>
          </a:p>
          <a:p>
            <a:r>
              <a:rPr lang="en-US" altLang="en-US"/>
              <a:t>If we are not able to meet the 30 second target, we may change the specification rather than the system.  Although this may seem like an argument for leaving requirements vague, it really isn’t.  If the requirement is left vague, it is just as likely that the developers and testers could assume that 60 seconds is acceptable, while the customer assumed that “soon” meant no more than 15 seconds.  </a:t>
            </a:r>
          </a:p>
        </p:txBody>
      </p:sp>
      <p:sp>
        <p:nvSpPr>
          <p:cNvPr id="136195" name="Rectangle 3"/>
          <p:cNvSpPr>
            <a:spLocks noGrp="1" noRot="1" noChangeAspect="1" noChangeArrowheads="1" noTextEdit="1"/>
          </p:cNvSpPr>
          <p:nvPr>
            <p:ph type="sldImg"/>
          </p:nvPr>
        </p:nvSpPr>
        <p:spPr>
          <a:xfrm>
            <a:off x="1143000" y="382588"/>
            <a:ext cx="4572000" cy="3429000"/>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A78DE5-EBAA-4256-AB11-B7674934BE4C}" type="slidenum">
              <a:rPr lang="en-US"/>
              <a:pPr/>
              <a:t>33</a:t>
            </a:fld>
            <a:endParaRPr lang="en-US"/>
          </a:p>
        </p:txBody>
      </p:sp>
      <p:sp>
        <p:nvSpPr>
          <p:cNvPr id="140290" name="Rectangle 2"/>
          <p:cNvSpPr>
            <a:spLocks noGrp="1" noRot="1" noChangeAspect="1" noChangeArrowheads="1" noTextEdit="1"/>
          </p:cNvSpPr>
          <p:nvPr>
            <p:ph type="sldImg"/>
          </p:nvPr>
        </p:nvSpPr>
        <p:spPr>
          <a:xfrm>
            <a:off x="1143000" y="382588"/>
            <a:ext cx="4572000" cy="3429000"/>
          </a:xfrm>
          <a:ln/>
        </p:spPr>
      </p:sp>
      <p:sp>
        <p:nvSpPr>
          <p:cNvPr id="140291" name="Rectangle 3"/>
          <p:cNvSpPr>
            <a:spLocks noGrp="1" noChangeArrowheads="1"/>
          </p:cNvSpPr>
          <p:nvPr>
            <p:ph type="body" idx="1"/>
          </p:nvPr>
        </p:nvSpPr>
        <p:spPr>
          <a:xfrm>
            <a:off x="685800" y="4114800"/>
            <a:ext cx="5486400" cy="4495800"/>
          </a:xfrm>
        </p:spPr>
        <p:txBody>
          <a:bodyPr/>
          <a:lstStyle/>
          <a:p>
            <a:r>
              <a:rPr lang="en-US" altLang="en-US"/>
              <a:t>The type of software and its characteristics impact the testing and analysis activities: some of the properties that we may be interested in proving may be different, some other may be given a different emphasis.  New techniques may be needed for analyzing new properties, or even the same kind of properties for different kind of software. Many testing and analysis techniques that can be used for procedural software do not work for object oriented or parallel software. Embedded, real-time, safety critical or mobile software are characterized by different properties; Graphical user interfaces and data bases are characterized by different sets of properties that can be verified or validated with different testing and analysis techniques.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0301FC-E434-4528-A4D2-15302A887BC6}" type="slidenum">
              <a:rPr lang="en-US"/>
              <a:pPr/>
              <a:t>34</a:t>
            </a:fld>
            <a:endParaRPr lang="en-US"/>
          </a:p>
        </p:txBody>
      </p:sp>
      <p:sp>
        <p:nvSpPr>
          <p:cNvPr id="142338" name="Rectangle 2"/>
          <p:cNvSpPr>
            <a:spLocks noGrp="1" noRot="1" noChangeAspect="1" noChangeArrowheads="1" noTextEdit="1"/>
          </p:cNvSpPr>
          <p:nvPr>
            <p:ph type="sldImg"/>
          </p:nvPr>
        </p:nvSpPr>
        <p:spPr>
          <a:xfrm>
            <a:off x="1143000" y="382588"/>
            <a:ext cx="4572000" cy="3429000"/>
          </a:xfrm>
          <a:ln/>
        </p:spPr>
      </p:sp>
      <p:sp>
        <p:nvSpPr>
          <p:cNvPr id="142339" name="Rectangle 3"/>
          <p:cNvSpPr>
            <a:spLocks noGrp="1" noChangeArrowheads="1"/>
          </p:cNvSpPr>
          <p:nvPr>
            <p:ph type="body" idx="1"/>
          </p:nvPr>
        </p:nvSpPr>
        <p:spPr>
          <a:xfrm>
            <a:off x="685800" y="4114800"/>
            <a:ext cx="5486400" cy="4495800"/>
          </a:xfrm>
        </p:spPr>
        <p:txBody>
          <a:bodyPr/>
          <a:lstStyle/>
          <a:p>
            <a:r>
              <a:rPr lang="en-US" altLang="en-US"/>
              <a:t>Different kind of software may put different emphasis on different kind of properties. For example, safety is extremely important for safety critical applications (failures with catastrophic consequences cannot be tolerated in a reactor control system or a flight control system), but may not be an issue for mass products (we all tolerate failures of our Windows or MacOS machine). Robustness is often extremely important for many telecommunication systems (a telephone switching systems shall continue operate under unexpected loads or conditions, possibly with reduced functionalities), but may not be an issue on a payroll system, where we prefer the system to be switched off, rather than continue operate with limited functionality).</a:t>
            </a:r>
          </a:p>
          <a:p>
            <a:r>
              <a:rPr lang="en-US" altLang="en-US"/>
              <a:t>In many cases, the same property may be of different importance even within the same class of systems. For example, reliability is much more important (and ensured) in multi user operating systems than in single user operating systems.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8E39DF-DD35-4D4C-91A2-BCBE64A7DE0A}" type="slidenum">
              <a:rPr lang="en-US"/>
              <a:pPr/>
              <a:t>35</a:t>
            </a:fld>
            <a:endParaRPr lang="en-US"/>
          </a:p>
        </p:txBody>
      </p:sp>
      <p:sp>
        <p:nvSpPr>
          <p:cNvPr id="144386" name="Rectangle 2"/>
          <p:cNvSpPr>
            <a:spLocks noGrp="1" noRot="1" noChangeAspect="1" noChangeArrowheads="1" noTextEdit="1"/>
          </p:cNvSpPr>
          <p:nvPr>
            <p:ph type="sldImg"/>
          </p:nvPr>
        </p:nvSpPr>
        <p:spPr>
          <a:xfrm>
            <a:off x="1143000" y="382588"/>
            <a:ext cx="4572000" cy="3429000"/>
          </a:xfrm>
          <a:ln/>
        </p:spPr>
      </p:sp>
      <p:sp>
        <p:nvSpPr>
          <p:cNvPr id="144387" name="Rectangle 3"/>
          <p:cNvSpPr>
            <a:spLocks noGrp="1" noChangeArrowheads="1"/>
          </p:cNvSpPr>
          <p:nvPr>
            <p:ph type="body" idx="1"/>
          </p:nvPr>
        </p:nvSpPr>
        <p:spPr>
          <a:xfrm>
            <a:off x="685800" y="4114800"/>
            <a:ext cx="5486400" cy="4495800"/>
          </a:xfrm>
        </p:spPr>
        <p:txBody>
          <a:bodyPr/>
          <a:lstStyle/>
          <a:p>
            <a:r>
              <a:rPr lang="en-US" altLang="en-US"/>
              <a:t>Different types of software require different properties:</a:t>
            </a:r>
          </a:p>
          <a:p>
            <a:r>
              <a:rPr lang="en-US" altLang="en-US"/>
              <a:t>timing properties are often important, but for real time systems they are expressed in the form of deadlines, while in other products they may be expressed in terms of average behavior (performance). </a:t>
            </a:r>
          </a:p>
          <a:p>
            <a:r>
              <a:rPr lang="en-US" altLang="en-US"/>
              <a:t>Absence of deadlock is an important property for concurrent and parallel systems, but it is meaningless for single-threaded procedural software.</a:t>
            </a:r>
          </a:p>
          <a:p>
            <a:r>
              <a:rPr lang="en-US" altLang="en-US"/>
              <a:t>User friendliness is a key issue for graphical user interfaces, may not be an issue at all for embedded software  that does not directly interact with the user.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2A5DAC-A303-427B-A8CE-40244DACBFAB}" type="slidenum">
              <a:rPr lang="en-US"/>
              <a:pPr/>
              <a:t>36</a:t>
            </a:fld>
            <a:endParaRPr lang="en-US"/>
          </a:p>
        </p:txBody>
      </p:sp>
      <p:sp>
        <p:nvSpPr>
          <p:cNvPr id="146434" name="Rectangle 2"/>
          <p:cNvSpPr>
            <a:spLocks noGrp="1" noRot="1" noChangeAspect="1" noChangeArrowheads="1" noTextEdit="1"/>
          </p:cNvSpPr>
          <p:nvPr>
            <p:ph type="sldImg"/>
          </p:nvPr>
        </p:nvSpPr>
        <p:spPr>
          <a:xfrm>
            <a:off x="1143000" y="382588"/>
            <a:ext cx="4572000" cy="3429000"/>
          </a:xfrm>
          <a:ln/>
        </p:spPr>
      </p:sp>
      <p:sp>
        <p:nvSpPr>
          <p:cNvPr id="146435" name="Rectangle 3"/>
          <p:cNvSpPr>
            <a:spLocks noGrp="1" noChangeArrowheads="1"/>
          </p:cNvSpPr>
          <p:nvPr>
            <p:ph type="body" idx="1"/>
          </p:nvPr>
        </p:nvSpPr>
        <p:spPr>
          <a:xfrm>
            <a:off x="685800" y="4114800"/>
            <a:ext cx="5486400" cy="4495800"/>
          </a:xfrm>
        </p:spPr>
        <p:txBody>
          <a:bodyPr/>
          <a:lstStyle/>
          <a:p>
            <a:r>
              <a:rPr lang="en-US" altLang="en-US"/>
              <a:t>Different properties require different analysis techniques (and often different models). Performance can be studied using some kind of statistic model (e.g., Markov chain) and technique; deadline satisfaction is studied with deterministic models and techniques.</a:t>
            </a:r>
          </a:p>
          <a:p>
            <a:r>
              <a:rPr lang="en-US" altLang="en-US"/>
              <a:t>Reliability can be studied using statistical based software, since the goal may be to measure the mean time failure rate for specific usage profiles, while correctness can be checked with some kind of coverage, to reveal possible errors, or some kind of proof, to demonstrate the absence of errors.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474F3A-CF7D-408A-88AC-0F06194D23F0}" type="slidenum">
              <a:rPr lang="en-US"/>
              <a:pPr/>
              <a:t>37</a:t>
            </a:fld>
            <a:endParaRPr lang="en-US"/>
          </a:p>
        </p:txBody>
      </p:sp>
      <p:sp>
        <p:nvSpPr>
          <p:cNvPr id="148482" name="Rectangle 2"/>
          <p:cNvSpPr>
            <a:spLocks noGrp="1" noRot="1" noChangeAspect="1" noChangeArrowheads="1" noTextEdit="1"/>
          </p:cNvSpPr>
          <p:nvPr>
            <p:ph type="sldImg"/>
          </p:nvPr>
        </p:nvSpPr>
        <p:spPr>
          <a:xfrm>
            <a:off x="1143000" y="382588"/>
            <a:ext cx="4572000" cy="3429000"/>
          </a:xfrm>
          <a:ln/>
        </p:spPr>
      </p:sp>
      <p:sp>
        <p:nvSpPr>
          <p:cNvPr id="148483" name="Rectangle 3"/>
          <p:cNvSpPr>
            <a:spLocks noGrp="1" noChangeArrowheads="1"/>
          </p:cNvSpPr>
          <p:nvPr>
            <p:ph type="body" idx="1"/>
          </p:nvPr>
        </p:nvSpPr>
        <p:spPr>
          <a:xfrm>
            <a:off x="685800" y="4114800"/>
            <a:ext cx="5486400" cy="4495800"/>
          </a:xfrm>
        </p:spPr>
        <p:txBody>
          <a:bodyPr/>
          <a:lstStyle/>
          <a:p>
            <a:r>
              <a:rPr lang="en-US" altLang="en-US"/>
              <a:t>Even the same properties may require different techniques for different systems. For example, the structural coverage used for deriving test cases for procedural software does not apply to object oriented or concurrent software, where different criteria ought to be used. Absence of deadlock can be statically proved for simple systems (this is sometime the case of communication protocols), but may require the construction of the whole reachability space for complex systems. </a:t>
            </a:r>
          </a:p>
          <a:p>
            <a:endParaRPr lang="en-US" altLang="en-US"/>
          </a:p>
          <a:p>
            <a:r>
              <a:rPr lang="en-US" altLang="en-US" i="1"/>
              <a:t>In this tutorial we focus mainly on procedural and object oriented software. </a:t>
            </a:r>
          </a:p>
          <a:p>
            <a:r>
              <a:rPr lang="en-US" altLang="en-US"/>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5867400" cy="6858000"/>
            <a:chOff x="0" y="0"/>
            <a:chExt cx="3696" cy="4320"/>
          </a:xfrm>
        </p:grpSpPr>
        <p:sp>
          <p:nvSpPr>
            <p:cNvPr id="7171"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7172"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sz="2400">
                <a:latin typeface="Times New Roman" pitchFamily="18" charset="0"/>
              </a:endParaRPr>
            </a:p>
          </p:txBody>
        </p:sp>
      </p:grpSp>
      <p:grpSp>
        <p:nvGrpSpPr>
          <p:cNvPr id="7173" name="Group 5"/>
          <p:cNvGrpSpPr>
            <a:grpSpLocks/>
          </p:cNvGrpSpPr>
          <p:nvPr/>
        </p:nvGrpSpPr>
        <p:grpSpPr bwMode="auto">
          <a:xfrm>
            <a:off x="3632200" y="4889500"/>
            <a:ext cx="4876800" cy="319088"/>
            <a:chOff x="2288" y="3080"/>
            <a:chExt cx="3072" cy="201"/>
          </a:xfrm>
        </p:grpSpPr>
        <p:sp>
          <p:nvSpPr>
            <p:cNvPr id="7174"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7175"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a:p>
          </p:txBody>
        </p:sp>
      </p:grpSp>
      <p:sp>
        <p:nvSpPr>
          <p:cNvPr id="717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177" name="Rectangle 9"/>
          <p:cNvSpPr>
            <a:spLocks noGrp="1" noChangeArrowheads="1"/>
          </p:cNvSpPr>
          <p:nvPr>
            <p:ph type="dt" sz="quarter" idx="2"/>
          </p:nvPr>
        </p:nvSpPr>
        <p:spPr/>
        <p:txBody>
          <a:bodyPr/>
          <a:lstStyle>
            <a:lvl1pPr>
              <a:defRPr>
                <a:solidFill>
                  <a:schemeClr val="bg1"/>
                </a:solidFill>
              </a:defRPr>
            </a:lvl1pPr>
          </a:lstStyle>
          <a:p>
            <a:fld id="{1584AABD-88E9-41E0-AE4C-96E33345D985}" type="datetime1">
              <a:rPr lang="en-US"/>
              <a:pPr/>
              <a:t>4/23/2009</a:t>
            </a:fld>
            <a:endParaRPr lang="en-US"/>
          </a:p>
        </p:txBody>
      </p:sp>
      <p:sp>
        <p:nvSpPr>
          <p:cNvPr id="7178" name="Rectangle 10"/>
          <p:cNvSpPr>
            <a:spLocks noGrp="1" noChangeArrowheads="1"/>
          </p:cNvSpPr>
          <p:nvPr>
            <p:ph type="ftr" sz="quarter" idx="3"/>
          </p:nvPr>
        </p:nvSpPr>
        <p:spPr/>
        <p:txBody>
          <a:bodyPr/>
          <a:lstStyle>
            <a:lvl1pPr algn="r">
              <a:defRPr/>
            </a:lvl1pPr>
          </a:lstStyle>
          <a:p>
            <a:endParaRPr lang="en-US"/>
          </a:p>
        </p:txBody>
      </p:sp>
      <p:sp>
        <p:nvSpPr>
          <p:cNvPr id="7179" name="Rectangle 11"/>
          <p:cNvSpPr>
            <a:spLocks noGrp="1" noChangeArrowheads="1"/>
          </p:cNvSpPr>
          <p:nvPr>
            <p:ph type="sldNum" sz="quarter" idx="4"/>
          </p:nvPr>
        </p:nvSpPr>
        <p:spPr>
          <a:xfrm>
            <a:off x="76200" y="6248400"/>
            <a:ext cx="587375" cy="488950"/>
          </a:xfrm>
        </p:spPr>
        <p:txBody>
          <a:bodyPr anchorCtr="0"/>
          <a:lstStyle>
            <a:lvl1pPr>
              <a:defRPr/>
            </a:lvl1pPr>
          </a:lstStyle>
          <a:p>
            <a:fld id="{B1BF4A7C-8871-456B-91FC-284D3C2A7F89}" type="slidenum">
              <a:rPr lang="en-US"/>
              <a:pPr/>
              <a:t>‹#›</a:t>
            </a:fld>
            <a:endParaRPr lang="en-US"/>
          </a:p>
        </p:txBody>
      </p:sp>
      <p:sp>
        <p:nvSpPr>
          <p:cNvPr id="718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EBFC9F-DC93-46D9-A9C7-83035BABFF8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F46B4D-EC84-4F16-BE3E-DDE3C922744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438400" y="6248400"/>
            <a:ext cx="2130425" cy="474663"/>
          </a:xfrm>
        </p:spPr>
        <p:txBody>
          <a:bodyPr/>
          <a:lstStyle>
            <a:lvl1pPr>
              <a:defRPr/>
            </a:lvl1pPr>
          </a:lstStyle>
          <a:p>
            <a:endParaRPr lang="en-US"/>
          </a:p>
        </p:txBody>
      </p:sp>
      <p:sp>
        <p:nvSpPr>
          <p:cNvPr id="6" name="Footer Placeholder 5"/>
          <p:cNvSpPr>
            <a:spLocks noGrp="1"/>
          </p:cNvSpPr>
          <p:nvPr>
            <p:ph type="ftr" sz="quarter" idx="11"/>
          </p:nvPr>
        </p:nvSpPr>
        <p:spPr>
          <a:xfrm>
            <a:off x="5791200" y="6248400"/>
            <a:ext cx="2897188" cy="474663"/>
          </a:xfrm>
        </p:spPr>
        <p:txBody>
          <a:bodyPr/>
          <a:lstStyle>
            <a:lvl1pPr>
              <a:defRPr/>
            </a:lvl1pPr>
          </a:lstStyle>
          <a:p>
            <a:endParaRPr lang="en-US"/>
          </a:p>
        </p:txBody>
      </p:sp>
      <p:sp>
        <p:nvSpPr>
          <p:cNvPr id="7" name="Slide Number Placeholder 6"/>
          <p:cNvSpPr>
            <a:spLocks noGrp="1"/>
          </p:cNvSpPr>
          <p:nvPr>
            <p:ph type="sldNum" sz="quarter" idx="12"/>
          </p:nvPr>
        </p:nvSpPr>
        <p:spPr>
          <a:xfrm>
            <a:off x="84138" y="6242050"/>
            <a:ext cx="587375" cy="488950"/>
          </a:xfrm>
        </p:spPr>
        <p:txBody>
          <a:bodyPr/>
          <a:lstStyle>
            <a:lvl1pPr>
              <a:defRPr/>
            </a:lvl1pPr>
          </a:lstStyle>
          <a:p>
            <a:fld id="{B960D050-2A64-4103-A818-1B593795EF9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7CCEEF-132F-48BE-9CF1-3FA55B942CA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5575C9-648D-41D6-A0FD-B4A4A9961D7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E8746E1-CE8B-4D5D-B756-925FBC02E75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B0477AB-2296-4A16-9B5C-E2BC64DB2F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3B41180-5409-4F7B-8C6B-A82E813AB30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21F7F81-B161-4A75-8E18-E524D76E9B9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E5718DB-54E1-4D08-B996-FF876AD11DE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6F2C147-108E-446D-91F2-C0C79990317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7620000" cy="6858000"/>
            <a:chOff x="0" y="0"/>
            <a:chExt cx="4800" cy="4320"/>
          </a:xfrm>
        </p:grpSpPr>
        <p:grpSp>
          <p:nvGrpSpPr>
            <p:cNvPr id="6147" name="Group 3"/>
            <p:cNvGrpSpPr>
              <a:grpSpLocks/>
            </p:cNvGrpSpPr>
            <p:nvPr userDrawn="1"/>
          </p:nvGrpSpPr>
          <p:grpSpPr bwMode="auto">
            <a:xfrm>
              <a:off x="0" y="0"/>
              <a:ext cx="2016" cy="4320"/>
              <a:chOff x="0" y="0"/>
              <a:chExt cx="2016" cy="4320"/>
            </a:xfrm>
          </p:grpSpPr>
          <p:sp>
            <p:nvSpPr>
              <p:cNvPr id="614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a:p>
            </p:txBody>
          </p:sp>
          <p:sp>
            <p:nvSpPr>
              <p:cNvPr id="614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a:p>
            </p:txBody>
          </p:sp>
        </p:grpSp>
        <p:grpSp>
          <p:nvGrpSpPr>
            <p:cNvPr id="6150" name="Group 6"/>
            <p:cNvGrpSpPr>
              <a:grpSpLocks/>
            </p:cNvGrpSpPr>
            <p:nvPr/>
          </p:nvGrpSpPr>
          <p:grpSpPr bwMode="auto">
            <a:xfrm>
              <a:off x="144" y="1248"/>
              <a:ext cx="4656" cy="201"/>
              <a:chOff x="144" y="1248"/>
              <a:chExt cx="4656" cy="201"/>
            </a:xfrm>
          </p:grpSpPr>
          <p:sp>
            <p:nvSpPr>
              <p:cNvPr id="615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615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a:p>
            </p:txBody>
          </p:sp>
        </p:grpSp>
      </p:grpSp>
      <p:sp>
        <p:nvSpPr>
          <p:cNvPr id="6153"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54"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a:p>
        </p:txBody>
      </p:sp>
      <p:sp>
        <p:nvSpPr>
          <p:cNvPr id="615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615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6E9D1DFA-E639-4A3A-A5F7-559CE281E4F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home.att.net/~iso9k1/tqm/tqm.html" TargetMode="External"/><Relationship Id="rId2" Type="http://schemas.openxmlformats.org/officeDocument/2006/relationships/hyperlink" Target="http://www.gslis.utexas.edu/~rpollock/tqm.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dt" sz="quarter" idx="2"/>
          </p:nvPr>
        </p:nvSpPr>
        <p:spPr/>
        <p:txBody>
          <a:bodyPr/>
          <a:lstStyle/>
          <a:p>
            <a:fld id="{53CA727B-F46C-4C0B-B6B2-D04DA592CB22}" type="datetime1">
              <a:rPr lang="en-US"/>
              <a:pPr/>
              <a:t>4/23/2009</a:t>
            </a:fld>
            <a:endParaRPr lang="en-US"/>
          </a:p>
        </p:txBody>
      </p:sp>
      <p:sp>
        <p:nvSpPr>
          <p:cNvPr id="6" name="Rectangle 11"/>
          <p:cNvSpPr>
            <a:spLocks noGrp="1" noChangeArrowheads="1"/>
          </p:cNvSpPr>
          <p:nvPr>
            <p:ph type="sldNum" sz="quarter" idx="4"/>
          </p:nvPr>
        </p:nvSpPr>
        <p:spPr/>
        <p:txBody>
          <a:bodyPr/>
          <a:lstStyle/>
          <a:p>
            <a:fld id="{C998779D-AD65-4947-BD2E-A84030D3F9C2}" type="slidenum">
              <a:rPr lang="en-US"/>
              <a:pPr/>
              <a:t>1</a:t>
            </a:fld>
            <a:endParaRPr lang="en-US"/>
          </a:p>
        </p:txBody>
      </p:sp>
      <p:sp>
        <p:nvSpPr>
          <p:cNvPr id="4098" name="AutoShape 2"/>
          <p:cNvSpPr>
            <a:spLocks noGrp="1" noChangeArrowheads="1"/>
          </p:cNvSpPr>
          <p:nvPr>
            <p:ph type="ctrTitle"/>
          </p:nvPr>
        </p:nvSpPr>
        <p:spPr/>
        <p:txBody>
          <a:bodyPr/>
          <a:lstStyle/>
          <a:p>
            <a:r>
              <a:rPr lang="en-US" altLang="en-US" b="0" dirty="0"/>
              <a:t>Software Testing and </a:t>
            </a:r>
            <a:r>
              <a:rPr lang="en-US" altLang="en-US" b="0" dirty="0" smtClean="0"/>
              <a:t>QA</a:t>
            </a:r>
            <a:endParaRPr lang="en-US" b="0" dirty="0"/>
          </a:p>
        </p:txBody>
      </p:sp>
      <p:sp>
        <p:nvSpPr>
          <p:cNvPr id="4099" name="Rectangle 3"/>
          <p:cNvSpPr>
            <a:spLocks noGrp="1" noChangeArrowheads="1"/>
          </p:cNvSpPr>
          <p:nvPr>
            <p:ph type="subTitle" idx="1"/>
          </p:nvPr>
        </p:nvSpPr>
        <p:spPr/>
        <p:txBody>
          <a:bodyPr/>
          <a:lstStyle/>
          <a:p>
            <a:pPr>
              <a:lnSpc>
                <a:spcPct val="90000"/>
              </a:lnSpc>
            </a:pPr>
            <a:endParaRPr lang="en-US" altLang="en-US">
              <a:solidFill>
                <a:schemeClr val="bg2"/>
              </a:solidFill>
            </a:endParaRPr>
          </a:p>
          <a:p>
            <a:pPr>
              <a:lnSpc>
                <a:spcPct val="90000"/>
              </a:lnSpc>
            </a:pPr>
            <a:r>
              <a:rPr lang="en-US" altLang="en-US">
                <a:solidFill>
                  <a:schemeClr val="bg2"/>
                </a:solidFill>
              </a:rPr>
              <a:t>Borrowed from:</a:t>
            </a:r>
            <a:br>
              <a:rPr lang="en-US" altLang="en-US">
                <a:solidFill>
                  <a:schemeClr val="bg2"/>
                </a:solidFill>
              </a:rPr>
            </a:br>
            <a:r>
              <a:rPr lang="en-US" altLang="en-US">
                <a:solidFill>
                  <a:schemeClr val="bg2"/>
                </a:solidFill>
              </a:rPr>
              <a:t>Yongge Wang (yonwang@uncc.edu)</a:t>
            </a:r>
            <a:endParaRPr lang="en-US">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E3680CC9-04DF-4DE0-85F2-1E6508F0E96C}" type="slidenum">
              <a:rPr lang="en-US"/>
              <a:pPr/>
              <a:t>10</a:t>
            </a:fld>
            <a:endParaRPr lang="en-US"/>
          </a:p>
        </p:txBody>
      </p:sp>
      <p:sp>
        <p:nvSpPr>
          <p:cNvPr id="110594" name="Text Box 2"/>
          <p:cNvSpPr txBox="1">
            <a:spLocks noChangeArrowheads="1"/>
          </p:cNvSpPr>
          <p:nvPr/>
        </p:nvSpPr>
        <p:spPr bwMode="auto">
          <a:xfrm>
            <a:off x="381000" y="1385888"/>
            <a:ext cx="6019800" cy="671512"/>
          </a:xfrm>
          <a:prstGeom prst="rect">
            <a:avLst/>
          </a:prstGeom>
          <a:noFill/>
          <a:ln w="57150" cap="sq">
            <a:noFill/>
            <a:miter lim="800000"/>
            <a:headEnd/>
            <a:tailEnd/>
          </a:ln>
          <a:effectLst/>
        </p:spPr>
        <p:txBody>
          <a:bodyPr lIns="274320" rIns="274320">
            <a:spAutoFit/>
          </a:bodyPr>
          <a:lstStyle/>
          <a:p>
            <a:pPr algn="ctr"/>
            <a:r>
              <a:rPr lang="en-US" sz="3800"/>
              <a:t>The “Hello” Assignment</a:t>
            </a:r>
          </a:p>
        </p:txBody>
      </p:sp>
      <p:sp>
        <p:nvSpPr>
          <p:cNvPr id="110595" name="Text Box 3"/>
          <p:cNvSpPr txBox="1">
            <a:spLocks noChangeArrowheads="1"/>
          </p:cNvSpPr>
          <p:nvPr/>
        </p:nvSpPr>
        <p:spPr bwMode="auto">
          <a:xfrm>
            <a:off x="762000" y="2514600"/>
            <a:ext cx="7847013" cy="946150"/>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800">
                <a:solidFill>
                  <a:srgbClr val="000000"/>
                </a:solidFill>
                <a:latin typeface="Comic Sans MS" pitchFamily="66" charset="0"/>
              </a:rPr>
              <a:t>What if student’s program stops, but takes a long time?</a:t>
            </a:r>
          </a:p>
        </p:txBody>
      </p:sp>
      <p:sp>
        <p:nvSpPr>
          <p:cNvPr id="110596" name="Rectangle 4"/>
          <p:cNvSpPr>
            <a:spLocks noChangeArrowheads="1"/>
          </p:cNvSpPr>
          <p:nvPr/>
        </p:nvSpPr>
        <p:spPr bwMode="auto">
          <a:xfrm>
            <a:off x="881063" y="3975100"/>
            <a:ext cx="7729537" cy="2349500"/>
          </a:xfrm>
          <a:prstGeom prst="rect">
            <a:avLst/>
          </a:prstGeom>
          <a:solidFill>
            <a:srgbClr val="FFFF99"/>
          </a:solidFill>
          <a:ln w="57150" cap="sq">
            <a:solidFill>
              <a:srgbClr val="808080"/>
            </a:solidFill>
            <a:miter lim="800000"/>
            <a:headEnd/>
            <a:tailEnd/>
          </a:ln>
          <a:effectLst/>
        </p:spPr>
        <p:txBody>
          <a:bodyPr>
            <a:spAutoFit/>
          </a:bodyPr>
          <a:lstStyle/>
          <a:p>
            <a:pPr>
              <a:tabLst>
                <a:tab pos="342900" algn="l"/>
                <a:tab pos="685800" algn="l"/>
                <a:tab pos="1027113" algn="l"/>
                <a:tab pos="1370013" algn="l"/>
              </a:tabLst>
            </a:pPr>
            <a:r>
              <a:rPr lang="en-US" sz="1600" b="1" dirty="0">
                <a:solidFill>
                  <a:srgbClr val="CCCCFF"/>
                </a:solidFill>
                <a:latin typeface="Courier New" pitchFamily="49" charset="0"/>
              </a:rPr>
              <a:t>Program </a:t>
            </a:r>
            <a:r>
              <a:rPr lang="en-US" sz="1600" b="1" dirty="0">
                <a:solidFill>
                  <a:srgbClr val="808080"/>
                </a:solidFill>
                <a:latin typeface="Courier New" pitchFamily="49" charset="0"/>
              </a:rPr>
              <a:t>P</a:t>
            </a:r>
          </a:p>
          <a:p>
            <a:pPr>
              <a:tabLst>
                <a:tab pos="342900" algn="l"/>
                <a:tab pos="685800" algn="l"/>
                <a:tab pos="1027113" algn="l"/>
                <a:tab pos="1370013" algn="l"/>
              </a:tabLst>
            </a:pPr>
            <a:r>
              <a:rPr lang="en-US" sz="1600" b="1" dirty="0">
                <a:solidFill>
                  <a:srgbClr val="CCCCFF"/>
                </a:solidFill>
                <a:latin typeface="Courier New" pitchFamily="49" charset="0"/>
              </a:rPr>
              <a:t>	Initialize </a:t>
            </a:r>
            <a:r>
              <a:rPr lang="en-US" sz="1600" b="1" dirty="0">
                <a:solidFill>
                  <a:srgbClr val="808080"/>
                </a:solidFill>
                <a:latin typeface="Courier New" pitchFamily="49" charset="0"/>
              </a:rPr>
              <a:t>x = 0</a:t>
            </a:r>
            <a:endParaRPr lang="en-US" sz="1600" b="1" dirty="0">
              <a:solidFill>
                <a:srgbClr val="CCCCFF"/>
              </a:solidFill>
              <a:latin typeface="Courier New" pitchFamily="49" charset="0"/>
            </a:endParaRPr>
          </a:p>
          <a:p>
            <a:pPr>
              <a:tabLst>
                <a:tab pos="342900" algn="l"/>
                <a:tab pos="685800" algn="l"/>
                <a:tab pos="1027113" algn="l"/>
                <a:tab pos="1370013" algn="l"/>
              </a:tabLst>
            </a:pPr>
            <a:r>
              <a:rPr lang="en-US" sz="1600" b="1" dirty="0">
                <a:solidFill>
                  <a:srgbClr val="CCCCFF"/>
                </a:solidFill>
                <a:latin typeface="Courier New" pitchFamily="49" charset="0"/>
              </a:rPr>
              <a:t>	Do While </a:t>
            </a:r>
            <a:r>
              <a:rPr lang="en-US" sz="1600" b="1" dirty="0">
                <a:solidFill>
                  <a:srgbClr val="808080"/>
                </a:solidFill>
                <a:latin typeface="Courier New" pitchFamily="49" charset="0"/>
              </a:rPr>
              <a:t>(x is not a proof of Fermat’s Last Theorem)</a:t>
            </a:r>
          </a:p>
          <a:p>
            <a:pPr>
              <a:tabLst>
                <a:tab pos="342900" algn="l"/>
                <a:tab pos="685800" algn="l"/>
                <a:tab pos="1027113" algn="l"/>
                <a:tab pos="1370013" algn="l"/>
              </a:tabLst>
            </a:pPr>
            <a:r>
              <a:rPr lang="en-US" sz="1600" b="1" dirty="0">
                <a:solidFill>
                  <a:srgbClr val="808080"/>
                </a:solidFill>
                <a:latin typeface="Courier New" pitchFamily="49" charset="0"/>
              </a:rPr>
              <a:t>		x = next mathematical statement in a sequence</a:t>
            </a:r>
          </a:p>
          <a:p>
            <a:pPr>
              <a:tabLst>
                <a:tab pos="342900" algn="l"/>
                <a:tab pos="685800" algn="l"/>
                <a:tab pos="1027113" algn="l"/>
                <a:tab pos="1370013" algn="l"/>
              </a:tabLst>
            </a:pPr>
            <a:r>
              <a:rPr lang="en-US" sz="1600" b="1" dirty="0">
                <a:solidFill>
                  <a:srgbClr val="CCCCFF"/>
                </a:solidFill>
                <a:latin typeface="Courier New" pitchFamily="49" charset="0"/>
              </a:rPr>
              <a:t>	End While</a:t>
            </a:r>
          </a:p>
          <a:p>
            <a:pPr>
              <a:tabLst>
                <a:tab pos="342900" algn="l"/>
                <a:tab pos="685800" algn="l"/>
                <a:tab pos="1027113" algn="l"/>
                <a:tab pos="1370013" algn="l"/>
              </a:tabLst>
            </a:pPr>
            <a:endParaRPr lang="en-US" sz="1600" b="1" dirty="0">
              <a:solidFill>
                <a:srgbClr val="CCCCFF"/>
              </a:solidFill>
              <a:latin typeface="Courier New" pitchFamily="49" charset="0"/>
            </a:endParaRPr>
          </a:p>
          <a:p>
            <a:pPr>
              <a:tabLst>
                <a:tab pos="342900" algn="l"/>
                <a:tab pos="685800" algn="l"/>
                <a:tab pos="1027113" algn="l"/>
                <a:tab pos="1370013" algn="l"/>
              </a:tabLst>
            </a:pPr>
            <a:r>
              <a:rPr lang="en-US" sz="1600" b="1" dirty="0">
                <a:solidFill>
                  <a:srgbClr val="CCCCFF"/>
                </a:solidFill>
                <a:latin typeface="Courier New" pitchFamily="49" charset="0"/>
              </a:rPr>
              <a:t>	</a:t>
            </a:r>
            <a:r>
              <a:rPr lang="en-US" sz="1600" b="1" dirty="0">
                <a:solidFill>
                  <a:srgbClr val="808080"/>
                </a:solidFill>
                <a:latin typeface="Courier New" pitchFamily="49" charset="0"/>
              </a:rPr>
              <a:t>Print “Hello!”</a:t>
            </a:r>
            <a:endParaRPr lang="en-US" sz="1600" b="1" dirty="0">
              <a:solidFill>
                <a:srgbClr val="CCCCFF"/>
              </a:solidFill>
              <a:latin typeface="Courier New" pitchFamily="49" charset="0"/>
            </a:endParaRPr>
          </a:p>
          <a:p>
            <a:pPr>
              <a:tabLst>
                <a:tab pos="342900" algn="l"/>
                <a:tab pos="685800" algn="l"/>
                <a:tab pos="1027113" algn="l"/>
                <a:tab pos="1370013" algn="l"/>
              </a:tabLst>
            </a:pPr>
            <a:endParaRPr lang="en-US" sz="1600" b="1" dirty="0">
              <a:solidFill>
                <a:srgbClr val="808080"/>
              </a:solidFill>
              <a:latin typeface="Courier New" pitchFamily="49" charset="0"/>
            </a:endParaRPr>
          </a:p>
          <a:p>
            <a:pPr>
              <a:tabLst>
                <a:tab pos="342900" algn="l"/>
                <a:tab pos="685800" algn="l"/>
                <a:tab pos="1027113" algn="l"/>
                <a:tab pos="1370013" algn="l"/>
              </a:tabLst>
            </a:pPr>
            <a:r>
              <a:rPr lang="en-US" sz="1600" b="1" dirty="0">
                <a:solidFill>
                  <a:srgbClr val="CCCCFF"/>
                </a:solidFill>
                <a:latin typeface="Courier New" pitchFamily="49" charset="0"/>
                <a:sym typeface="Wingdings" pitchFamily="2" charset="2"/>
              </a:rPr>
              <a:t>End Program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8D072739-0831-4A16-97AC-D80000D1D7F2}" type="slidenum">
              <a:rPr lang="en-US"/>
              <a:pPr/>
              <a:t>11</a:t>
            </a:fld>
            <a:endParaRPr lang="en-US"/>
          </a:p>
        </p:txBody>
      </p:sp>
      <p:sp>
        <p:nvSpPr>
          <p:cNvPr id="111618" name="Text Box 2"/>
          <p:cNvSpPr txBox="1">
            <a:spLocks noChangeArrowheads="1"/>
          </p:cNvSpPr>
          <p:nvPr/>
        </p:nvSpPr>
        <p:spPr bwMode="auto">
          <a:xfrm>
            <a:off x="685800" y="533400"/>
            <a:ext cx="7162800" cy="671513"/>
          </a:xfrm>
          <a:prstGeom prst="rect">
            <a:avLst/>
          </a:prstGeom>
          <a:noFill/>
          <a:ln w="57150" cap="sq">
            <a:noFill/>
            <a:miter lim="800000"/>
            <a:headEnd/>
            <a:tailEnd/>
          </a:ln>
          <a:effectLst/>
        </p:spPr>
        <p:txBody>
          <a:bodyPr lIns="274320" rIns="274320">
            <a:spAutoFit/>
          </a:bodyPr>
          <a:lstStyle/>
          <a:p>
            <a:pPr algn="ctr"/>
            <a:r>
              <a:rPr lang="en-US" sz="3800">
                <a:solidFill>
                  <a:schemeClr val="tx2"/>
                </a:solidFill>
              </a:rPr>
              <a:t>The “Hello” Assignment</a:t>
            </a:r>
          </a:p>
        </p:txBody>
      </p:sp>
      <p:sp>
        <p:nvSpPr>
          <p:cNvPr id="111619" name="Text Box 3"/>
          <p:cNvSpPr txBox="1">
            <a:spLocks noChangeArrowheads="1"/>
          </p:cNvSpPr>
          <p:nvPr/>
        </p:nvSpPr>
        <p:spPr bwMode="auto">
          <a:xfrm>
            <a:off x="153988" y="1066800"/>
            <a:ext cx="9140825" cy="5341938"/>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800">
                <a:latin typeface="Comic Sans MS" pitchFamily="66" charset="0"/>
              </a:rPr>
              <a:t>What if your program stops, but takes a long time?</a:t>
            </a:r>
          </a:p>
          <a:p>
            <a:pPr marL="457200" indent="-457200">
              <a:spcBef>
                <a:spcPct val="50000"/>
              </a:spcBef>
              <a:buFontTx/>
              <a:buChar char="•"/>
            </a:pPr>
            <a:endParaRPr lang="en-US" sz="2800">
              <a:latin typeface="Comic Sans MS" pitchFamily="66" charset="0"/>
            </a:endParaRPr>
          </a:p>
          <a:p>
            <a:pPr marL="457200" indent="-457200">
              <a:spcBef>
                <a:spcPct val="50000"/>
              </a:spcBef>
              <a:buFontTx/>
              <a:buChar char="•"/>
            </a:pPr>
            <a:endParaRPr lang="en-US" sz="2800">
              <a:solidFill>
                <a:schemeClr val="tx2"/>
              </a:solidFill>
              <a:latin typeface="Comic Sans MS" pitchFamily="66" charset="0"/>
            </a:endParaRPr>
          </a:p>
          <a:p>
            <a:pPr marL="457200" indent="-457200">
              <a:spcBef>
                <a:spcPct val="50000"/>
              </a:spcBef>
              <a:buFontTx/>
              <a:buChar char="•"/>
            </a:pPr>
            <a:endParaRPr lang="en-US" sz="2800">
              <a:solidFill>
                <a:schemeClr val="tx2"/>
              </a:solidFill>
              <a:latin typeface="Comic Sans MS" pitchFamily="66" charset="0"/>
            </a:endParaRPr>
          </a:p>
          <a:p>
            <a:pPr marL="457200" indent="-457200">
              <a:spcBef>
                <a:spcPct val="50000"/>
              </a:spcBef>
              <a:buFontTx/>
              <a:buChar char="•"/>
            </a:pPr>
            <a:endParaRPr lang="en-US" sz="2800">
              <a:latin typeface="Comic Sans MS" pitchFamily="66" charset="0"/>
            </a:endParaRPr>
          </a:p>
          <a:p>
            <a:pPr marL="457200" indent="-457200">
              <a:spcBef>
                <a:spcPct val="50000"/>
              </a:spcBef>
              <a:buFontTx/>
              <a:buChar char="•"/>
            </a:pPr>
            <a:r>
              <a:rPr lang="en-US" sz="2800">
                <a:latin typeface="Comic Sans MS" pitchFamily="66" charset="0"/>
              </a:rPr>
              <a:t>Grading program might say to fail you</a:t>
            </a:r>
          </a:p>
          <a:p>
            <a:pPr marL="457200" indent="-457200">
              <a:spcBef>
                <a:spcPct val="50000"/>
              </a:spcBef>
              <a:buFontTx/>
              <a:buChar char="•"/>
            </a:pPr>
            <a:r>
              <a:rPr lang="en-US" sz="2800">
                <a:latin typeface="Comic Sans MS" pitchFamily="66" charset="0"/>
              </a:rPr>
              <a:t>But technically you deserve to Pass</a:t>
            </a:r>
          </a:p>
          <a:p>
            <a:pPr marL="914400" lvl="1" indent="-457200">
              <a:spcBef>
                <a:spcPct val="50000"/>
              </a:spcBef>
              <a:buFontTx/>
              <a:buChar char="•"/>
            </a:pPr>
            <a:r>
              <a:rPr lang="en-US" sz="2400">
                <a:latin typeface="Comic Sans MS" pitchFamily="66" charset="0"/>
              </a:rPr>
              <a:t>Unless you never reach a statement that is the proof</a:t>
            </a:r>
          </a:p>
        </p:txBody>
      </p:sp>
      <p:sp>
        <p:nvSpPr>
          <p:cNvPr id="111620" name="Rectangle 4"/>
          <p:cNvSpPr>
            <a:spLocks noChangeArrowheads="1"/>
          </p:cNvSpPr>
          <p:nvPr/>
        </p:nvSpPr>
        <p:spPr bwMode="auto">
          <a:xfrm>
            <a:off x="823913" y="2374900"/>
            <a:ext cx="7729537" cy="2349500"/>
          </a:xfrm>
          <a:prstGeom prst="rect">
            <a:avLst/>
          </a:prstGeom>
          <a:solidFill>
            <a:srgbClr val="FFFF99"/>
          </a:solidFill>
          <a:ln w="57150" cap="sq">
            <a:solidFill>
              <a:schemeClr val="bg2"/>
            </a:solidFill>
            <a:miter lim="800000"/>
            <a:headEnd/>
            <a:tailEnd/>
          </a:ln>
          <a:effectLst/>
        </p:spPr>
        <p:txBody>
          <a:bodyPr>
            <a:spAutoFit/>
          </a:bodyPr>
          <a:lstStyle/>
          <a:p>
            <a:pPr>
              <a:tabLst>
                <a:tab pos="342900" algn="l"/>
                <a:tab pos="685800" algn="l"/>
                <a:tab pos="1027113" algn="l"/>
                <a:tab pos="1370013" algn="l"/>
              </a:tabLst>
            </a:pPr>
            <a:r>
              <a:rPr lang="en-US" sz="1600" b="1">
                <a:solidFill>
                  <a:schemeClr val="hlink"/>
                </a:solidFill>
                <a:latin typeface="Courier New" pitchFamily="49" charset="0"/>
              </a:rPr>
              <a:t>Program </a:t>
            </a:r>
            <a:r>
              <a:rPr lang="en-US" sz="1600" b="1">
                <a:solidFill>
                  <a:schemeClr val="bg2"/>
                </a:solidFill>
                <a:latin typeface="Courier New" pitchFamily="49" charset="0"/>
              </a:rPr>
              <a:t>P</a:t>
            </a:r>
          </a:p>
          <a:p>
            <a:pPr>
              <a:tabLst>
                <a:tab pos="342900" algn="l"/>
                <a:tab pos="685800" algn="l"/>
                <a:tab pos="1027113" algn="l"/>
                <a:tab pos="1370013" algn="l"/>
              </a:tabLst>
            </a:pPr>
            <a:r>
              <a:rPr lang="en-US" sz="1600" b="1">
                <a:solidFill>
                  <a:schemeClr val="hlink"/>
                </a:solidFill>
                <a:latin typeface="Courier New" pitchFamily="49" charset="0"/>
              </a:rPr>
              <a:t>	Initialize </a:t>
            </a:r>
            <a:r>
              <a:rPr lang="en-US" sz="1600" b="1">
                <a:solidFill>
                  <a:schemeClr val="bg2"/>
                </a:solidFill>
                <a:latin typeface="Courier New" pitchFamily="49" charset="0"/>
              </a:rPr>
              <a:t>x = 0</a:t>
            </a:r>
            <a:endParaRPr lang="en-US" sz="1600" b="1">
              <a:solidFill>
                <a:schemeClr val="hlink"/>
              </a:solidFill>
              <a:latin typeface="Courier New" pitchFamily="49" charset="0"/>
            </a:endParaRPr>
          </a:p>
          <a:p>
            <a:pPr>
              <a:tabLst>
                <a:tab pos="342900" algn="l"/>
                <a:tab pos="685800" algn="l"/>
                <a:tab pos="1027113" algn="l"/>
                <a:tab pos="1370013" algn="l"/>
              </a:tabLst>
            </a:pPr>
            <a:r>
              <a:rPr lang="en-US" sz="1600" b="1">
                <a:solidFill>
                  <a:schemeClr val="hlink"/>
                </a:solidFill>
                <a:latin typeface="Courier New" pitchFamily="49" charset="0"/>
              </a:rPr>
              <a:t>	Do While </a:t>
            </a:r>
            <a:r>
              <a:rPr lang="en-US" sz="1600" b="1">
                <a:solidFill>
                  <a:schemeClr val="bg2"/>
                </a:solidFill>
                <a:latin typeface="Courier New" pitchFamily="49" charset="0"/>
              </a:rPr>
              <a:t>(x is not a proof of Fermat’s Last Theorem)</a:t>
            </a:r>
          </a:p>
          <a:p>
            <a:pPr>
              <a:tabLst>
                <a:tab pos="342900" algn="l"/>
                <a:tab pos="685800" algn="l"/>
                <a:tab pos="1027113" algn="l"/>
                <a:tab pos="1370013" algn="l"/>
              </a:tabLst>
            </a:pPr>
            <a:r>
              <a:rPr lang="en-US" sz="1600" b="1">
                <a:solidFill>
                  <a:schemeClr val="bg2"/>
                </a:solidFill>
                <a:latin typeface="Courier New" pitchFamily="49" charset="0"/>
              </a:rPr>
              <a:t>		x = next mathematical statement in a sequence</a:t>
            </a:r>
          </a:p>
          <a:p>
            <a:pPr>
              <a:tabLst>
                <a:tab pos="342900" algn="l"/>
                <a:tab pos="685800" algn="l"/>
                <a:tab pos="1027113" algn="l"/>
                <a:tab pos="1370013" algn="l"/>
              </a:tabLst>
            </a:pPr>
            <a:r>
              <a:rPr lang="en-US" sz="1600" b="1">
                <a:solidFill>
                  <a:schemeClr val="hlink"/>
                </a:solidFill>
                <a:latin typeface="Courier New" pitchFamily="49" charset="0"/>
              </a:rPr>
              <a:t>	End While</a:t>
            </a:r>
          </a:p>
          <a:p>
            <a:pPr>
              <a:tabLst>
                <a:tab pos="342900" algn="l"/>
                <a:tab pos="685800" algn="l"/>
                <a:tab pos="1027113" algn="l"/>
                <a:tab pos="1370013" algn="l"/>
              </a:tabLst>
            </a:pPr>
            <a:endParaRPr lang="en-US" sz="1600" b="1">
              <a:solidFill>
                <a:schemeClr val="hlink"/>
              </a:solidFill>
              <a:latin typeface="Courier New" pitchFamily="49" charset="0"/>
            </a:endParaRPr>
          </a:p>
          <a:p>
            <a:pPr>
              <a:tabLst>
                <a:tab pos="342900" algn="l"/>
                <a:tab pos="685800" algn="l"/>
                <a:tab pos="1027113" algn="l"/>
                <a:tab pos="1370013" algn="l"/>
              </a:tabLst>
            </a:pPr>
            <a:r>
              <a:rPr lang="en-US" sz="1600" b="1">
                <a:solidFill>
                  <a:schemeClr val="hlink"/>
                </a:solidFill>
                <a:latin typeface="Courier New" pitchFamily="49" charset="0"/>
              </a:rPr>
              <a:t>	</a:t>
            </a:r>
            <a:r>
              <a:rPr lang="en-US" sz="1600" b="1">
                <a:solidFill>
                  <a:schemeClr val="bg2"/>
                </a:solidFill>
                <a:latin typeface="Courier New" pitchFamily="49" charset="0"/>
              </a:rPr>
              <a:t>Print “Hello!”</a:t>
            </a:r>
            <a:endParaRPr lang="en-US" sz="1600" b="1">
              <a:solidFill>
                <a:schemeClr val="hlink"/>
              </a:solidFill>
              <a:latin typeface="Courier New" pitchFamily="49" charset="0"/>
            </a:endParaRPr>
          </a:p>
          <a:p>
            <a:pPr>
              <a:tabLst>
                <a:tab pos="342900" algn="l"/>
                <a:tab pos="685800" algn="l"/>
                <a:tab pos="1027113" algn="l"/>
                <a:tab pos="1370013" algn="l"/>
              </a:tabLst>
            </a:pPr>
            <a:endParaRPr lang="en-US" sz="1600" b="1">
              <a:solidFill>
                <a:schemeClr val="bg2"/>
              </a:solidFill>
              <a:latin typeface="Courier New" pitchFamily="49" charset="0"/>
            </a:endParaRPr>
          </a:p>
          <a:p>
            <a:pPr>
              <a:tabLst>
                <a:tab pos="342900" algn="l"/>
                <a:tab pos="685800" algn="l"/>
                <a:tab pos="1027113" algn="l"/>
                <a:tab pos="1370013" algn="l"/>
              </a:tabLst>
            </a:pPr>
            <a:r>
              <a:rPr lang="en-US" sz="1600" b="1">
                <a:solidFill>
                  <a:schemeClr val="hlink"/>
                </a:solidFill>
                <a:latin typeface="Courier New" pitchFamily="49" charset="0"/>
                <a:sym typeface="Wingdings" pitchFamily="2" charset="2"/>
              </a:rPr>
              <a:t>End Program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5F265277-90D9-4326-A0CA-378CA4F94860}" type="slidenum">
              <a:rPr lang="en-US"/>
              <a:pPr/>
              <a:t>12</a:t>
            </a:fld>
            <a:endParaRPr lang="en-US"/>
          </a:p>
        </p:txBody>
      </p:sp>
      <p:sp>
        <p:nvSpPr>
          <p:cNvPr id="112642" name="Text Box 2"/>
          <p:cNvSpPr txBox="1">
            <a:spLocks noChangeArrowheads="1"/>
          </p:cNvSpPr>
          <p:nvPr/>
        </p:nvSpPr>
        <p:spPr bwMode="auto">
          <a:xfrm>
            <a:off x="762000" y="2286000"/>
            <a:ext cx="7694613" cy="3082925"/>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800">
                <a:solidFill>
                  <a:srgbClr val="000000"/>
                </a:solidFill>
                <a:latin typeface="Comic Sans MS" pitchFamily="66" charset="0"/>
              </a:rPr>
              <a:t>This is becoming a cat-and-mouse game…</a:t>
            </a:r>
          </a:p>
          <a:p>
            <a:pPr marL="457200" indent="-457200">
              <a:spcBef>
                <a:spcPct val="50000"/>
              </a:spcBef>
              <a:buFontTx/>
              <a:buChar char="•"/>
            </a:pPr>
            <a:r>
              <a:rPr lang="en-US" sz="2800">
                <a:solidFill>
                  <a:srgbClr val="000000"/>
                </a:solidFill>
                <a:latin typeface="Comic Sans MS" pitchFamily="66" charset="0"/>
              </a:rPr>
              <a:t>Could it be that writing a computer program to grade such a simple assignment is impossible?</a:t>
            </a:r>
          </a:p>
          <a:p>
            <a:pPr marL="457200" indent="-457200">
              <a:spcBef>
                <a:spcPct val="50000"/>
              </a:spcBef>
              <a:buFontTx/>
              <a:buChar char="•"/>
            </a:pPr>
            <a:endParaRPr lang="en-US" sz="2800">
              <a:solidFill>
                <a:srgbClr val="000000"/>
              </a:solidFill>
              <a:latin typeface="Comic Sans MS" pitchFamily="66" charset="0"/>
            </a:endParaRPr>
          </a:p>
        </p:txBody>
      </p:sp>
      <p:sp>
        <p:nvSpPr>
          <p:cNvPr id="112643" name="Text Box 3"/>
          <p:cNvSpPr txBox="1">
            <a:spLocks noChangeArrowheads="1"/>
          </p:cNvSpPr>
          <p:nvPr/>
        </p:nvSpPr>
        <p:spPr bwMode="auto">
          <a:xfrm>
            <a:off x="914400" y="5486400"/>
            <a:ext cx="7083425" cy="946150"/>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800">
                <a:solidFill>
                  <a:srgbClr val="000000"/>
                </a:solidFill>
                <a:latin typeface="Comic Sans MS" pitchFamily="66" charset="0"/>
              </a:rPr>
              <a:t>YES!  Moreover we can </a:t>
            </a:r>
            <a:r>
              <a:rPr lang="en-US" sz="2800">
                <a:solidFill>
                  <a:srgbClr val="3333CC"/>
                </a:solidFill>
                <a:latin typeface="Comic Sans MS" pitchFamily="66" charset="0"/>
              </a:rPr>
              <a:t>prove</a:t>
            </a:r>
            <a:r>
              <a:rPr lang="en-US" sz="2800">
                <a:solidFill>
                  <a:srgbClr val="000000"/>
                </a:solidFill>
                <a:latin typeface="Comic Sans MS" pitchFamily="66" charset="0"/>
              </a:rPr>
              <a:t> that it is impossible.</a:t>
            </a:r>
          </a:p>
        </p:txBody>
      </p:sp>
      <p:sp>
        <p:nvSpPr>
          <p:cNvPr id="112644" name="Text Box 4"/>
          <p:cNvSpPr txBox="1">
            <a:spLocks noChangeArrowheads="1"/>
          </p:cNvSpPr>
          <p:nvPr/>
        </p:nvSpPr>
        <p:spPr bwMode="auto">
          <a:xfrm>
            <a:off x="304800" y="1371600"/>
            <a:ext cx="6019800" cy="671513"/>
          </a:xfrm>
          <a:prstGeom prst="rect">
            <a:avLst/>
          </a:prstGeom>
          <a:noFill/>
          <a:ln w="57150" cap="sq">
            <a:noFill/>
            <a:miter lim="800000"/>
            <a:headEnd/>
            <a:tailEnd/>
          </a:ln>
          <a:effectLst/>
        </p:spPr>
        <p:txBody>
          <a:bodyPr lIns="274320" rIns="274320">
            <a:spAutoFit/>
          </a:bodyPr>
          <a:lstStyle/>
          <a:p>
            <a:pPr algn="ctr"/>
            <a:r>
              <a:rPr lang="en-US" sz="3800">
                <a:solidFill>
                  <a:schemeClr val="tx2"/>
                </a:solidFill>
              </a:rPr>
              <a:t>The “Hello” Assignment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136A7258-AF5F-4F7E-B088-56A9B02E81B2}" type="slidenum">
              <a:rPr lang="en-US"/>
              <a:pPr/>
              <a:t>13</a:t>
            </a:fld>
            <a:endParaRPr lang="en-US"/>
          </a:p>
        </p:txBody>
      </p:sp>
      <p:pic>
        <p:nvPicPr>
          <p:cNvPr id="113667" name="Picture 3" descr="Turing"/>
          <p:cNvPicPr>
            <a:picLocks noChangeAspect="1" noChangeArrowheads="1"/>
          </p:cNvPicPr>
          <p:nvPr/>
        </p:nvPicPr>
        <p:blipFill>
          <a:blip r:embed="rId2"/>
          <a:srcRect/>
          <a:stretch>
            <a:fillRect/>
          </a:stretch>
        </p:blipFill>
        <p:spPr bwMode="auto">
          <a:xfrm>
            <a:off x="6765925" y="3962400"/>
            <a:ext cx="2378075" cy="2878138"/>
          </a:xfrm>
          <a:prstGeom prst="rect">
            <a:avLst/>
          </a:prstGeom>
          <a:noFill/>
        </p:spPr>
      </p:pic>
      <p:sp>
        <p:nvSpPr>
          <p:cNvPr id="113666" name="Text Box 2"/>
          <p:cNvSpPr txBox="1">
            <a:spLocks noChangeArrowheads="1"/>
          </p:cNvSpPr>
          <p:nvPr/>
        </p:nvSpPr>
        <p:spPr bwMode="auto">
          <a:xfrm>
            <a:off x="76200" y="2209800"/>
            <a:ext cx="9067800" cy="3624263"/>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400">
                <a:solidFill>
                  <a:srgbClr val="000000"/>
                </a:solidFill>
                <a:latin typeface="Comic Sans MS" pitchFamily="66" charset="0"/>
              </a:rPr>
              <a:t>Can we design a program, that tells whether other programs ever halt on their own input? </a:t>
            </a:r>
          </a:p>
          <a:p>
            <a:pPr marL="914400" lvl="1" indent="-457200">
              <a:spcBef>
                <a:spcPct val="50000"/>
              </a:spcBef>
              <a:buFontTx/>
              <a:buChar char="•"/>
            </a:pPr>
            <a:r>
              <a:rPr lang="en-US" sz="2000">
                <a:solidFill>
                  <a:srgbClr val="000000"/>
                </a:solidFill>
                <a:latin typeface="Comic Sans MS" pitchFamily="66" charset="0"/>
              </a:rPr>
              <a:t>Output of this program, called HALT, when applied to program P, is “halts” if P eventually halts. I.e., HALT(P)=“halts”</a:t>
            </a:r>
          </a:p>
          <a:p>
            <a:pPr marL="914400" lvl="1" indent="-457200">
              <a:spcBef>
                <a:spcPct val="50000"/>
              </a:spcBef>
              <a:buFontTx/>
              <a:buChar char="•"/>
            </a:pPr>
            <a:r>
              <a:rPr lang="en-US" sz="2000">
                <a:solidFill>
                  <a:srgbClr val="000000"/>
                </a:solidFill>
                <a:latin typeface="Comic Sans MS" pitchFamily="66" charset="0"/>
              </a:rPr>
              <a:t>Output of this program is “never halts” if P never halts. I.e., HALT(P)=“never halts”</a:t>
            </a:r>
          </a:p>
          <a:p>
            <a:pPr marL="457200" indent="-457200">
              <a:spcBef>
                <a:spcPct val="50000"/>
              </a:spcBef>
              <a:buFontTx/>
              <a:buChar char="•"/>
            </a:pPr>
            <a:r>
              <a:rPr lang="en-US" sz="2400">
                <a:solidFill>
                  <a:srgbClr val="000000"/>
                </a:solidFill>
                <a:latin typeface="Comic Sans MS" pitchFamily="66" charset="0"/>
              </a:rPr>
              <a:t>Theorem (Alan Turing 1937): </a:t>
            </a:r>
            <a:br>
              <a:rPr lang="en-US" sz="2400">
                <a:solidFill>
                  <a:srgbClr val="000000"/>
                </a:solidFill>
                <a:latin typeface="Comic Sans MS" pitchFamily="66" charset="0"/>
              </a:rPr>
            </a:br>
            <a:r>
              <a:rPr lang="en-US" sz="2400">
                <a:solidFill>
                  <a:srgbClr val="000000"/>
                </a:solidFill>
                <a:latin typeface="Comic Sans MS" pitchFamily="66" charset="0"/>
              </a:rPr>
              <a:t>No computer program can</a:t>
            </a:r>
            <a:br>
              <a:rPr lang="en-US" sz="2400">
                <a:solidFill>
                  <a:srgbClr val="000000"/>
                </a:solidFill>
                <a:latin typeface="Comic Sans MS" pitchFamily="66" charset="0"/>
              </a:rPr>
            </a:br>
            <a:r>
              <a:rPr lang="en-US" sz="2400">
                <a:solidFill>
                  <a:srgbClr val="000000"/>
                </a:solidFill>
                <a:latin typeface="Comic Sans MS" pitchFamily="66" charset="0"/>
              </a:rPr>
              <a:t>solve the halting problem.</a:t>
            </a:r>
          </a:p>
        </p:txBody>
      </p:sp>
      <p:sp>
        <p:nvSpPr>
          <p:cNvPr id="113668" name="Text Box 4"/>
          <p:cNvSpPr txBox="1">
            <a:spLocks noChangeArrowheads="1"/>
          </p:cNvSpPr>
          <p:nvPr/>
        </p:nvSpPr>
        <p:spPr bwMode="auto">
          <a:xfrm>
            <a:off x="228600" y="1309688"/>
            <a:ext cx="5486400" cy="671512"/>
          </a:xfrm>
          <a:prstGeom prst="rect">
            <a:avLst/>
          </a:prstGeom>
          <a:noFill/>
          <a:ln w="57150" cap="sq">
            <a:noFill/>
            <a:miter lim="800000"/>
            <a:headEnd/>
            <a:tailEnd/>
          </a:ln>
          <a:effectLst/>
        </p:spPr>
        <p:txBody>
          <a:bodyPr lIns="274320" rIns="274320">
            <a:spAutoFit/>
          </a:bodyPr>
          <a:lstStyle/>
          <a:p>
            <a:pPr algn="ctr"/>
            <a:r>
              <a:rPr lang="en-US" sz="3800">
                <a:solidFill>
                  <a:schemeClr val="tx2"/>
                </a:solidFill>
              </a:rPr>
              <a:t>The Halting problem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C53FBCF4-A738-416A-BDDD-8167CC674278}" type="slidenum">
              <a:rPr lang="en-US"/>
              <a:pPr/>
              <a:t>14</a:t>
            </a:fld>
            <a:endParaRPr lang="en-US"/>
          </a:p>
        </p:txBody>
      </p:sp>
      <p:sp>
        <p:nvSpPr>
          <p:cNvPr id="114690" name="Text Box 2"/>
          <p:cNvSpPr txBox="1">
            <a:spLocks noChangeArrowheads="1"/>
          </p:cNvSpPr>
          <p:nvPr/>
        </p:nvSpPr>
        <p:spPr bwMode="auto">
          <a:xfrm>
            <a:off x="304800" y="1309688"/>
            <a:ext cx="6705600" cy="671512"/>
          </a:xfrm>
          <a:prstGeom prst="rect">
            <a:avLst/>
          </a:prstGeom>
          <a:noFill/>
          <a:ln w="57150" cap="sq">
            <a:noFill/>
            <a:miter lim="800000"/>
            <a:headEnd/>
            <a:tailEnd/>
          </a:ln>
          <a:effectLst/>
        </p:spPr>
        <p:txBody>
          <a:bodyPr lIns="274320" rIns="274320">
            <a:spAutoFit/>
          </a:bodyPr>
          <a:lstStyle/>
          <a:p>
            <a:pPr algn="ctr"/>
            <a:r>
              <a:rPr lang="en-US" sz="3800">
                <a:solidFill>
                  <a:schemeClr val="tx2"/>
                </a:solidFill>
              </a:rPr>
              <a:t>Simple unsolvable problem</a:t>
            </a:r>
          </a:p>
        </p:txBody>
      </p:sp>
      <p:sp>
        <p:nvSpPr>
          <p:cNvPr id="114691" name="AutoShape 3"/>
          <p:cNvSpPr>
            <a:spLocks noChangeArrowheads="1"/>
          </p:cNvSpPr>
          <p:nvPr/>
        </p:nvSpPr>
        <p:spPr bwMode="auto">
          <a:xfrm>
            <a:off x="2230438" y="2819400"/>
            <a:ext cx="4841875" cy="2743200"/>
          </a:xfrm>
          <a:prstGeom prst="wedgeEllipseCallout">
            <a:avLst>
              <a:gd name="adj1" fmla="val -97"/>
              <a:gd name="adj2" fmla="val -1560"/>
            </a:avLst>
          </a:prstGeom>
          <a:noFill/>
          <a:ln w="57150" cap="sq">
            <a:solidFill>
              <a:schemeClr val="tx1"/>
            </a:solidFill>
            <a:miter lim="800000"/>
            <a:headEnd/>
            <a:tailEnd/>
          </a:ln>
          <a:effectLst/>
        </p:spPr>
        <p:txBody>
          <a:bodyPr lIns="274320" rIns="274320" anchor="ctr"/>
          <a:lstStyle/>
          <a:p>
            <a:pPr algn="ctr"/>
            <a:r>
              <a:rPr lang="en-US" sz="2800">
                <a:latin typeface="Comic Sans MS" pitchFamily="66" charset="0"/>
              </a:rPr>
              <a:t>This sentence is false.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46BD6E6-95FA-47D7-9A76-CF6AE87E55B4}" type="slidenum">
              <a:rPr lang="en-US"/>
              <a:pPr/>
              <a:t>15</a:t>
            </a:fld>
            <a:endParaRPr lang="en-US"/>
          </a:p>
        </p:txBody>
      </p:sp>
      <p:sp>
        <p:nvSpPr>
          <p:cNvPr id="115714" name="AutoShape 2"/>
          <p:cNvSpPr>
            <a:spLocks noGrp="1" noChangeArrowheads="1"/>
          </p:cNvSpPr>
          <p:nvPr>
            <p:ph type="title"/>
          </p:nvPr>
        </p:nvSpPr>
        <p:spPr/>
        <p:txBody>
          <a:bodyPr/>
          <a:lstStyle/>
          <a:p>
            <a:r>
              <a:rPr lang="en-US"/>
              <a:t>Proof by Contradiction</a:t>
            </a:r>
          </a:p>
        </p:txBody>
      </p:sp>
      <p:sp>
        <p:nvSpPr>
          <p:cNvPr id="115715" name="Rectangle 3"/>
          <p:cNvSpPr>
            <a:spLocks noGrp="1" noChangeArrowheads="1"/>
          </p:cNvSpPr>
          <p:nvPr>
            <p:ph type="body" idx="1"/>
          </p:nvPr>
        </p:nvSpPr>
        <p:spPr/>
        <p:txBody>
          <a:bodyPr/>
          <a:lstStyle/>
          <a:p>
            <a:r>
              <a:rPr lang="en-US"/>
              <a:t>Assume the hypothesis to be proven is false, i.e. there is a computer program that can solve the halting problem</a:t>
            </a:r>
          </a:p>
          <a:p>
            <a:r>
              <a:rPr lang="en-US"/>
              <a:t>Show that this assumption leads to a contradiction</a:t>
            </a:r>
          </a:p>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59E3BF33-1C29-474C-80B5-2CE730580CB2}" type="slidenum">
              <a:rPr lang="en-US"/>
              <a:pPr/>
              <a:t>16</a:t>
            </a:fld>
            <a:endParaRPr lang="en-US"/>
          </a:p>
        </p:txBody>
      </p:sp>
      <p:sp>
        <p:nvSpPr>
          <p:cNvPr id="116738" name="Text Box 2"/>
          <p:cNvSpPr txBox="1">
            <a:spLocks noChangeArrowheads="1"/>
          </p:cNvSpPr>
          <p:nvPr/>
        </p:nvSpPr>
        <p:spPr bwMode="auto">
          <a:xfrm>
            <a:off x="457200" y="2328863"/>
            <a:ext cx="8761413" cy="2014537"/>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800">
                <a:solidFill>
                  <a:srgbClr val="000000"/>
                </a:solidFill>
                <a:latin typeface="Comic Sans MS" pitchFamily="66" charset="0"/>
              </a:rPr>
              <a:t>Suppose there was a computer program,</a:t>
            </a:r>
            <a:br>
              <a:rPr lang="en-US" sz="2800">
                <a:solidFill>
                  <a:srgbClr val="000000"/>
                </a:solidFill>
                <a:latin typeface="Comic Sans MS" pitchFamily="66" charset="0"/>
              </a:rPr>
            </a:br>
            <a:r>
              <a:rPr lang="en-US" sz="2800">
                <a:solidFill>
                  <a:srgbClr val="000000"/>
                </a:solidFill>
                <a:latin typeface="Comic Sans MS" pitchFamily="66" charset="0"/>
              </a:rPr>
              <a:t>called HALT, which solved the halting problem.</a:t>
            </a:r>
          </a:p>
          <a:p>
            <a:pPr marL="457200" indent="-457200">
              <a:spcBef>
                <a:spcPct val="50000"/>
              </a:spcBef>
              <a:buFontTx/>
              <a:buChar char="•"/>
            </a:pPr>
            <a:r>
              <a:rPr lang="en-US" sz="2800">
                <a:solidFill>
                  <a:srgbClr val="000000"/>
                </a:solidFill>
                <a:latin typeface="Comic Sans MS" pitchFamily="66" charset="0"/>
              </a:rPr>
              <a:t>We can write a new program that uses HALT and leads to a contradiction:</a:t>
            </a:r>
          </a:p>
        </p:txBody>
      </p:sp>
      <p:sp>
        <p:nvSpPr>
          <p:cNvPr id="116739" name="Rectangle 3"/>
          <p:cNvSpPr>
            <a:spLocks noChangeArrowheads="1"/>
          </p:cNvSpPr>
          <p:nvPr/>
        </p:nvSpPr>
        <p:spPr bwMode="auto">
          <a:xfrm>
            <a:off x="823913" y="4432300"/>
            <a:ext cx="7729537" cy="2349500"/>
          </a:xfrm>
          <a:prstGeom prst="rect">
            <a:avLst/>
          </a:prstGeom>
          <a:solidFill>
            <a:srgbClr val="FFFF99"/>
          </a:solidFill>
          <a:ln w="57150" cap="sq">
            <a:solidFill>
              <a:srgbClr val="808080"/>
            </a:solidFill>
            <a:miter lim="800000"/>
            <a:headEnd/>
            <a:tailEnd/>
          </a:ln>
          <a:effectLst/>
        </p:spPr>
        <p:txBody>
          <a:bodyPr>
            <a:spAutoFit/>
          </a:bodyPr>
          <a:lstStyle/>
          <a:p>
            <a:pPr>
              <a:tabLst>
                <a:tab pos="342900" algn="l"/>
                <a:tab pos="685800" algn="l"/>
                <a:tab pos="1027113" algn="l"/>
                <a:tab pos="1370013" algn="l"/>
              </a:tabLst>
            </a:pPr>
            <a:r>
              <a:rPr lang="en-US" sz="1600" b="1">
                <a:solidFill>
                  <a:srgbClr val="CCCCFF"/>
                </a:solidFill>
                <a:latin typeface="Courier New" pitchFamily="49" charset="0"/>
              </a:rPr>
              <a:t>Program </a:t>
            </a:r>
            <a:r>
              <a:rPr lang="en-US" sz="1600" b="1">
                <a:solidFill>
                  <a:srgbClr val="808080"/>
                </a:solidFill>
                <a:latin typeface="Courier New" pitchFamily="49" charset="0"/>
              </a:rPr>
              <a:t>NonConformist (Program P)</a:t>
            </a:r>
          </a:p>
          <a:p>
            <a:pPr>
              <a:tabLst>
                <a:tab pos="342900" algn="l"/>
                <a:tab pos="685800" algn="l"/>
                <a:tab pos="1027113" algn="l"/>
                <a:tab pos="1370013" algn="l"/>
              </a:tabLst>
            </a:pPr>
            <a:r>
              <a:rPr lang="en-US" sz="1600" b="1">
                <a:solidFill>
                  <a:srgbClr val="808080"/>
                </a:solidFill>
                <a:latin typeface="Courier New" pitchFamily="49" charset="0"/>
              </a:rPr>
              <a:t>	</a:t>
            </a:r>
            <a:r>
              <a:rPr lang="en-US" sz="1600" b="1">
                <a:solidFill>
                  <a:srgbClr val="CCCCFF"/>
                </a:solidFill>
                <a:latin typeface="Courier New" pitchFamily="49" charset="0"/>
              </a:rPr>
              <a:t>If</a:t>
            </a:r>
            <a:r>
              <a:rPr lang="en-US" sz="1600" b="1">
                <a:solidFill>
                  <a:srgbClr val="808080"/>
                </a:solidFill>
                <a:latin typeface="Courier New" pitchFamily="49" charset="0"/>
              </a:rPr>
              <a:t> ( HALT(P) = “never halts” ) </a:t>
            </a:r>
            <a:r>
              <a:rPr lang="en-US" sz="1600" b="1">
                <a:solidFill>
                  <a:srgbClr val="CCCCFF"/>
                </a:solidFill>
                <a:latin typeface="Courier New" pitchFamily="49" charset="0"/>
              </a:rPr>
              <a:t>Then</a:t>
            </a:r>
          </a:p>
          <a:p>
            <a:pPr>
              <a:tabLst>
                <a:tab pos="342900" algn="l"/>
                <a:tab pos="685800" algn="l"/>
                <a:tab pos="1027113" algn="l"/>
                <a:tab pos="1370013" algn="l"/>
              </a:tabLst>
            </a:pPr>
            <a:r>
              <a:rPr lang="en-US" sz="1600" b="1">
                <a:solidFill>
                  <a:srgbClr val="CCCCFF"/>
                </a:solidFill>
                <a:latin typeface="Courier New" pitchFamily="49" charset="0"/>
              </a:rPr>
              <a:t>		</a:t>
            </a:r>
            <a:r>
              <a:rPr lang="en-US" sz="1600" b="1">
                <a:solidFill>
                  <a:srgbClr val="808080"/>
                </a:solidFill>
                <a:latin typeface="Courier New" pitchFamily="49" charset="0"/>
              </a:rPr>
              <a:t>Halt </a:t>
            </a:r>
          </a:p>
          <a:p>
            <a:pPr>
              <a:tabLst>
                <a:tab pos="342900" algn="l"/>
                <a:tab pos="685800" algn="l"/>
                <a:tab pos="1027113" algn="l"/>
                <a:tab pos="1370013" algn="l"/>
              </a:tabLst>
            </a:pPr>
            <a:r>
              <a:rPr lang="en-US" sz="1600" b="1">
                <a:solidFill>
                  <a:srgbClr val="CCCCFF"/>
                </a:solidFill>
                <a:latin typeface="Courier New" pitchFamily="49" charset="0"/>
              </a:rPr>
              <a:t>	Else</a:t>
            </a:r>
          </a:p>
          <a:p>
            <a:pPr>
              <a:tabLst>
                <a:tab pos="342900" algn="l"/>
                <a:tab pos="685800" algn="l"/>
                <a:tab pos="1027113" algn="l"/>
                <a:tab pos="1370013" algn="l"/>
              </a:tabLst>
            </a:pPr>
            <a:r>
              <a:rPr lang="en-US" sz="1600" b="1">
                <a:solidFill>
                  <a:srgbClr val="CCCCFF"/>
                </a:solidFill>
                <a:latin typeface="Courier New" pitchFamily="49" charset="0"/>
              </a:rPr>
              <a:t>		Do While </a:t>
            </a:r>
            <a:r>
              <a:rPr lang="en-US" sz="1600" b="1">
                <a:solidFill>
                  <a:srgbClr val="808080"/>
                </a:solidFill>
                <a:latin typeface="Courier New" pitchFamily="49" charset="0"/>
              </a:rPr>
              <a:t>(1 &gt; 0)</a:t>
            </a:r>
          </a:p>
          <a:p>
            <a:pPr>
              <a:tabLst>
                <a:tab pos="342900" algn="l"/>
                <a:tab pos="685800" algn="l"/>
                <a:tab pos="1027113" algn="l"/>
                <a:tab pos="1370013" algn="l"/>
              </a:tabLst>
            </a:pPr>
            <a:r>
              <a:rPr lang="en-US" sz="1600" b="1">
                <a:solidFill>
                  <a:srgbClr val="808080"/>
                </a:solidFill>
                <a:latin typeface="Courier New" pitchFamily="49" charset="0"/>
              </a:rPr>
              <a:t>			Print “Hello!”</a:t>
            </a:r>
          </a:p>
          <a:p>
            <a:pPr>
              <a:tabLst>
                <a:tab pos="342900" algn="l"/>
                <a:tab pos="685800" algn="l"/>
                <a:tab pos="1027113" algn="l"/>
                <a:tab pos="1370013" algn="l"/>
              </a:tabLst>
            </a:pPr>
            <a:r>
              <a:rPr lang="en-US" sz="1600" b="1">
                <a:solidFill>
                  <a:srgbClr val="CCCCFF"/>
                </a:solidFill>
                <a:latin typeface="Courier New" pitchFamily="49" charset="0"/>
              </a:rPr>
              <a:t>		End While</a:t>
            </a:r>
          </a:p>
          <a:p>
            <a:pPr>
              <a:tabLst>
                <a:tab pos="342900" algn="l"/>
                <a:tab pos="685800" algn="l"/>
                <a:tab pos="1027113" algn="l"/>
                <a:tab pos="1370013" algn="l"/>
              </a:tabLst>
            </a:pPr>
            <a:r>
              <a:rPr lang="en-US" sz="1600" b="1">
                <a:solidFill>
                  <a:srgbClr val="CCCCFF"/>
                </a:solidFill>
                <a:latin typeface="Courier New" pitchFamily="49" charset="0"/>
              </a:rPr>
              <a:t>	End</a:t>
            </a:r>
            <a:r>
              <a:rPr lang="en-US" sz="1600" b="1">
                <a:solidFill>
                  <a:srgbClr val="808080"/>
                </a:solidFill>
                <a:latin typeface="Courier New" pitchFamily="49" charset="0"/>
              </a:rPr>
              <a:t> </a:t>
            </a:r>
            <a:r>
              <a:rPr lang="en-US" sz="1600" b="1">
                <a:solidFill>
                  <a:srgbClr val="CCCCFF"/>
                </a:solidFill>
                <a:latin typeface="Courier New" pitchFamily="49" charset="0"/>
              </a:rPr>
              <a:t>If</a:t>
            </a:r>
          </a:p>
          <a:p>
            <a:pPr>
              <a:tabLst>
                <a:tab pos="342900" algn="l"/>
                <a:tab pos="685800" algn="l"/>
                <a:tab pos="1027113" algn="l"/>
                <a:tab pos="1370013" algn="l"/>
              </a:tabLst>
            </a:pPr>
            <a:r>
              <a:rPr lang="en-US" sz="1600" b="1">
                <a:solidFill>
                  <a:srgbClr val="CCCCFF"/>
                </a:solidFill>
                <a:latin typeface="Courier New" pitchFamily="49" charset="0"/>
                <a:sym typeface="Wingdings" pitchFamily="2" charset="2"/>
              </a:rPr>
              <a:t>End Program</a:t>
            </a:r>
          </a:p>
        </p:txBody>
      </p:sp>
      <p:sp>
        <p:nvSpPr>
          <p:cNvPr id="116740" name="Rectangle 4"/>
          <p:cNvSpPr>
            <a:spLocks noChangeArrowheads="1"/>
          </p:cNvSpPr>
          <p:nvPr/>
        </p:nvSpPr>
        <p:spPr bwMode="auto">
          <a:xfrm>
            <a:off x="747713" y="1219200"/>
            <a:ext cx="8015287" cy="914400"/>
          </a:xfrm>
          <a:prstGeom prst="rect">
            <a:avLst/>
          </a:prstGeom>
          <a:noFill/>
          <a:ln w="9525">
            <a:noFill/>
            <a:miter lim="800000"/>
            <a:headEnd/>
            <a:tailEnd/>
          </a:ln>
          <a:effectLst/>
        </p:spPr>
        <p:txBody>
          <a:bodyPr anchor="ctr"/>
          <a:lstStyle/>
          <a:p>
            <a:pPr eaLnBrk="1" hangingPunct="1">
              <a:lnSpc>
                <a:spcPct val="90000"/>
              </a:lnSpc>
            </a:pPr>
            <a:r>
              <a:rPr lang="en-US" sz="3600" b="1">
                <a:solidFill>
                  <a:schemeClr val="tx2"/>
                </a:solidFill>
              </a:rPr>
              <a:t>Proof by Contradiction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A5D4A2EC-C465-448E-9951-709EA6010967}" type="slidenum">
              <a:rPr lang="en-US"/>
              <a:pPr/>
              <a:t>17</a:t>
            </a:fld>
            <a:endParaRPr lang="en-US"/>
          </a:p>
        </p:txBody>
      </p:sp>
      <p:sp>
        <p:nvSpPr>
          <p:cNvPr id="117762" name="Text Box 2"/>
          <p:cNvSpPr txBox="1">
            <a:spLocks noChangeArrowheads="1"/>
          </p:cNvSpPr>
          <p:nvPr/>
        </p:nvSpPr>
        <p:spPr bwMode="auto">
          <a:xfrm>
            <a:off x="152400" y="3470275"/>
            <a:ext cx="9140825" cy="3235325"/>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500">
                <a:solidFill>
                  <a:srgbClr val="000000"/>
                </a:solidFill>
                <a:latin typeface="Comic Sans MS" pitchFamily="66" charset="0"/>
              </a:rPr>
              <a:t>Does NonConformist(NonConformist) halt?</a:t>
            </a:r>
          </a:p>
          <a:p>
            <a:pPr marL="914400" lvl="1" indent="-457200">
              <a:spcBef>
                <a:spcPct val="20000"/>
              </a:spcBef>
              <a:buFontTx/>
              <a:buChar char="•"/>
            </a:pPr>
            <a:r>
              <a:rPr lang="en-US" sz="2500">
                <a:solidFill>
                  <a:srgbClr val="000000"/>
                </a:solidFill>
                <a:latin typeface="Comic Sans MS" pitchFamily="66" charset="0"/>
              </a:rPr>
              <a:t>Note: It calls HALT(NonConformist)</a:t>
            </a:r>
          </a:p>
          <a:p>
            <a:pPr marL="457200" indent="-457200">
              <a:spcBef>
                <a:spcPct val="35000"/>
              </a:spcBef>
              <a:buFontTx/>
              <a:buChar char="•"/>
            </a:pPr>
            <a:r>
              <a:rPr lang="en-US" sz="2500">
                <a:solidFill>
                  <a:srgbClr val="000000"/>
                </a:solidFill>
                <a:latin typeface="Comic Sans MS" pitchFamily="66" charset="0"/>
              </a:rPr>
              <a:t>Yes? Means HALT(NonConformist) = never halts</a:t>
            </a:r>
          </a:p>
          <a:p>
            <a:pPr marL="457200" indent="-457200">
              <a:spcBef>
                <a:spcPct val="35000"/>
              </a:spcBef>
              <a:buFontTx/>
              <a:buChar char="•"/>
            </a:pPr>
            <a:r>
              <a:rPr lang="en-US" sz="2500">
                <a:solidFill>
                  <a:srgbClr val="000000"/>
                </a:solidFill>
                <a:latin typeface="Comic Sans MS" pitchFamily="66" charset="0"/>
              </a:rPr>
              <a:t>No? That means HALT(NonConformist) = halts</a:t>
            </a:r>
          </a:p>
          <a:p>
            <a:pPr marL="457200" indent="-457200">
              <a:spcBef>
                <a:spcPct val="35000"/>
              </a:spcBef>
              <a:buFontTx/>
              <a:buChar char="•"/>
            </a:pPr>
            <a:r>
              <a:rPr lang="en-US" sz="2500">
                <a:solidFill>
                  <a:srgbClr val="000000"/>
                </a:solidFill>
                <a:latin typeface="Comic Sans MS" pitchFamily="66" charset="0"/>
              </a:rPr>
              <a:t>Contradiction: There exists a program (NonConformist) for which the HALT program gives the wrong answer</a:t>
            </a:r>
          </a:p>
        </p:txBody>
      </p:sp>
      <p:sp>
        <p:nvSpPr>
          <p:cNvPr id="117763" name="Rectangle 3"/>
          <p:cNvSpPr>
            <a:spLocks noChangeArrowheads="1"/>
          </p:cNvSpPr>
          <p:nvPr/>
        </p:nvSpPr>
        <p:spPr bwMode="auto">
          <a:xfrm>
            <a:off x="822325" y="1074738"/>
            <a:ext cx="7729538" cy="2349500"/>
          </a:xfrm>
          <a:prstGeom prst="rect">
            <a:avLst/>
          </a:prstGeom>
          <a:solidFill>
            <a:srgbClr val="FFFF99"/>
          </a:solidFill>
          <a:ln w="57150" cap="sq">
            <a:solidFill>
              <a:srgbClr val="808080"/>
            </a:solidFill>
            <a:miter lim="800000"/>
            <a:headEnd/>
            <a:tailEnd/>
          </a:ln>
          <a:effectLst/>
        </p:spPr>
        <p:txBody>
          <a:bodyPr>
            <a:spAutoFit/>
          </a:bodyPr>
          <a:lstStyle/>
          <a:p>
            <a:pPr>
              <a:tabLst>
                <a:tab pos="342900" algn="l"/>
                <a:tab pos="685800" algn="l"/>
                <a:tab pos="1027113" algn="l"/>
                <a:tab pos="1370013" algn="l"/>
              </a:tabLst>
            </a:pPr>
            <a:r>
              <a:rPr lang="en-US" sz="1600" b="1">
                <a:solidFill>
                  <a:srgbClr val="CCCCFF"/>
                </a:solidFill>
                <a:latin typeface="Courier New" pitchFamily="49" charset="0"/>
              </a:rPr>
              <a:t>Program </a:t>
            </a:r>
            <a:r>
              <a:rPr lang="en-US" sz="1600" b="1">
                <a:solidFill>
                  <a:srgbClr val="808080"/>
                </a:solidFill>
                <a:latin typeface="Courier New" pitchFamily="49" charset="0"/>
              </a:rPr>
              <a:t>NonConformist (Program P)</a:t>
            </a:r>
          </a:p>
          <a:p>
            <a:pPr>
              <a:tabLst>
                <a:tab pos="342900" algn="l"/>
                <a:tab pos="685800" algn="l"/>
                <a:tab pos="1027113" algn="l"/>
                <a:tab pos="1370013" algn="l"/>
              </a:tabLst>
            </a:pPr>
            <a:r>
              <a:rPr lang="en-US" sz="1600" b="1">
                <a:solidFill>
                  <a:srgbClr val="808080"/>
                </a:solidFill>
                <a:latin typeface="Courier New" pitchFamily="49" charset="0"/>
              </a:rPr>
              <a:t>	</a:t>
            </a:r>
            <a:r>
              <a:rPr lang="en-US" sz="1600" b="1">
                <a:solidFill>
                  <a:srgbClr val="CCCCFF"/>
                </a:solidFill>
                <a:latin typeface="Courier New" pitchFamily="49" charset="0"/>
              </a:rPr>
              <a:t>If</a:t>
            </a:r>
            <a:r>
              <a:rPr lang="en-US" sz="1600" b="1">
                <a:solidFill>
                  <a:srgbClr val="808080"/>
                </a:solidFill>
                <a:latin typeface="Courier New" pitchFamily="49" charset="0"/>
              </a:rPr>
              <a:t> ( HALT(P) = “never halts” ) </a:t>
            </a:r>
            <a:r>
              <a:rPr lang="en-US" sz="1600" b="1">
                <a:solidFill>
                  <a:srgbClr val="CCCCFF"/>
                </a:solidFill>
                <a:latin typeface="Courier New" pitchFamily="49" charset="0"/>
              </a:rPr>
              <a:t>Then</a:t>
            </a:r>
          </a:p>
          <a:p>
            <a:pPr>
              <a:tabLst>
                <a:tab pos="342900" algn="l"/>
                <a:tab pos="685800" algn="l"/>
                <a:tab pos="1027113" algn="l"/>
                <a:tab pos="1370013" algn="l"/>
              </a:tabLst>
            </a:pPr>
            <a:r>
              <a:rPr lang="en-US" sz="1600" b="1">
                <a:solidFill>
                  <a:srgbClr val="CCCCFF"/>
                </a:solidFill>
                <a:latin typeface="Courier New" pitchFamily="49" charset="0"/>
              </a:rPr>
              <a:t>		</a:t>
            </a:r>
            <a:r>
              <a:rPr lang="en-US" sz="1600" b="1">
                <a:solidFill>
                  <a:srgbClr val="808080"/>
                </a:solidFill>
                <a:latin typeface="Courier New" pitchFamily="49" charset="0"/>
              </a:rPr>
              <a:t>Halt </a:t>
            </a:r>
          </a:p>
          <a:p>
            <a:pPr>
              <a:tabLst>
                <a:tab pos="342900" algn="l"/>
                <a:tab pos="685800" algn="l"/>
                <a:tab pos="1027113" algn="l"/>
                <a:tab pos="1370013" algn="l"/>
              </a:tabLst>
            </a:pPr>
            <a:r>
              <a:rPr lang="en-US" sz="1600" b="1">
                <a:solidFill>
                  <a:srgbClr val="CCCCFF"/>
                </a:solidFill>
                <a:latin typeface="Courier New" pitchFamily="49" charset="0"/>
              </a:rPr>
              <a:t>	Else</a:t>
            </a:r>
          </a:p>
          <a:p>
            <a:pPr>
              <a:tabLst>
                <a:tab pos="342900" algn="l"/>
                <a:tab pos="685800" algn="l"/>
                <a:tab pos="1027113" algn="l"/>
                <a:tab pos="1370013" algn="l"/>
              </a:tabLst>
            </a:pPr>
            <a:r>
              <a:rPr lang="en-US" sz="1600" b="1">
                <a:solidFill>
                  <a:srgbClr val="CCCCFF"/>
                </a:solidFill>
                <a:latin typeface="Courier New" pitchFamily="49" charset="0"/>
              </a:rPr>
              <a:t>		Do While </a:t>
            </a:r>
            <a:r>
              <a:rPr lang="en-US" sz="1600" b="1">
                <a:solidFill>
                  <a:srgbClr val="808080"/>
                </a:solidFill>
                <a:latin typeface="Courier New" pitchFamily="49" charset="0"/>
              </a:rPr>
              <a:t>(1 &gt; 0)</a:t>
            </a:r>
          </a:p>
          <a:p>
            <a:pPr>
              <a:tabLst>
                <a:tab pos="342900" algn="l"/>
                <a:tab pos="685800" algn="l"/>
                <a:tab pos="1027113" algn="l"/>
                <a:tab pos="1370013" algn="l"/>
              </a:tabLst>
            </a:pPr>
            <a:r>
              <a:rPr lang="en-US" sz="1600" b="1">
                <a:solidFill>
                  <a:srgbClr val="808080"/>
                </a:solidFill>
                <a:latin typeface="Courier New" pitchFamily="49" charset="0"/>
              </a:rPr>
              <a:t>			Print “Hello!”</a:t>
            </a:r>
          </a:p>
          <a:p>
            <a:pPr>
              <a:tabLst>
                <a:tab pos="342900" algn="l"/>
                <a:tab pos="685800" algn="l"/>
                <a:tab pos="1027113" algn="l"/>
                <a:tab pos="1370013" algn="l"/>
              </a:tabLst>
            </a:pPr>
            <a:r>
              <a:rPr lang="en-US" sz="1600" b="1">
                <a:solidFill>
                  <a:srgbClr val="CCCCFF"/>
                </a:solidFill>
                <a:latin typeface="Courier New" pitchFamily="49" charset="0"/>
              </a:rPr>
              <a:t>		End While</a:t>
            </a:r>
          </a:p>
          <a:p>
            <a:pPr>
              <a:tabLst>
                <a:tab pos="342900" algn="l"/>
                <a:tab pos="685800" algn="l"/>
                <a:tab pos="1027113" algn="l"/>
                <a:tab pos="1370013" algn="l"/>
              </a:tabLst>
            </a:pPr>
            <a:r>
              <a:rPr lang="en-US" sz="1600" b="1">
                <a:solidFill>
                  <a:srgbClr val="CCCCFF"/>
                </a:solidFill>
                <a:latin typeface="Courier New" pitchFamily="49" charset="0"/>
              </a:rPr>
              <a:t>	End</a:t>
            </a:r>
            <a:r>
              <a:rPr lang="en-US" sz="1600" b="1">
                <a:solidFill>
                  <a:srgbClr val="808080"/>
                </a:solidFill>
                <a:latin typeface="Courier New" pitchFamily="49" charset="0"/>
              </a:rPr>
              <a:t> </a:t>
            </a:r>
            <a:r>
              <a:rPr lang="en-US" sz="1600" b="1">
                <a:solidFill>
                  <a:srgbClr val="CCCCFF"/>
                </a:solidFill>
                <a:latin typeface="Courier New" pitchFamily="49" charset="0"/>
              </a:rPr>
              <a:t>If</a:t>
            </a:r>
          </a:p>
          <a:p>
            <a:pPr>
              <a:tabLst>
                <a:tab pos="342900" algn="l"/>
                <a:tab pos="685800" algn="l"/>
                <a:tab pos="1027113" algn="l"/>
                <a:tab pos="1370013" algn="l"/>
              </a:tabLst>
            </a:pPr>
            <a:r>
              <a:rPr lang="en-US" sz="1600" b="1">
                <a:solidFill>
                  <a:srgbClr val="CCCCFF"/>
                </a:solidFill>
                <a:latin typeface="Courier New" pitchFamily="49" charset="0"/>
                <a:sym typeface="Wingdings" pitchFamily="2" charset="2"/>
              </a:rPr>
              <a:t>End Program</a:t>
            </a:r>
          </a:p>
        </p:txBody>
      </p:sp>
      <p:sp>
        <p:nvSpPr>
          <p:cNvPr id="117764" name="Rectangle 4"/>
          <p:cNvSpPr>
            <a:spLocks noChangeArrowheads="1"/>
          </p:cNvSpPr>
          <p:nvPr/>
        </p:nvSpPr>
        <p:spPr bwMode="auto">
          <a:xfrm>
            <a:off x="212725" y="388938"/>
            <a:ext cx="8015288" cy="914400"/>
          </a:xfrm>
          <a:prstGeom prst="rect">
            <a:avLst/>
          </a:prstGeom>
          <a:noFill/>
          <a:ln w="9525">
            <a:noFill/>
            <a:miter lim="800000"/>
            <a:headEnd/>
            <a:tailEnd/>
          </a:ln>
          <a:effectLst/>
        </p:spPr>
        <p:txBody>
          <a:bodyPr anchor="ctr"/>
          <a:lstStyle/>
          <a:p>
            <a:pPr eaLnBrk="1" hangingPunct="1">
              <a:lnSpc>
                <a:spcPct val="90000"/>
              </a:lnSpc>
            </a:pPr>
            <a:r>
              <a:rPr lang="en-US" sz="3600" b="1">
                <a:solidFill>
                  <a:schemeClr val="tx2"/>
                </a:solidFill>
              </a:rPr>
              <a:t>Proof by Contradiction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B9A7E4-A37C-4FD6-8ADA-1073017C3734}" type="slidenum">
              <a:rPr lang="en-US"/>
              <a:pPr/>
              <a:t>18</a:t>
            </a:fld>
            <a:endParaRPr lang="en-US"/>
          </a:p>
        </p:txBody>
      </p:sp>
      <p:sp>
        <p:nvSpPr>
          <p:cNvPr id="118786" name="AutoShape 2"/>
          <p:cNvSpPr>
            <a:spLocks noGrp="1" noChangeArrowheads="1"/>
          </p:cNvSpPr>
          <p:nvPr>
            <p:ph type="title"/>
          </p:nvPr>
        </p:nvSpPr>
        <p:spPr/>
        <p:txBody>
          <a:bodyPr/>
          <a:lstStyle/>
          <a:p>
            <a:r>
              <a:rPr lang="en-US"/>
              <a:t>Undecidability</a:t>
            </a:r>
          </a:p>
        </p:txBody>
      </p:sp>
      <p:sp>
        <p:nvSpPr>
          <p:cNvPr id="118787" name="Rectangle 3"/>
          <p:cNvSpPr>
            <a:spLocks noGrp="1" noChangeArrowheads="1"/>
          </p:cNvSpPr>
          <p:nvPr>
            <p:ph type="body" idx="1"/>
          </p:nvPr>
        </p:nvSpPr>
        <p:spPr/>
        <p:txBody>
          <a:bodyPr/>
          <a:lstStyle/>
          <a:p>
            <a:r>
              <a:rPr lang="en-US" sz="2400"/>
              <a:t>We’ve shown that the Halting Problem is Undecidable – no computer program can ever solve it, no matter how powerful the computer is.</a:t>
            </a:r>
          </a:p>
          <a:p>
            <a:endParaRPr lang="en-US" sz="2400"/>
          </a:p>
          <a:p>
            <a:r>
              <a:rPr lang="en-US" sz="2400"/>
              <a:t>Many other problems are undecidable, too, including:</a:t>
            </a:r>
          </a:p>
          <a:p>
            <a:pPr lvl="1"/>
            <a:r>
              <a:rPr lang="en-US" sz="2000"/>
              <a:t>A software package is dependable?</a:t>
            </a:r>
          </a:p>
          <a:p>
            <a:pPr lvl="1"/>
            <a:r>
              <a:rPr lang="en-US" sz="2000"/>
              <a:t>A software package is correct?</a:t>
            </a:r>
          </a:p>
          <a:p>
            <a:pPr lvl="1"/>
            <a:r>
              <a:rPr lang="en-US" sz="2000"/>
              <a:t>…</a:t>
            </a:r>
          </a:p>
          <a:p>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fade">
                                      <p:cBhvr>
                                        <p:cTn id="7" dur="1000"/>
                                        <p:tgtEl>
                                          <p:spTgt spid="118787">
                                            <p:txEl>
                                              <p:pRg st="0" end="0"/>
                                            </p:txEl>
                                          </p:spTgt>
                                        </p:tgtEl>
                                      </p:cBhvr>
                                    </p:animEffect>
                                    <p:anim calcmode="lin" valueType="num">
                                      <p:cBhvr>
                                        <p:cTn id="8" dur="1000" fill="hold"/>
                                        <p:tgtEl>
                                          <p:spTgt spid="1187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87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8787">
                                            <p:txEl>
                                              <p:pRg st="2" end="2"/>
                                            </p:txEl>
                                          </p:spTgt>
                                        </p:tgtEl>
                                        <p:attrNameLst>
                                          <p:attrName>style.visibility</p:attrName>
                                        </p:attrNameLst>
                                      </p:cBhvr>
                                      <p:to>
                                        <p:strVal val="visible"/>
                                      </p:to>
                                    </p:set>
                                    <p:animEffect transition="in" filter="fade">
                                      <p:cBhvr>
                                        <p:cTn id="14" dur="1000"/>
                                        <p:tgtEl>
                                          <p:spTgt spid="118787">
                                            <p:txEl>
                                              <p:pRg st="2" end="2"/>
                                            </p:txEl>
                                          </p:spTgt>
                                        </p:tgtEl>
                                      </p:cBhvr>
                                    </p:animEffect>
                                    <p:anim calcmode="lin" valueType="num">
                                      <p:cBhvr>
                                        <p:cTn id="15" dur="1000" fill="hold"/>
                                        <p:tgtEl>
                                          <p:spTgt spid="11878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8787">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animEffect transition="in" filter="fade">
                                      <p:cBhvr>
                                        <p:cTn id="19" dur="1000"/>
                                        <p:tgtEl>
                                          <p:spTgt spid="118787">
                                            <p:txEl>
                                              <p:pRg st="3" end="3"/>
                                            </p:txEl>
                                          </p:spTgt>
                                        </p:tgtEl>
                                      </p:cBhvr>
                                    </p:animEffect>
                                    <p:anim calcmode="lin" valueType="num">
                                      <p:cBhvr>
                                        <p:cTn id="20" dur="1000" fill="hold"/>
                                        <p:tgtEl>
                                          <p:spTgt spid="118787">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18787">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18787">
                                            <p:txEl>
                                              <p:pRg st="4" end="4"/>
                                            </p:txEl>
                                          </p:spTgt>
                                        </p:tgtEl>
                                        <p:attrNameLst>
                                          <p:attrName>style.visibility</p:attrName>
                                        </p:attrNameLst>
                                      </p:cBhvr>
                                      <p:to>
                                        <p:strVal val="visible"/>
                                      </p:to>
                                    </p:set>
                                    <p:animEffect transition="in" filter="fade">
                                      <p:cBhvr>
                                        <p:cTn id="24" dur="1000"/>
                                        <p:tgtEl>
                                          <p:spTgt spid="118787">
                                            <p:txEl>
                                              <p:pRg st="4" end="4"/>
                                            </p:txEl>
                                          </p:spTgt>
                                        </p:tgtEl>
                                      </p:cBhvr>
                                    </p:animEffect>
                                    <p:anim calcmode="lin" valueType="num">
                                      <p:cBhvr>
                                        <p:cTn id="25" dur="1000" fill="hold"/>
                                        <p:tgtEl>
                                          <p:spTgt spid="118787">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118787">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18787">
                                            <p:txEl>
                                              <p:pRg st="5" end="5"/>
                                            </p:txEl>
                                          </p:spTgt>
                                        </p:tgtEl>
                                        <p:attrNameLst>
                                          <p:attrName>style.visibility</p:attrName>
                                        </p:attrNameLst>
                                      </p:cBhvr>
                                      <p:to>
                                        <p:strVal val="visible"/>
                                      </p:to>
                                    </p:set>
                                    <p:animEffect transition="in" filter="fade">
                                      <p:cBhvr>
                                        <p:cTn id="29" dur="1000"/>
                                        <p:tgtEl>
                                          <p:spTgt spid="118787">
                                            <p:txEl>
                                              <p:pRg st="5" end="5"/>
                                            </p:txEl>
                                          </p:spTgt>
                                        </p:tgtEl>
                                      </p:cBhvr>
                                    </p:animEffect>
                                    <p:anim calcmode="lin" valueType="num">
                                      <p:cBhvr>
                                        <p:cTn id="30" dur="1000" fill="hold"/>
                                        <p:tgtEl>
                                          <p:spTgt spid="11878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11878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43F829C-78B6-41ED-8227-B792AABDABB2}" type="slidenum">
              <a:rPr lang="en-US"/>
              <a:pPr/>
              <a:t>19</a:t>
            </a:fld>
            <a:endParaRPr lang="en-US"/>
          </a:p>
        </p:txBody>
      </p:sp>
      <p:sp>
        <p:nvSpPr>
          <p:cNvPr id="119810" name="AutoShape 2"/>
          <p:cNvSpPr>
            <a:spLocks noGrp="1" noChangeArrowheads="1"/>
          </p:cNvSpPr>
          <p:nvPr>
            <p:ph type="title"/>
          </p:nvPr>
        </p:nvSpPr>
        <p:spPr/>
        <p:txBody>
          <a:bodyPr/>
          <a:lstStyle/>
          <a:p>
            <a:r>
              <a:rPr lang="en-US"/>
              <a:t>Facts  about testing</a:t>
            </a:r>
          </a:p>
        </p:txBody>
      </p:sp>
      <p:sp>
        <p:nvSpPr>
          <p:cNvPr id="119811" name="Rectangle 3"/>
          <p:cNvSpPr>
            <a:spLocks noGrp="1" noChangeArrowheads="1"/>
          </p:cNvSpPr>
          <p:nvPr>
            <p:ph type="body" idx="1"/>
          </p:nvPr>
        </p:nvSpPr>
        <p:spPr/>
        <p:txBody>
          <a:bodyPr/>
          <a:lstStyle/>
          <a:p>
            <a:pPr>
              <a:lnSpc>
                <a:spcPct val="80000"/>
              </a:lnSpc>
            </a:pPr>
            <a:r>
              <a:rPr lang="en-US" sz="2400"/>
              <a:t>Question “does program P obey specification S” is undecidable</a:t>
            </a:r>
          </a:p>
          <a:p>
            <a:pPr>
              <a:lnSpc>
                <a:spcPct val="80000"/>
              </a:lnSpc>
            </a:pPr>
            <a:r>
              <a:rPr lang="en-US" sz="2400"/>
              <a:t>Every testing technique embodies some compromise between accuracy and computational cost</a:t>
            </a:r>
          </a:p>
          <a:p>
            <a:pPr>
              <a:lnSpc>
                <a:spcPct val="80000"/>
              </a:lnSpc>
            </a:pPr>
            <a:r>
              <a:rPr lang="en-US" sz="2400"/>
              <a:t>Facts: </a:t>
            </a:r>
          </a:p>
          <a:p>
            <a:pPr lvl="1">
              <a:lnSpc>
                <a:spcPct val="80000"/>
              </a:lnSpc>
            </a:pPr>
            <a:r>
              <a:rPr lang="en-US" sz="2000"/>
              <a:t>Inaccuracy is not a limitation of the technique</a:t>
            </a:r>
          </a:p>
          <a:p>
            <a:pPr lvl="1">
              <a:lnSpc>
                <a:spcPct val="80000"/>
              </a:lnSpc>
            </a:pPr>
            <a:r>
              <a:rPr lang="en-US" sz="2000"/>
              <a:t>It is theoretically impossible to devise a completely accurate technique</a:t>
            </a:r>
          </a:p>
          <a:p>
            <a:pPr lvl="1">
              <a:lnSpc>
                <a:spcPct val="80000"/>
              </a:lnSpc>
            </a:pPr>
            <a:r>
              <a:rPr lang="en-US" sz="2000"/>
              <a:t>Every practical technique must sacrifice accuracy in some way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E2136DF-4561-4ADA-BAE9-34F055C737F2}" type="slidenum">
              <a:rPr lang="en-US"/>
              <a:pPr/>
              <a:t>2</a:t>
            </a:fld>
            <a:endParaRPr lang="en-US"/>
          </a:p>
        </p:txBody>
      </p:sp>
      <p:sp>
        <p:nvSpPr>
          <p:cNvPr id="101378" name="AutoShape 2"/>
          <p:cNvSpPr>
            <a:spLocks noGrp="1" noChangeArrowheads="1"/>
          </p:cNvSpPr>
          <p:nvPr>
            <p:ph type="title"/>
          </p:nvPr>
        </p:nvSpPr>
        <p:spPr/>
        <p:txBody>
          <a:bodyPr/>
          <a:lstStyle/>
          <a:p>
            <a:r>
              <a:rPr lang="en-US"/>
              <a:t>What is quality?</a:t>
            </a:r>
          </a:p>
        </p:txBody>
      </p:sp>
      <p:sp>
        <p:nvSpPr>
          <p:cNvPr id="101379" name="Rectangle 3"/>
          <p:cNvSpPr>
            <a:spLocks noGrp="1" noChangeArrowheads="1"/>
          </p:cNvSpPr>
          <p:nvPr>
            <p:ph type="body" idx="1"/>
          </p:nvPr>
        </p:nvSpPr>
        <p:spPr>
          <a:xfrm>
            <a:off x="838200" y="2362200"/>
            <a:ext cx="8305800" cy="4495800"/>
          </a:xfrm>
        </p:spPr>
        <p:txBody>
          <a:bodyPr/>
          <a:lstStyle/>
          <a:p>
            <a:pPr>
              <a:lnSpc>
                <a:spcPct val="90000"/>
              </a:lnSpc>
            </a:pPr>
            <a:r>
              <a:rPr lang="en-US" sz="2400" dirty="0"/>
              <a:t>In Webster’s Dictionary, quality is defined as “the essential character of something, an inherent or distinguishing character, degree or grade of excellence”</a:t>
            </a:r>
          </a:p>
          <a:p>
            <a:pPr>
              <a:lnSpc>
                <a:spcPct val="90000"/>
              </a:lnSpc>
            </a:pPr>
            <a:r>
              <a:rPr lang="en-US" sz="2400" dirty="0"/>
              <a:t>In the computer literature, there are two generally accepted meanings of quality</a:t>
            </a:r>
          </a:p>
          <a:p>
            <a:pPr lvl="1">
              <a:lnSpc>
                <a:spcPct val="90000"/>
              </a:lnSpc>
            </a:pPr>
            <a:r>
              <a:rPr lang="en-US" sz="2000" dirty="0" smtClean="0"/>
              <a:t>Quality </a:t>
            </a:r>
            <a:r>
              <a:rPr lang="en-US" sz="2000" dirty="0"/>
              <a:t>means “meeting requirements</a:t>
            </a:r>
            <a:r>
              <a:rPr lang="en-US" sz="2000" dirty="0" smtClean="0"/>
              <a:t>”</a:t>
            </a:r>
          </a:p>
          <a:p>
            <a:pPr lvl="2">
              <a:lnSpc>
                <a:spcPct val="90000"/>
              </a:lnSpc>
            </a:pPr>
            <a:r>
              <a:rPr lang="en-US" sz="1600" dirty="0" smtClean="0"/>
              <a:t>Quality </a:t>
            </a:r>
            <a:r>
              <a:rPr lang="en-US" sz="1600" dirty="0"/>
              <a:t>is a binary state, that is, it is a quality product or it is </a:t>
            </a:r>
            <a:r>
              <a:rPr lang="en-US" sz="1600" dirty="0" smtClean="0"/>
              <a:t>not</a:t>
            </a:r>
          </a:p>
          <a:p>
            <a:pPr lvl="2">
              <a:lnSpc>
                <a:spcPct val="90000"/>
              </a:lnSpc>
            </a:pPr>
            <a:r>
              <a:rPr lang="en-US" sz="1600" dirty="0" smtClean="0"/>
              <a:t>For </a:t>
            </a:r>
            <a:r>
              <a:rPr lang="en-US" sz="1600" dirty="0"/>
              <a:t>example, “is this program correct?” </a:t>
            </a:r>
          </a:p>
          <a:p>
            <a:pPr lvl="1">
              <a:lnSpc>
                <a:spcPct val="90000"/>
              </a:lnSpc>
            </a:pPr>
            <a:r>
              <a:rPr lang="en-US" sz="2000" dirty="0" smtClean="0"/>
              <a:t>From </a:t>
            </a:r>
            <a:r>
              <a:rPr lang="en-US" sz="2000" dirty="0"/>
              <a:t>the customer’s point of view, is whether or not the product or service does what the customer </a:t>
            </a:r>
            <a:r>
              <a:rPr lang="en-US" sz="2000" dirty="0" smtClean="0"/>
              <a:t>needs</a:t>
            </a:r>
          </a:p>
          <a:p>
            <a:pPr lvl="2">
              <a:lnSpc>
                <a:spcPct val="90000"/>
              </a:lnSpc>
            </a:pPr>
            <a:r>
              <a:rPr lang="en-US" sz="1600" dirty="0" smtClean="0"/>
              <a:t>Another </a:t>
            </a:r>
            <a:r>
              <a:rPr lang="en-US" sz="1600" dirty="0"/>
              <a:t>way of wording it is “fit for use</a:t>
            </a:r>
            <a:r>
              <a:rPr lang="en-US" sz="1600" dirty="0" smtClean="0"/>
              <a:t>”</a:t>
            </a:r>
          </a:p>
          <a:p>
            <a:pPr lvl="2">
              <a:lnSpc>
                <a:spcPct val="90000"/>
              </a:lnSpc>
            </a:pPr>
            <a:r>
              <a:rPr lang="en-US" sz="1600" dirty="0" smtClean="0"/>
              <a:t>Customer </a:t>
            </a:r>
            <a:r>
              <a:rPr lang="en-US" sz="1600" dirty="0"/>
              <a:t>needs are generally contained in the description of the purpose of the product, typically documented in a customer’s “requirement specification”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fade">
                                      <p:cBhvr>
                                        <p:cTn id="7" dur="1000"/>
                                        <p:tgtEl>
                                          <p:spTgt spid="101379">
                                            <p:txEl>
                                              <p:pRg st="0" end="0"/>
                                            </p:txEl>
                                          </p:spTgt>
                                        </p:tgtEl>
                                      </p:cBhvr>
                                    </p:animEffect>
                                    <p:anim calcmode="lin" valueType="num">
                                      <p:cBhvr>
                                        <p:cTn id="8" dur="1000" fill="hold"/>
                                        <p:tgtEl>
                                          <p:spTgt spid="1013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13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1379">
                                            <p:txEl>
                                              <p:pRg st="1" end="1"/>
                                            </p:txEl>
                                          </p:spTgt>
                                        </p:tgtEl>
                                        <p:attrNameLst>
                                          <p:attrName>style.visibility</p:attrName>
                                        </p:attrNameLst>
                                      </p:cBhvr>
                                      <p:to>
                                        <p:strVal val="visible"/>
                                      </p:to>
                                    </p:set>
                                    <p:animEffect transition="in" filter="fade">
                                      <p:cBhvr>
                                        <p:cTn id="14" dur="1000"/>
                                        <p:tgtEl>
                                          <p:spTgt spid="101379">
                                            <p:txEl>
                                              <p:pRg st="1" end="1"/>
                                            </p:txEl>
                                          </p:spTgt>
                                        </p:tgtEl>
                                      </p:cBhvr>
                                    </p:animEffect>
                                    <p:anim calcmode="lin" valueType="num">
                                      <p:cBhvr>
                                        <p:cTn id="15" dur="1000" fill="hold"/>
                                        <p:tgtEl>
                                          <p:spTgt spid="10137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1379">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01379">
                                            <p:txEl>
                                              <p:pRg st="2" end="2"/>
                                            </p:txEl>
                                          </p:spTgt>
                                        </p:tgtEl>
                                        <p:attrNameLst>
                                          <p:attrName>style.visibility</p:attrName>
                                        </p:attrNameLst>
                                      </p:cBhvr>
                                      <p:to>
                                        <p:strVal val="visible"/>
                                      </p:to>
                                    </p:set>
                                    <p:animEffect transition="in" filter="fade">
                                      <p:cBhvr>
                                        <p:cTn id="19" dur="1000"/>
                                        <p:tgtEl>
                                          <p:spTgt spid="101379">
                                            <p:txEl>
                                              <p:pRg st="2" end="2"/>
                                            </p:txEl>
                                          </p:spTgt>
                                        </p:tgtEl>
                                      </p:cBhvr>
                                    </p:animEffect>
                                    <p:anim calcmode="lin" valueType="num">
                                      <p:cBhvr>
                                        <p:cTn id="20" dur="1000" fill="hold"/>
                                        <p:tgtEl>
                                          <p:spTgt spid="10137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1379">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1379">
                                            <p:txEl>
                                              <p:pRg st="3" end="3"/>
                                            </p:txEl>
                                          </p:spTgt>
                                        </p:tgtEl>
                                        <p:attrNameLst>
                                          <p:attrName>style.visibility</p:attrName>
                                        </p:attrNameLst>
                                      </p:cBhvr>
                                      <p:to>
                                        <p:strVal val="visible"/>
                                      </p:to>
                                    </p:set>
                                    <p:animEffect transition="in" filter="fade">
                                      <p:cBhvr>
                                        <p:cTn id="24" dur="1000"/>
                                        <p:tgtEl>
                                          <p:spTgt spid="101379">
                                            <p:txEl>
                                              <p:pRg st="3" end="3"/>
                                            </p:txEl>
                                          </p:spTgt>
                                        </p:tgtEl>
                                      </p:cBhvr>
                                    </p:animEffect>
                                    <p:anim calcmode="lin" valueType="num">
                                      <p:cBhvr>
                                        <p:cTn id="25" dur="1000" fill="hold"/>
                                        <p:tgtEl>
                                          <p:spTgt spid="10137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01379">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01379">
                                            <p:txEl>
                                              <p:pRg st="4" end="4"/>
                                            </p:txEl>
                                          </p:spTgt>
                                        </p:tgtEl>
                                        <p:attrNameLst>
                                          <p:attrName>style.visibility</p:attrName>
                                        </p:attrNameLst>
                                      </p:cBhvr>
                                      <p:to>
                                        <p:strVal val="visible"/>
                                      </p:to>
                                    </p:set>
                                    <p:animEffect transition="in" filter="fade">
                                      <p:cBhvr>
                                        <p:cTn id="29" dur="1000"/>
                                        <p:tgtEl>
                                          <p:spTgt spid="101379">
                                            <p:txEl>
                                              <p:pRg st="4" end="4"/>
                                            </p:txEl>
                                          </p:spTgt>
                                        </p:tgtEl>
                                      </p:cBhvr>
                                    </p:animEffect>
                                    <p:anim calcmode="lin" valueType="num">
                                      <p:cBhvr>
                                        <p:cTn id="30" dur="1000" fill="hold"/>
                                        <p:tgtEl>
                                          <p:spTgt spid="101379">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01379">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01379">
                                            <p:txEl>
                                              <p:pRg st="5" end="5"/>
                                            </p:txEl>
                                          </p:spTgt>
                                        </p:tgtEl>
                                        <p:attrNameLst>
                                          <p:attrName>style.visibility</p:attrName>
                                        </p:attrNameLst>
                                      </p:cBhvr>
                                      <p:to>
                                        <p:strVal val="visible"/>
                                      </p:to>
                                    </p:set>
                                    <p:animEffect transition="in" filter="fade">
                                      <p:cBhvr>
                                        <p:cTn id="34" dur="1000"/>
                                        <p:tgtEl>
                                          <p:spTgt spid="101379">
                                            <p:txEl>
                                              <p:pRg st="5" end="5"/>
                                            </p:txEl>
                                          </p:spTgt>
                                        </p:tgtEl>
                                      </p:cBhvr>
                                    </p:animEffect>
                                    <p:anim calcmode="lin" valueType="num">
                                      <p:cBhvr>
                                        <p:cTn id="35" dur="1000" fill="hold"/>
                                        <p:tgtEl>
                                          <p:spTgt spid="101379">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01379">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01379">
                                            <p:txEl>
                                              <p:pRg st="6" end="6"/>
                                            </p:txEl>
                                          </p:spTgt>
                                        </p:tgtEl>
                                        <p:attrNameLst>
                                          <p:attrName>style.visibility</p:attrName>
                                        </p:attrNameLst>
                                      </p:cBhvr>
                                      <p:to>
                                        <p:strVal val="visible"/>
                                      </p:to>
                                    </p:set>
                                    <p:animEffect transition="in" filter="fade">
                                      <p:cBhvr>
                                        <p:cTn id="39" dur="1000"/>
                                        <p:tgtEl>
                                          <p:spTgt spid="101379">
                                            <p:txEl>
                                              <p:pRg st="6" end="6"/>
                                            </p:txEl>
                                          </p:spTgt>
                                        </p:tgtEl>
                                      </p:cBhvr>
                                    </p:animEffect>
                                    <p:anim calcmode="lin" valueType="num">
                                      <p:cBhvr>
                                        <p:cTn id="40" dur="1000" fill="hold"/>
                                        <p:tgtEl>
                                          <p:spTgt spid="101379">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101379">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01379">
                                            <p:txEl>
                                              <p:pRg st="7" end="7"/>
                                            </p:txEl>
                                          </p:spTgt>
                                        </p:tgtEl>
                                        <p:attrNameLst>
                                          <p:attrName>style.visibility</p:attrName>
                                        </p:attrNameLst>
                                      </p:cBhvr>
                                      <p:to>
                                        <p:strVal val="visible"/>
                                      </p:to>
                                    </p:set>
                                    <p:animEffect transition="in" filter="fade">
                                      <p:cBhvr>
                                        <p:cTn id="44" dur="1000"/>
                                        <p:tgtEl>
                                          <p:spTgt spid="101379">
                                            <p:txEl>
                                              <p:pRg st="7" end="7"/>
                                            </p:txEl>
                                          </p:spTgt>
                                        </p:tgtEl>
                                      </p:cBhvr>
                                    </p:animEffect>
                                    <p:anim calcmode="lin" valueType="num">
                                      <p:cBhvr>
                                        <p:cTn id="45" dur="1000" fill="hold"/>
                                        <p:tgtEl>
                                          <p:spTgt spid="101379">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10137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2AF5AF0-8CF2-4D8A-B521-5B04FA14F8CA}" type="slidenum">
              <a:rPr lang="en-US"/>
              <a:pPr/>
              <a:t>20</a:t>
            </a:fld>
            <a:endParaRPr lang="en-US"/>
          </a:p>
        </p:txBody>
      </p:sp>
      <p:sp>
        <p:nvSpPr>
          <p:cNvPr id="125954" name="AutoShape 2"/>
          <p:cNvSpPr>
            <a:spLocks noGrp="1" noChangeArrowheads="1"/>
          </p:cNvSpPr>
          <p:nvPr>
            <p:ph type="title"/>
          </p:nvPr>
        </p:nvSpPr>
        <p:spPr/>
        <p:txBody>
          <a:bodyPr/>
          <a:lstStyle/>
          <a:p>
            <a:r>
              <a:rPr lang="en-US"/>
              <a:t>Customer’s viewpoint quality</a:t>
            </a:r>
          </a:p>
        </p:txBody>
      </p:sp>
      <p:sp>
        <p:nvSpPr>
          <p:cNvPr id="125955" name="Rectangle 3"/>
          <p:cNvSpPr>
            <a:spLocks noGrp="1" noChangeArrowheads="1"/>
          </p:cNvSpPr>
          <p:nvPr>
            <p:ph type="body" idx="1"/>
          </p:nvPr>
        </p:nvSpPr>
        <p:spPr/>
        <p:txBody>
          <a:bodyPr/>
          <a:lstStyle/>
          <a:p>
            <a:pPr>
              <a:lnSpc>
                <a:spcPct val="80000"/>
              </a:lnSpc>
            </a:pPr>
            <a:r>
              <a:rPr lang="en-US" sz="3200" dirty="0" smtClean="0">
                <a:solidFill>
                  <a:srgbClr val="FF0000"/>
                </a:solidFill>
              </a:rPr>
              <a:t>Another </a:t>
            </a:r>
            <a:r>
              <a:rPr lang="en-US" sz="3200" dirty="0">
                <a:solidFill>
                  <a:srgbClr val="FF0000"/>
                </a:solidFill>
              </a:rPr>
              <a:t>definition of quality, from the customer’s point of view, is whether or not the product or service does what the customer </a:t>
            </a:r>
            <a:r>
              <a:rPr lang="en-US" sz="3200" dirty="0" smtClean="0">
                <a:solidFill>
                  <a:srgbClr val="FF0000"/>
                </a:solidFill>
              </a:rPr>
              <a:t>needs</a:t>
            </a:r>
          </a:p>
          <a:p>
            <a:pPr lvl="1">
              <a:lnSpc>
                <a:spcPct val="80000"/>
              </a:lnSpc>
            </a:pPr>
            <a:r>
              <a:rPr lang="en-US" sz="2800" dirty="0" smtClean="0">
                <a:solidFill>
                  <a:srgbClr val="FF0000"/>
                </a:solidFill>
              </a:rPr>
              <a:t>Another </a:t>
            </a:r>
            <a:r>
              <a:rPr lang="en-US" sz="2800" dirty="0">
                <a:solidFill>
                  <a:srgbClr val="FF0000"/>
                </a:solidFill>
              </a:rPr>
              <a:t>way of wording it is “fit for use</a:t>
            </a:r>
            <a:r>
              <a:rPr lang="en-US" sz="2800" dirty="0" smtClean="0">
                <a:solidFill>
                  <a:srgbClr val="FF0000"/>
                </a:solidFill>
              </a:rPr>
              <a:t>” </a:t>
            </a:r>
          </a:p>
          <a:p>
            <a:pPr lvl="1">
              <a:lnSpc>
                <a:spcPct val="80000"/>
              </a:lnSpc>
            </a:pPr>
            <a:r>
              <a:rPr lang="en-US" sz="2800" dirty="0" smtClean="0">
                <a:solidFill>
                  <a:srgbClr val="FF0000"/>
                </a:solidFill>
              </a:rPr>
              <a:t>Customer </a:t>
            </a:r>
            <a:r>
              <a:rPr lang="en-US" sz="2800" dirty="0">
                <a:solidFill>
                  <a:srgbClr val="FF0000"/>
                </a:solidFill>
              </a:rPr>
              <a:t>needs are generally contained in the description of the purpose of the product, typically documented in a customer’s “requirement specification”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993AF1A-B214-42F6-B5EC-B1B5DB7FA18B}" type="slidenum">
              <a:rPr lang="en-US"/>
              <a:pPr/>
              <a:t>21</a:t>
            </a:fld>
            <a:endParaRPr lang="en-US"/>
          </a:p>
        </p:txBody>
      </p:sp>
      <p:sp>
        <p:nvSpPr>
          <p:cNvPr id="161794" name="AutoShape 2"/>
          <p:cNvSpPr>
            <a:spLocks noGrp="1" noChangeArrowheads="1"/>
          </p:cNvSpPr>
          <p:nvPr>
            <p:ph type="title"/>
          </p:nvPr>
        </p:nvSpPr>
        <p:spPr/>
        <p:txBody>
          <a:bodyPr/>
          <a:lstStyle/>
          <a:p>
            <a:r>
              <a:rPr lang="it-IT"/>
              <a:t>Some Terminology</a:t>
            </a:r>
            <a:endParaRPr lang="en-US"/>
          </a:p>
        </p:txBody>
      </p:sp>
      <p:sp>
        <p:nvSpPr>
          <p:cNvPr id="161795" name="Rectangle 3"/>
          <p:cNvSpPr>
            <a:spLocks noGrp="1" noChangeArrowheads="1"/>
          </p:cNvSpPr>
          <p:nvPr>
            <p:ph type="body" idx="1"/>
          </p:nvPr>
        </p:nvSpPr>
        <p:spPr/>
        <p:txBody>
          <a:bodyPr/>
          <a:lstStyle/>
          <a:p>
            <a:pPr>
              <a:lnSpc>
                <a:spcPct val="80000"/>
              </a:lnSpc>
            </a:pPr>
            <a:r>
              <a:rPr lang="en-US" sz="2400" b="1"/>
              <a:t>Safe</a:t>
            </a:r>
            <a:r>
              <a:rPr lang="en-US" sz="2400"/>
              <a:t>: A safe analysis has no optimistic inaccuracy, i.e., it accepts only correct programs. </a:t>
            </a:r>
          </a:p>
          <a:p>
            <a:pPr>
              <a:lnSpc>
                <a:spcPct val="80000"/>
              </a:lnSpc>
            </a:pPr>
            <a:r>
              <a:rPr lang="en-US" sz="2400" b="1"/>
              <a:t>Sound</a:t>
            </a:r>
            <a:r>
              <a:rPr lang="en-US" sz="2400"/>
              <a:t>: An analysis of a program P with respect to a formula F is sound if the analysis returns true only when the program does satisfy the formula. </a:t>
            </a:r>
          </a:p>
          <a:p>
            <a:pPr>
              <a:lnSpc>
                <a:spcPct val="80000"/>
              </a:lnSpc>
            </a:pPr>
            <a:r>
              <a:rPr lang="en-US" sz="2400" b="1"/>
              <a:t>Complete</a:t>
            </a:r>
            <a:r>
              <a:rPr lang="en-US" sz="2400"/>
              <a:t>: An analysis of a program P with respect to a formula F is complete if the analysis always returns true when the program actually does satisfy the formula.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4"/>
          <p:cNvSpPr>
            <a:spLocks noGrp="1"/>
          </p:cNvSpPr>
          <p:nvPr>
            <p:ph type="sldNum" sz="quarter" idx="12"/>
          </p:nvPr>
        </p:nvSpPr>
        <p:spPr/>
        <p:txBody>
          <a:bodyPr/>
          <a:lstStyle/>
          <a:p>
            <a:fld id="{F777F7FE-FD9D-4BB5-ABEC-809ECB9996A4}" type="slidenum">
              <a:rPr lang="en-US"/>
              <a:pPr/>
              <a:t>22</a:t>
            </a:fld>
            <a:endParaRPr lang="en-US"/>
          </a:p>
        </p:txBody>
      </p:sp>
      <p:sp>
        <p:nvSpPr>
          <p:cNvPr id="126978" name="Oval 2"/>
          <p:cNvSpPr>
            <a:spLocks noChangeArrowheads="1"/>
          </p:cNvSpPr>
          <p:nvPr/>
        </p:nvSpPr>
        <p:spPr bwMode="auto">
          <a:xfrm>
            <a:off x="4432300" y="1689100"/>
            <a:ext cx="4635500" cy="2425700"/>
          </a:xfrm>
          <a:prstGeom prst="ellipse">
            <a:avLst/>
          </a:prstGeom>
          <a:solidFill>
            <a:srgbClr val="FCD1C1"/>
          </a:solidFill>
          <a:ln w="12700">
            <a:solidFill>
              <a:srgbClr val="FCD1C1"/>
            </a:solidFill>
            <a:round/>
            <a:headEnd/>
            <a:tailEnd/>
          </a:ln>
          <a:effectLst/>
        </p:spPr>
        <p:txBody>
          <a:bodyPr wrap="none" anchor="ctr"/>
          <a:lstStyle/>
          <a:p>
            <a:endParaRPr lang="en-US"/>
          </a:p>
        </p:txBody>
      </p:sp>
      <p:sp>
        <p:nvSpPr>
          <p:cNvPr id="126979" name="AutoShape 3"/>
          <p:cNvSpPr>
            <a:spLocks noGrp="1" noChangeArrowheads="1"/>
          </p:cNvSpPr>
          <p:nvPr>
            <p:ph type="title"/>
          </p:nvPr>
        </p:nvSpPr>
        <p:spPr>
          <a:xfrm>
            <a:off x="762000" y="914400"/>
            <a:ext cx="7924800" cy="914400"/>
          </a:xfrm>
          <a:noFill/>
          <a:ln/>
        </p:spPr>
        <p:txBody>
          <a:bodyPr lIns="90488" tIns="44450" rIns="90488" bIns="44450" anchor="ctr"/>
          <a:lstStyle/>
          <a:p>
            <a:pPr defTabSz="895350"/>
            <a:r>
              <a:rPr lang="en-US" altLang="en-US" sz="3200"/>
              <a:t>Customer needs: Software Qualities</a:t>
            </a:r>
          </a:p>
        </p:txBody>
      </p:sp>
      <p:sp>
        <p:nvSpPr>
          <p:cNvPr id="126980" name="Rectangle 4"/>
          <p:cNvSpPr>
            <a:spLocks noChangeArrowheads="1"/>
          </p:cNvSpPr>
          <p:nvPr/>
        </p:nvSpPr>
        <p:spPr bwMode="auto">
          <a:xfrm>
            <a:off x="5478463" y="1800225"/>
            <a:ext cx="2009775" cy="673100"/>
          </a:xfrm>
          <a:prstGeom prst="rect">
            <a:avLst/>
          </a:prstGeom>
          <a:noFill/>
          <a:ln w="12700">
            <a:noFill/>
            <a:miter lim="800000"/>
            <a:headEnd/>
            <a:tailEnd/>
          </a:ln>
          <a:effectLst/>
        </p:spPr>
        <p:txBody>
          <a:bodyPr wrap="none" lIns="90488" tIns="44450" rIns="90488" bIns="44450">
            <a:spAutoFit/>
          </a:bodyPr>
          <a:lstStyle/>
          <a:p>
            <a:pPr>
              <a:lnSpc>
                <a:spcPct val="80000"/>
              </a:lnSpc>
            </a:pPr>
            <a:r>
              <a:rPr lang="en-US" altLang="en-US" sz="2400" b="1">
                <a:latin typeface="Times New Roman" pitchFamily="18" charset="0"/>
              </a:rPr>
              <a:t>Dependability</a:t>
            </a:r>
            <a:br>
              <a:rPr lang="en-US" altLang="en-US" sz="2400" b="1">
                <a:latin typeface="Times New Roman" pitchFamily="18" charset="0"/>
              </a:rPr>
            </a:br>
            <a:r>
              <a:rPr lang="en-US" altLang="en-US" sz="2400" b="1">
                <a:latin typeface="Times New Roman" pitchFamily="18" charset="0"/>
              </a:rPr>
              <a:t>properties</a:t>
            </a:r>
          </a:p>
        </p:txBody>
      </p:sp>
      <p:grpSp>
        <p:nvGrpSpPr>
          <p:cNvPr id="126981" name="Group 5"/>
          <p:cNvGrpSpPr>
            <a:grpSpLocks/>
          </p:cNvGrpSpPr>
          <p:nvPr/>
        </p:nvGrpSpPr>
        <p:grpSpPr bwMode="auto">
          <a:xfrm>
            <a:off x="5499100" y="3338513"/>
            <a:ext cx="1054100" cy="547687"/>
            <a:chOff x="3412" y="1955"/>
            <a:chExt cx="664" cy="345"/>
          </a:xfrm>
        </p:grpSpPr>
        <p:sp>
          <p:nvSpPr>
            <p:cNvPr id="126982" name="AutoShape 6"/>
            <p:cNvSpPr>
              <a:spLocks noChangeArrowheads="1"/>
            </p:cNvSpPr>
            <p:nvPr/>
          </p:nvSpPr>
          <p:spPr bwMode="auto">
            <a:xfrm>
              <a:off x="3412" y="1972"/>
              <a:ext cx="664" cy="328"/>
            </a:xfrm>
            <a:prstGeom prst="roundRect">
              <a:avLst>
                <a:gd name="adj" fmla="val 12477"/>
              </a:avLst>
            </a:prstGeom>
            <a:solidFill>
              <a:srgbClr val="FFA27C"/>
            </a:solidFill>
            <a:ln w="12700">
              <a:solidFill>
                <a:srgbClr val="FFA27C"/>
              </a:solidFill>
              <a:round/>
              <a:headEnd/>
              <a:tailEnd/>
            </a:ln>
            <a:effectLst/>
          </p:spPr>
          <p:txBody>
            <a:bodyPr wrap="none" anchor="ctr"/>
            <a:lstStyle/>
            <a:p>
              <a:endParaRPr lang="en-US"/>
            </a:p>
          </p:txBody>
        </p:sp>
        <p:sp>
          <p:nvSpPr>
            <p:cNvPr id="126983" name="Rectangle 7"/>
            <p:cNvSpPr>
              <a:spLocks noChangeArrowheads="1"/>
            </p:cNvSpPr>
            <p:nvPr/>
          </p:nvSpPr>
          <p:spPr bwMode="auto">
            <a:xfrm>
              <a:off x="3443" y="1955"/>
              <a:ext cx="602" cy="294"/>
            </a:xfrm>
            <a:prstGeom prst="rect">
              <a:avLst/>
            </a:prstGeom>
            <a:solidFill>
              <a:srgbClr val="FFA27C"/>
            </a:solidFill>
            <a:ln w="12700">
              <a:solidFill>
                <a:srgbClr val="FFA27C"/>
              </a:solidFill>
              <a:miter lim="800000"/>
              <a:headEnd/>
              <a:tailEnd/>
            </a:ln>
            <a:effectLst/>
          </p:spPr>
          <p:txBody>
            <a:bodyPr wrap="none" lIns="90488" tIns="44450" rIns="90488" bIns="44450">
              <a:spAutoFit/>
            </a:bodyPr>
            <a:lstStyle/>
            <a:p>
              <a:r>
                <a:rPr lang="en-US" altLang="en-US" sz="2400" b="1">
                  <a:latin typeface="Times New Roman" pitchFamily="18" charset="0"/>
                </a:rPr>
                <a:t>safety</a:t>
              </a:r>
            </a:p>
          </p:txBody>
        </p:sp>
      </p:grpSp>
      <p:grpSp>
        <p:nvGrpSpPr>
          <p:cNvPr id="126984" name="Group 8"/>
          <p:cNvGrpSpPr>
            <a:grpSpLocks/>
          </p:cNvGrpSpPr>
          <p:nvPr/>
        </p:nvGrpSpPr>
        <p:grpSpPr bwMode="auto">
          <a:xfrm>
            <a:off x="7023100" y="2424113"/>
            <a:ext cx="1663700" cy="547687"/>
            <a:chOff x="4372" y="1379"/>
            <a:chExt cx="1048" cy="345"/>
          </a:xfrm>
        </p:grpSpPr>
        <p:sp>
          <p:nvSpPr>
            <p:cNvPr id="126985" name="AutoShape 9"/>
            <p:cNvSpPr>
              <a:spLocks noChangeArrowheads="1"/>
            </p:cNvSpPr>
            <p:nvPr/>
          </p:nvSpPr>
          <p:spPr bwMode="auto">
            <a:xfrm>
              <a:off x="4372" y="1396"/>
              <a:ext cx="1048" cy="328"/>
            </a:xfrm>
            <a:prstGeom prst="roundRect">
              <a:avLst>
                <a:gd name="adj" fmla="val 12477"/>
              </a:avLst>
            </a:prstGeom>
            <a:solidFill>
              <a:srgbClr val="FFA27C"/>
            </a:solidFill>
            <a:ln w="12700">
              <a:solidFill>
                <a:srgbClr val="FFA27C"/>
              </a:solidFill>
              <a:round/>
              <a:headEnd/>
              <a:tailEnd/>
            </a:ln>
            <a:effectLst/>
          </p:spPr>
          <p:txBody>
            <a:bodyPr wrap="none" anchor="ctr"/>
            <a:lstStyle/>
            <a:p>
              <a:endParaRPr lang="en-US"/>
            </a:p>
          </p:txBody>
        </p:sp>
        <p:sp>
          <p:nvSpPr>
            <p:cNvPr id="126986" name="Rectangle 10"/>
            <p:cNvSpPr>
              <a:spLocks noChangeArrowheads="1"/>
            </p:cNvSpPr>
            <p:nvPr/>
          </p:nvSpPr>
          <p:spPr bwMode="auto">
            <a:xfrm>
              <a:off x="4403" y="1379"/>
              <a:ext cx="998" cy="294"/>
            </a:xfrm>
            <a:prstGeom prst="rect">
              <a:avLst/>
            </a:prstGeom>
            <a:solidFill>
              <a:srgbClr val="FFA27C"/>
            </a:solidFill>
            <a:ln w="12700">
              <a:solidFill>
                <a:srgbClr val="FFA27C"/>
              </a:solidFill>
              <a:miter lim="800000"/>
              <a:headEnd/>
              <a:tailEnd/>
            </a:ln>
            <a:effectLst/>
          </p:spPr>
          <p:txBody>
            <a:bodyPr wrap="none" lIns="90488" tIns="44450" rIns="90488" bIns="44450">
              <a:spAutoFit/>
            </a:bodyPr>
            <a:lstStyle/>
            <a:p>
              <a:r>
                <a:rPr lang="en-US" altLang="en-US" sz="2400" b="1">
                  <a:latin typeface="Times New Roman" pitchFamily="18" charset="0"/>
                </a:rPr>
                <a:t>robustness</a:t>
              </a:r>
            </a:p>
          </p:txBody>
        </p:sp>
      </p:grpSp>
      <p:grpSp>
        <p:nvGrpSpPr>
          <p:cNvPr id="126987" name="Group 11"/>
          <p:cNvGrpSpPr>
            <a:grpSpLocks/>
          </p:cNvGrpSpPr>
          <p:nvPr/>
        </p:nvGrpSpPr>
        <p:grpSpPr bwMode="auto">
          <a:xfrm>
            <a:off x="4813300" y="2652713"/>
            <a:ext cx="1816100" cy="547687"/>
            <a:chOff x="2980" y="1523"/>
            <a:chExt cx="1144" cy="345"/>
          </a:xfrm>
        </p:grpSpPr>
        <p:sp>
          <p:nvSpPr>
            <p:cNvPr id="126988" name="AutoShape 12"/>
            <p:cNvSpPr>
              <a:spLocks noChangeArrowheads="1"/>
            </p:cNvSpPr>
            <p:nvPr/>
          </p:nvSpPr>
          <p:spPr bwMode="auto">
            <a:xfrm>
              <a:off x="2980" y="1540"/>
              <a:ext cx="1144" cy="328"/>
            </a:xfrm>
            <a:prstGeom prst="roundRect">
              <a:avLst>
                <a:gd name="adj" fmla="val 12477"/>
              </a:avLst>
            </a:prstGeom>
            <a:solidFill>
              <a:srgbClr val="FFA27C"/>
            </a:solidFill>
            <a:ln w="12700">
              <a:solidFill>
                <a:srgbClr val="FFA27C"/>
              </a:solidFill>
              <a:round/>
              <a:headEnd/>
              <a:tailEnd/>
            </a:ln>
            <a:effectLst/>
          </p:spPr>
          <p:txBody>
            <a:bodyPr wrap="none" anchor="ctr"/>
            <a:lstStyle/>
            <a:p>
              <a:endParaRPr lang="en-US"/>
            </a:p>
          </p:txBody>
        </p:sp>
        <p:sp>
          <p:nvSpPr>
            <p:cNvPr id="126989" name="Rectangle 13"/>
            <p:cNvSpPr>
              <a:spLocks noChangeArrowheads="1"/>
            </p:cNvSpPr>
            <p:nvPr/>
          </p:nvSpPr>
          <p:spPr bwMode="auto">
            <a:xfrm>
              <a:off x="3011" y="1523"/>
              <a:ext cx="1049" cy="294"/>
            </a:xfrm>
            <a:prstGeom prst="rect">
              <a:avLst/>
            </a:prstGeom>
            <a:solidFill>
              <a:srgbClr val="FFA27C"/>
            </a:solidFill>
            <a:ln w="12700">
              <a:solidFill>
                <a:srgbClr val="FFA27C"/>
              </a:solidFill>
              <a:miter lim="800000"/>
              <a:headEnd/>
              <a:tailEnd/>
            </a:ln>
            <a:effectLst/>
          </p:spPr>
          <p:txBody>
            <a:bodyPr wrap="none" lIns="90488" tIns="44450" rIns="90488" bIns="44450">
              <a:spAutoFit/>
            </a:bodyPr>
            <a:lstStyle/>
            <a:p>
              <a:r>
                <a:rPr lang="en-US" altLang="en-US" sz="2400" b="1">
                  <a:latin typeface="Times New Roman" pitchFamily="18" charset="0"/>
                </a:rPr>
                <a:t>correctness</a:t>
              </a:r>
            </a:p>
          </p:txBody>
        </p:sp>
      </p:grpSp>
      <p:grpSp>
        <p:nvGrpSpPr>
          <p:cNvPr id="126990" name="Group 14"/>
          <p:cNvGrpSpPr>
            <a:grpSpLocks/>
          </p:cNvGrpSpPr>
          <p:nvPr/>
        </p:nvGrpSpPr>
        <p:grpSpPr bwMode="auto">
          <a:xfrm>
            <a:off x="6794500" y="3109913"/>
            <a:ext cx="1587500" cy="547687"/>
            <a:chOff x="4228" y="1811"/>
            <a:chExt cx="1000" cy="345"/>
          </a:xfrm>
        </p:grpSpPr>
        <p:sp>
          <p:nvSpPr>
            <p:cNvPr id="126991" name="AutoShape 15"/>
            <p:cNvSpPr>
              <a:spLocks noChangeArrowheads="1"/>
            </p:cNvSpPr>
            <p:nvPr/>
          </p:nvSpPr>
          <p:spPr bwMode="auto">
            <a:xfrm>
              <a:off x="4228" y="1828"/>
              <a:ext cx="1000" cy="328"/>
            </a:xfrm>
            <a:prstGeom prst="roundRect">
              <a:avLst>
                <a:gd name="adj" fmla="val 12477"/>
              </a:avLst>
            </a:prstGeom>
            <a:solidFill>
              <a:srgbClr val="FFA27C"/>
            </a:solidFill>
            <a:ln w="12700">
              <a:solidFill>
                <a:srgbClr val="FFA27C"/>
              </a:solidFill>
              <a:round/>
              <a:headEnd/>
              <a:tailEnd/>
            </a:ln>
            <a:effectLst/>
          </p:spPr>
          <p:txBody>
            <a:bodyPr wrap="none" anchor="ctr"/>
            <a:lstStyle/>
            <a:p>
              <a:endParaRPr lang="en-US"/>
            </a:p>
          </p:txBody>
        </p:sp>
        <p:sp>
          <p:nvSpPr>
            <p:cNvPr id="126992" name="Rectangle 16"/>
            <p:cNvSpPr>
              <a:spLocks noChangeArrowheads="1"/>
            </p:cNvSpPr>
            <p:nvPr/>
          </p:nvSpPr>
          <p:spPr bwMode="auto">
            <a:xfrm>
              <a:off x="4259" y="1811"/>
              <a:ext cx="920" cy="294"/>
            </a:xfrm>
            <a:prstGeom prst="rect">
              <a:avLst/>
            </a:prstGeom>
            <a:solidFill>
              <a:srgbClr val="FFA27C"/>
            </a:solidFill>
            <a:ln w="12700">
              <a:solidFill>
                <a:srgbClr val="FFA27C"/>
              </a:solidFill>
              <a:miter lim="800000"/>
              <a:headEnd/>
              <a:tailEnd/>
            </a:ln>
            <a:effectLst/>
          </p:spPr>
          <p:txBody>
            <a:bodyPr wrap="none" lIns="90488" tIns="44450" rIns="90488" bIns="44450">
              <a:spAutoFit/>
            </a:bodyPr>
            <a:lstStyle/>
            <a:p>
              <a:r>
                <a:rPr lang="en-US" altLang="en-US" sz="2400" b="1">
                  <a:latin typeface="Times New Roman" pitchFamily="18" charset="0"/>
                </a:rPr>
                <a:t>reliability</a:t>
              </a:r>
            </a:p>
          </p:txBody>
        </p:sp>
      </p:grpSp>
      <p:sp>
        <p:nvSpPr>
          <p:cNvPr id="126993" name="Oval 17"/>
          <p:cNvSpPr>
            <a:spLocks noChangeArrowheads="1"/>
          </p:cNvSpPr>
          <p:nvPr/>
        </p:nvSpPr>
        <p:spPr bwMode="auto">
          <a:xfrm>
            <a:off x="393700" y="4127500"/>
            <a:ext cx="4178300" cy="2349500"/>
          </a:xfrm>
          <a:prstGeom prst="ellipse">
            <a:avLst/>
          </a:prstGeom>
          <a:solidFill>
            <a:srgbClr val="C0FEF9"/>
          </a:solidFill>
          <a:ln w="12700">
            <a:solidFill>
              <a:srgbClr val="C0FEF9"/>
            </a:solidFill>
            <a:round/>
            <a:headEnd/>
            <a:tailEnd/>
          </a:ln>
          <a:effectLst/>
        </p:spPr>
        <p:txBody>
          <a:bodyPr wrap="none" anchor="ctr"/>
          <a:lstStyle/>
          <a:p>
            <a:endParaRPr lang="en-US"/>
          </a:p>
        </p:txBody>
      </p:sp>
      <p:sp>
        <p:nvSpPr>
          <p:cNvPr id="126994" name="Rectangle 18"/>
          <p:cNvSpPr>
            <a:spLocks noChangeArrowheads="1"/>
          </p:cNvSpPr>
          <p:nvPr/>
        </p:nvSpPr>
        <p:spPr bwMode="auto">
          <a:xfrm>
            <a:off x="1058863" y="4238625"/>
            <a:ext cx="2828925" cy="673100"/>
          </a:xfrm>
          <a:prstGeom prst="rect">
            <a:avLst/>
          </a:prstGeom>
          <a:noFill/>
          <a:ln w="12700">
            <a:noFill/>
            <a:miter lim="800000"/>
            <a:headEnd/>
            <a:tailEnd/>
          </a:ln>
          <a:effectLst/>
        </p:spPr>
        <p:txBody>
          <a:bodyPr wrap="none" lIns="90488" tIns="44450" rIns="90488" bIns="44450">
            <a:spAutoFit/>
          </a:bodyPr>
          <a:lstStyle/>
          <a:p>
            <a:pPr algn="ctr">
              <a:lnSpc>
                <a:spcPct val="80000"/>
              </a:lnSpc>
            </a:pPr>
            <a:r>
              <a:rPr lang="en-US" altLang="en-US" sz="2400" b="1">
                <a:latin typeface="Times New Roman" pitchFamily="18" charset="0"/>
              </a:rPr>
              <a:t>Process oriented </a:t>
            </a:r>
            <a:br>
              <a:rPr lang="en-US" altLang="en-US" sz="2400" b="1">
                <a:latin typeface="Times New Roman" pitchFamily="18" charset="0"/>
              </a:rPr>
            </a:br>
            <a:r>
              <a:rPr lang="en-US" altLang="en-US" sz="2400" b="1">
                <a:latin typeface="Times New Roman" pitchFamily="18" charset="0"/>
              </a:rPr>
              <a:t>(internal) properties</a:t>
            </a:r>
          </a:p>
        </p:txBody>
      </p:sp>
      <p:grpSp>
        <p:nvGrpSpPr>
          <p:cNvPr id="126995" name="Group 19"/>
          <p:cNvGrpSpPr>
            <a:grpSpLocks/>
          </p:cNvGrpSpPr>
          <p:nvPr/>
        </p:nvGrpSpPr>
        <p:grpSpPr bwMode="auto">
          <a:xfrm>
            <a:off x="2984500" y="5700713"/>
            <a:ext cx="749300" cy="547687"/>
            <a:chOff x="1828" y="3443"/>
            <a:chExt cx="472" cy="345"/>
          </a:xfrm>
        </p:grpSpPr>
        <p:sp>
          <p:nvSpPr>
            <p:cNvPr id="126996" name="AutoShape 20"/>
            <p:cNvSpPr>
              <a:spLocks noChangeArrowheads="1"/>
            </p:cNvSpPr>
            <p:nvPr/>
          </p:nvSpPr>
          <p:spPr bwMode="auto">
            <a:xfrm>
              <a:off x="1828" y="3460"/>
              <a:ext cx="472" cy="328"/>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6997" name="Rectangle 21"/>
            <p:cNvSpPr>
              <a:spLocks noChangeArrowheads="1"/>
            </p:cNvSpPr>
            <p:nvPr/>
          </p:nvSpPr>
          <p:spPr bwMode="auto">
            <a:xfrm>
              <a:off x="1832" y="3443"/>
              <a:ext cx="314" cy="294"/>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a:t>
              </a:r>
            </a:p>
          </p:txBody>
        </p:sp>
      </p:grpSp>
      <p:grpSp>
        <p:nvGrpSpPr>
          <p:cNvPr id="126998" name="Group 22"/>
          <p:cNvGrpSpPr>
            <a:grpSpLocks/>
          </p:cNvGrpSpPr>
          <p:nvPr/>
        </p:nvGrpSpPr>
        <p:grpSpPr bwMode="auto">
          <a:xfrm>
            <a:off x="546100" y="4938713"/>
            <a:ext cx="2239963" cy="547687"/>
            <a:chOff x="292" y="2963"/>
            <a:chExt cx="1411" cy="345"/>
          </a:xfrm>
        </p:grpSpPr>
        <p:sp>
          <p:nvSpPr>
            <p:cNvPr id="126999" name="AutoShape 23"/>
            <p:cNvSpPr>
              <a:spLocks noChangeArrowheads="1"/>
            </p:cNvSpPr>
            <p:nvPr/>
          </p:nvSpPr>
          <p:spPr bwMode="auto">
            <a:xfrm>
              <a:off x="292" y="2980"/>
              <a:ext cx="1336" cy="328"/>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00" name="Rectangle 24"/>
            <p:cNvSpPr>
              <a:spLocks noChangeArrowheads="1"/>
            </p:cNvSpPr>
            <p:nvPr/>
          </p:nvSpPr>
          <p:spPr bwMode="auto">
            <a:xfrm>
              <a:off x="323" y="2963"/>
              <a:ext cx="1380" cy="294"/>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maintainability</a:t>
              </a:r>
            </a:p>
          </p:txBody>
        </p:sp>
      </p:grpSp>
      <p:grpSp>
        <p:nvGrpSpPr>
          <p:cNvPr id="127001" name="Group 25"/>
          <p:cNvGrpSpPr>
            <a:grpSpLocks/>
          </p:cNvGrpSpPr>
          <p:nvPr/>
        </p:nvGrpSpPr>
        <p:grpSpPr bwMode="auto">
          <a:xfrm>
            <a:off x="2832100" y="5014913"/>
            <a:ext cx="1630363" cy="547687"/>
            <a:chOff x="1732" y="3011"/>
            <a:chExt cx="1027" cy="345"/>
          </a:xfrm>
        </p:grpSpPr>
        <p:sp>
          <p:nvSpPr>
            <p:cNvPr id="127002" name="AutoShape 26"/>
            <p:cNvSpPr>
              <a:spLocks noChangeArrowheads="1"/>
            </p:cNvSpPr>
            <p:nvPr/>
          </p:nvSpPr>
          <p:spPr bwMode="auto">
            <a:xfrm>
              <a:off x="1732" y="3028"/>
              <a:ext cx="1000" cy="328"/>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03" name="Rectangle 27"/>
            <p:cNvSpPr>
              <a:spLocks noChangeArrowheads="1"/>
            </p:cNvSpPr>
            <p:nvPr/>
          </p:nvSpPr>
          <p:spPr bwMode="auto">
            <a:xfrm>
              <a:off x="1763" y="3011"/>
              <a:ext cx="996" cy="294"/>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reusability</a:t>
              </a:r>
            </a:p>
          </p:txBody>
        </p:sp>
      </p:grpSp>
      <p:sp>
        <p:nvSpPr>
          <p:cNvPr id="127004" name="Oval 28"/>
          <p:cNvSpPr>
            <a:spLocks noChangeArrowheads="1"/>
          </p:cNvSpPr>
          <p:nvPr/>
        </p:nvSpPr>
        <p:spPr bwMode="auto">
          <a:xfrm>
            <a:off x="4737100" y="4356100"/>
            <a:ext cx="4025900" cy="2273300"/>
          </a:xfrm>
          <a:prstGeom prst="ellipse">
            <a:avLst/>
          </a:prstGeom>
          <a:solidFill>
            <a:srgbClr val="C0FEF9"/>
          </a:solidFill>
          <a:ln w="12700">
            <a:solidFill>
              <a:srgbClr val="C0FEF9"/>
            </a:solidFill>
            <a:round/>
            <a:headEnd/>
            <a:tailEnd/>
          </a:ln>
          <a:effectLst/>
        </p:spPr>
        <p:txBody>
          <a:bodyPr wrap="none" anchor="ctr"/>
          <a:lstStyle/>
          <a:p>
            <a:endParaRPr lang="en-US"/>
          </a:p>
        </p:txBody>
      </p:sp>
      <p:sp>
        <p:nvSpPr>
          <p:cNvPr id="127005" name="Rectangle 29"/>
          <p:cNvSpPr>
            <a:spLocks noChangeArrowheads="1"/>
          </p:cNvSpPr>
          <p:nvPr/>
        </p:nvSpPr>
        <p:spPr bwMode="auto">
          <a:xfrm>
            <a:off x="5343525" y="4543425"/>
            <a:ext cx="3101975" cy="673100"/>
          </a:xfrm>
          <a:prstGeom prst="rect">
            <a:avLst/>
          </a:prstGeom>
          <a:noFill/>
          <a:ln w="12700">
            <a:noFill/>
            <a:miter lim="800000"/>
            <a:headEnd/>
            <a:tailEnd/>
          </a:ln>
          <a:effectLst/>
        </p:spPr>
        <p:txBody>
          <a:bodyPr wrap="none" lIns="90488" tIns="44450" rIns="90488" bIns="44450">
            <a:spAutoFit/>
          </a:bodyPr>
          <a:lstStyle/>
          <a:p>
            <a:pPr algn="ctr">
              <a:lnSpc>
                <a:spcPct val="80000"/>
              </a:lnSpc>
            </a:pPr>
            <a:r>
              <a:rPr lang="en-US" altLang="en-US" sz="2400" b="1">
                <a:latin typeface="Times New Roman" pitchFamily="18" charset="0"/>
              </a:rPr>
              <a:t>External properties</a:t>
            </a:r>
          </a:p>
          <a:p>
            <a:pPr algn="ctr">
              <a:lnSpc>
                <a:spcPct val="80000"/>
              </a:lnSpc>
            </a:pPr>
            <a:r>
              <a:rPr lang="en-US" altLang="en-US" sz="2400" b="1">
                <a:latin typeface="Times New Roman" pitchFamily="18" charset="0"/>
              </a:rPr>
              <a:t>(that can be validated)</a:t>
            </a:r>
          </a:p>
        </p:txBody>
      </p:sp>
      <p:grpSp>
        <p:nvGrpSpPr>
          <p:cNvPr id="127006" name="Group 30"/>
          <p:cNvGrpSpPr>
            <a:grpSpLocks/>
          </p:cNvGrpSpPr>
          <p:nvPr/>
        </p:nvGrpSpPr>
        <p:grpSpPr bwMode="auto">
          <a:xfrm>
            <a:off x="7785100" y="5472113"/>
            <a:ext cx="749300" cy="547687"/>
            <a:chOff x="4852" y="3299"/>
            <a:chExt cx="472" cy="345"/>
          </a:xfrm>
        </p:grpSpPr>
        <p:sp>
          <p:nvSpPr>
            <p:cNvPr id="127007" name="AutoShape 31"/>
            <p:cNvSpPr>
              <a:spLocks noChangeArrowheads="1"/>
            </p:cNvSpPr>
            <p:nvPr/>
          </p:nvSpPr>
          <p:spPr bwMode="auto">
            <a:xfrm>
              <a:off x="4852" y="3316"/>
              <a:ext cx="472" cy="328"/>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08" name="Rectangle 32"/>
            <p:cNvSpPr>
              <a:spLocks noChangeArrowheads="1"/>
            </p:cNvSpPr>
            <p:nvPr/>
          </p:nvSpPr>
          <p:spPr bwMode="auto">
            <a:xfrm>
              <a:off x="4856" y="3299"/>
              <a:ext cx="314" cy="294"/>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a:t>
              </a:r>
            </a:p>
          </p:txBody>
        </p:sp>
      </p:grpSp>
      <p:grpSp>
        <p:nvGrpSpPr>
          <p:cNvPr id="127009" name="Group 33"/>
          <p:cNvGrpSpPr>
            <a:grpSpLocks/>
          </p:cNvGrpSpPr>
          <p:nvPr/>
        </p:nvGrpSpPr>
        <p:grpSpPr bwMode="auto">
          <a:xfrm>
            <a:off x="6184900" y="5929313"/>
            <a:ext cx="1435100" cy="547687"/>
            <a:chOff x="3844" y="3587"/>
            <a:chExt cx="904" cy="345"/>
          </a:xfrm>
        </p:grpSpPr>
        <p:sp>
          <p:nvSpPr>
            <p:cNvPr id="127010" name="AutoShape 34"/>
            <p:cNvSpPr>
              <a:spLocks noChangeArrowheads="1"/>
            </p:cNvSpPr>
            <p:nvPr/>
          </p:nvSpPr>
          <p:spPr bwMode="auto">
            <a:xfrm>
              <a:off x="3844" y="3604"/>
              <a:ext cx="904" cy="328"/>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11" name="Rectangle 35"/>
            <p:cNvSpPr>
              <a:spLocks noChangeArrowheads="1"/>
            </p:cNvSpPr>
            <p:nvPr/>
          </p:nvSpPr>
          <p:spPr bwMode="auto">
            <a:xfrm>
              <a:off x="3844" y="3587"/>
              <a:ext cx="826" cy="294"/>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usability</a:t>
              </a:r>
            </a:p>
          </p:txBody>
        </p:sp>
      </p:grpSp>
      <p:sp>
        <p:nvSpPr>
          <p:cNvPr id="127012" name="AutoShape 36"/>
          <p:cNvSpPr>
            <a:spLocks noChangeArrowheads="1"/>
          </p:cNvSpPr>
          <p:nvPr/>
        </p:nvSpPr>
        <p:spPr bwMode="auto">
          <a:xfrm>
            <a:off x="5194300" y="5346700"/>
            <a:ext cx="2425700" cy="520700"/>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13" name="Rectangle 37"/>
          <p:cNvSpPr>
            <a:spLocks noChangeArrowheads="1"/>
          </p:cNvSpPr>
          <p:nvPr/>
        </p:nvSpPr>
        <p:spPr bwMode="auto">
          <a:xfrm>
            <a:off x="5243513" y="5395913"/>
            <a:ext cx="2360612" cy="466725"/>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user-friendliness</a:t>
            </a:r>
          </a:p>
        </p:txBody>
      </p:sp>
      <p:sp>
        <p:nvSpPr>
          <p:cNvPr id="127014" name="Oval 38"/>
          <p:cNvSpPr>
            <a:spLocks noChangeArrowheads="1"/>
          </p:cNvSpPr>
          <p:nvPr/>
        </p:nvSpPr>
        <p:spPr bwMode="auto">
          <a:xfrm>
            <a:off x="469900" y="1689100"/>
            <a:ext cx="3721100" cy="2273300"/>
          </a:xfrm>
          <a:prstGeom prst="ellipse">
            <a:avLst/>
          </a:prstGeom>
          <a:solidFill>
            <a:srgbClr val="C0FEF9"/>
          </a:solidFill>
          <a:ln w="12700">
            <a:solidFill>
              <a:srgbClr val="C0FEF9"/>
            </a:solidFill>
            <a:round/>
            <a:headEnd/>
            <a:tailEnd/>
          </a:ln>
          <a:effectLst/>
        </p:spPr>
        <p:txBody>
          <a:bodyPr wrap="none" anchor="ctr"/>
          <a:lstStyle/>
          <a:p>
            <a:endParaRPr lang="en-US"/>
          </a:p>
        </p:txBody>
      </p:sp>
      <p:sp>
        <p:nvSpPr>
          <p:cNvPr id="127015" name="Rectangle 39"/>
          <p:cNvSpPr>
            <a:spLocks noChangeArrowheads="1"/>
          </p:cNvSpPr>
          <p:nvPr/>
        </p:nvSpPr>
        <p:spPr bwMode="auto">
          <a:xfrm>
            <a:off x="874713" y="1952625"/>
            <a:ext cx="2897187" cy="673100"/>
          </a:xfrm>
          <a:prstGeom prst="rect">
            <a:avLst/>
          </a:prstGeom>
          <a:noFill/>
          <a:ln w="12700">
            <a:noFill/>
            <a:miter lim="800000"/>
            <a:headEnd/>
            <a:tailEnd/>
          </a:ln>
          <a:effectLst/>
        </p:spPr>
        <p:txBody>
          <a:bodyPr wrap="none" lIns="90488" tIns="44450" rIns="90488" bIns="44450">
            <a:spAutoFit/>
          </a:bodyPr>
          <a:lstStyle/>
          <a:p>
            <a:pPr algn="ctr">
              <a:lnSpc>
                <a:spcPct val="80000"/>
              </a:lnSpc>
            </a:pPr>
            <a:r>
              <a:rPr lang="en-US" altLang="en-US" sz="2400" b="1">
                <a:latin typeface="Times New Roman" pitchFamily="18" charset="0"/>
              </a:rPr>
              <a:t>External properties</a:t>
            </a:r>
          </a:p>
          <a:p>
            <a:pPr algn="ctr">
              <a:lnSpc>
                <a:spcPct val="80000"/>
              </a:lnSpc>
            </a:pPr>
            <a:r>
              <a:rPr lang="en-US" altLang="en-US" sz="2400" b="1">
                <a:latin typeface="Times New Roman" pitchFamily="18" charset="0"/>
              </a:rPr>
              <a:t>(that can be verified)</a:t>
            </a:r>
          </a:p>
        </p:txBody>
      </p:sp>
      <p:grpSp>
        <p:nvGrpSpPr>
          <p:cNvPr id="127016" name="Group 40"/>
          <p:cNvGrpSpPr>
            <a:grpSpLocks/>
          </p:cNvGrpSpPr>
          <p:nvPr/>
        </p:nvGrpSpPr>
        <p:grpSpPr bwMode="auto">
          <a:xfrm>
            <a:off x="2603500" y="2576513"/>
            <a:ext cx="749300" cy="547687"/>
            <a:chOff x="1588" y="1475"/>
            <a:chExt cx="472" cy="345"/>
          </a:xfrm>
        </p:grpSpPr>
        <p:sp>
          <p:nvSpPr>
            <p:cNvPr id="127017" name="AutoShape 41"/>
            <p:cNvSpPr>
              <a:spLocks noChangeArrowheads="1"/>
            </p:cNvSpPr>
            <p:nvPr/>
          </p:nvSpPr>
          <p:spPr bwMode="auto">
            <a:xfrm>
              <a:off x="1588" y="1492"/>
              <a:ext cx="472" cy="328"/>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18" name="Rectangle 42"/>
            <p:cNvSpPr>
              <a:spLocks noChangeArrowheads="1"/>
            </p:cNvSpPr>
            <p:nvPr/>
          </p:nvSpPr>
          <p:spPr bwMode="auto">
            <a:xfrm>
              <a:off x="1592" y="1475"/>
              <a:ext cx="314" cy="294"/>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a:t>
              </a:r>
            </a:p>
          </p:txBody>
        </p:sp>
      </p:grpSp>
      <p:sp>
        <p:nvSpPr>
          <p:cNvPr id="127019" name="AutoShape 43"/>
          <p:cNvSpPr>
            <a:spLocks noChangeArrowheads="1"/>
          </p:cNvSpPr>
          <p:nvPr/>
        </p:nvSpPr>
        <p:spPr bwMode="auto">
          <a:xfrm>
            <a:off x="774700" y="2603500"/>
            <a:ext cx="1663700" cy="520700"/>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20" name="Rectangle 44"/>
          <p:cNvSpPr>
            <a:spLocks noChangeArrowheads="1"/>
          </p:cNvSpPr>
          <p:nvPr/>
        </p:nvSpPr>
        <p:spPr bwMode="auto">
          <a:xfrm>
            <a:off x="823913" y="2576513"/>
            <a:ext cx="1479550" cy="466725"/>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timeliness</a:t>
            </a:r>
          </a:p>
        </p:txBody>
      </p:sp>
      <p:sp>
        <p:nvSpPr>
          <p:cNvPr id="127021" name="AutoShape 45"/>
          <p:cNvSpPr>
            <a:spLocks noChangeArrowheads="1"/>
          </p:cNvSpPr>
          <p:nvPr/>
        </p:nvSpPr>
        <p:spPr bwMode="auto">
          <a:xfrm>
            <a:off x="1231900" y="3213100"/>
            <a:ext cx="2273300" cy="520700"/>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22" name="Rectangle 46"/>
          <p:cNvSpPr>
            <a:spLocks noChangeArrowheads="1"/>
          </p:cNvSpPr>
          <p:nvPr/>
        </p:nvSpPr>
        <p:spPr bwMode="auto">
          <a:xfrm>
            <a:off x="1281113" y="3186113"/>
            <a:ext cx="2239962" cy="466725"/>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interoperability</a:t>
            </a:r>
          </a:p>
        </p:txBody>
      </p:sp>
      <p:grpSp>
        <p:nvGrpSpPr>
          <p:cNvPr id="127023" name="Group 47"/>
          <p:cNvGrpSpPr>
            <a:grpSpLocks/>
          </p:cNvGrpSpPr>
          <p:nvPr/>
        </p:nvGrpSpPr>
        <p:grpSpPr bwMode="auto">
          <a:xfrm>
            <a:off x="1079500" y="5624513"/>
            <a:ext cx="1739900" cy="547687"/>
            <a:chOff x="628" y="3395"/>
            <a:chExt cx="1096" cy="345"/>
          </a:xfrm>
        </p:grpSpPr>
        <p:sp>
          <p:nvSpPr>
            <p:cNvPr id="127024" name="AutoShape 48"/>
            <p:cNvSpPr>
              <a:spLocks noChangeArrowheads="1"/>
            </p:cNvSpPr>
            <p:nvPr/>
          </p:nvSpPr>
          <p:spPr bwMode="auto">
            <a:xfrm>
              <a:off x="628" y="3412"/>
              <a:ext cx="1096" cy="328"/>
            </a:xfrm>
            <a:prstGeom prst="roundRect">
              <a:avLst>
                <a:gd name="adj" fmla="val 12477"/>
              </a:avLst>
            </a:prstGeom>
            <a:solidFill>
              <a:schemeClr val="accent2"/>
            </a:solidFill>
            <a:ln w="12700">
              <a:solidFill>
                <a:schemeClr val="accent2"/>
              </a:solidFill>
              <a:round/>
              <a:headEnd/>
              <a:tailEnd/>
            </a:ln>
            <a:effectLst/>
          </p:spPr>
          <p:txBody>
            <a:bodyPr wrap="none" anchor="ctr"/>
            <a:lstStyle/>
            <a:p>
              <a:endParaRPr lang="en-US"/>
            </a:p>
          </p:txBody>
        </p:sp>
        <p:sp>
          <p:nvSpPr>
            <p:cNvPr id="127025" name="Rectangle 49"/>
            <p:cNvSpPr>
              <a:spLocks noChangeArrowheads="1"/>
            </p:cNvSpPr>
            <p:nvPr/>
          </p:nvSpPr>
          <p:spPr bwMode="auto">
            <a:xfrm>
              <a:off x="642" y="3395"/>
              <a:ext cx="1039" cy="294"/>
            </a:xfrm>
            <a:prstGeom prst="rect">
              <a:avLst/>
            </a:prstGeom>
            <a:noFill/>
            <a:ln w="12700">
              <a:solidFill>
                <a:schemeClr val="accent2"/>
              </a:solidFill>
              <a:miter lim="800000"/>
              <a:headEnd/>
              <a:tailEnd/>
            </a:ln>
            <a:effectLst/>
          </p:spPr>
          <p:txBody>
            <a:bodyPr wrap="none" lIns="90488" tIns="44450" rIns="90488" bIns="44450">
              <a:spAutoFit/>
            </a:bodyPr>
            <a:lstStyle/>
            <a:p>
              <a:r>
                <a:rPr lang="en-US" altLang="en-US" sz="2400" b="1">
                  <a:latin typeface="Times New Roman" pitchFamily="18" charset="0"/>
                </a:rPr>
                <a:t>modularity</a:t>
              </a:r>
            </a:p>
          </p:txBody>
        </p:sp>
      </p:grpSp>
      <p:sp>
        <p:nvSpPr>
          <p:cNvPr id="127026" name="Oval 50"/>
          <p:cNvSpPr>
            <a:spLocks noChangeArrowheads="1"/>
          </p:cNvSpPr>
          <p:nvPr/>
        </p:nvSpPr>
        <p:spPr bwMode="auto">
          <a:xfrm>
            <a:off x="3822700" y="3746500"/>
            <a:ext cx="1054100" cy="520700"/>
          </a:xfrm>
          <a:prstGeom prst="ellipse">
            <a:avLst/>
          </a:prstGeom>
          <a:solidFill>
            <a:srgbClr val="C0FEF9"/>
          </a:solidFill>
          <a:ln w="12700">
            <a:solidFill>
              <a:srgbClr val="C0FEF9"/>
            </a:solidFill>
            <a:round/>
            <a:headEnd/>
            <a:tailEnd/>
          </a:ln>
          <a:effectLst/>
        </p:spPr>
        <p:txBody>
          <a:bodyPr wrap="none" anchor="ctr"/>
          <a:lstStyle/>
          <a:p>
            <a:endParaRPr lang="en-US"/>
          </a:p>
        </p:txBody>
      </p:sp>
      <p:sp>
        <p:nvSpPr>
          <p:cNvPr id="127027" name="Rectangle 51"/>
          <p:cNvSpPr>
            <a:spLocks noChangeArrowheads="1"/>
          </p:cNvSpPr>
          <p:nvPr/>
        </p:nvSpPr>
        <p:spPr bwMode="auto">
          <a:xfrm>
            <a:off x="4140200" y="3802063"/>
            <a:ext cx="485775" cy="454025"/>
          </a:xfrm>
          <a:prstGeom prst="rect">
            <a:avLst/>
          </a:prstGeom>
          <a:noFill/>
          <a:ln w="12700">
            <a:noFill/>
            <a:miter lim="800000"/>
            <a:headEnd/>
            <a:tailEnd/>
          </a:ln>
          <a:effectLst/>
        </p:spPr>
        <p:txBody>
          <a:bodyPr wrap="none" lIns="90488" tIns="44450" rIns="90488" bIns="44450">
            <a:spAutoFit/>
          </a:bodyPr>
          <a:lstStyle/>
          <a:p>
            <a:r>
              <a:rPr lang="en-US" altLang="en-US" sz="2400" b="1">
                <a:latin typeface="Times New Roman" pitchFamily="18" charset="0"/>
              </a:rPr>
              <a: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solidFill>
                  <a:srgbClr val="FF0000"/>
                </a:solidFill>
              </a:rPr>
              <a:t>Resume 4/23</a:t>
            </a:r>
            <a:endParaRPr lang="en-US" sz="6600" dirty="0">
              <a:solidFill>
                <a:srgbClr val="FF0000"/>
              </a:solidFill>
            </a:endParaRPr>
          </a:p>
        </p:txBody>
      </p:sp>
      <p:sp>
        <p:nvSpPr>
          <p:cNvPr id="3" name="Slide Number Placeholder 2"/>
          <p:cNvSpPr>
            <a:spLocks noGrp="1"/>
          </p:cNvSpPr>
          <p:nvPr>
            <p:ph type="sldNum" sz="quarter" idx="12"/>
          </p:nvPr>
        </p:nvSpPr>
        <p:spPr/>
        <p:txBody>
          <a:bodyPr/>
          <a:lstStyle/>
          <a:p>
            <a:fld id="{73B41180-5409-4F7B-8C6B-A82E813AB30E}"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3A316CC-0F1F-4C6E-85FC-CB62BD1F95EF}" type="slidenum">
              <a:rPr lang="en-US"/>
              <a:pPr/>
              <a:t>24</a:t>
            </a:fld>
            <a:endParaRPr lang="en-US"/>
          </a:p>
        </p:txBody>
      </p:sp>
      <p:sp>
        <p:nvSpPr>
          <p:cNvPr id="129026" name="AutoShape 2"/>
          <p:cNvSpPr>
            <a:spLocks noGrp="1" noChangeArrowheads="1"/>
          </p:cNvSpPr>
          <p:nvPr>
            <p:ph type="title"/>
          </p:nvPr>
        </p:nvSpPr>
        <p:spPr/>
        <p:txBody>
          <a:bodyPr/>
          <a:lstStyle/>
          <a:p>
            <a:r>
              <a:rPr lang="it-IT"/>
              <a:t>Dependability Qualities</a:t>
            </a:r>
            <a:endParaRPr lang="en-US"/>
          </a:p>
        </p:txBody>
      </p:sp>
      <p:sp>
        <p:nvSpPr>
          <p:cNvPr id="129027" name="Rectangle 3"/>
          <p:cNvSpPr>
            <a:spLocks noGrp="1" noChangeArrowheads="1"/>
          </p:cNvSpPr>
          <p:nvPr>
            <p:ph type="body" idx="1"/>
          </p:nvPr>
        </p:nvSpPr>
        <p:spPr/>
        <p:txBody>
          <a:bodyPr/>
          <a:lstStyle/>
          <a:p>
            <a:pPr>
              <a:lnSpc>
                <a:spcPct val="90000"/>
              </a:lnSpc>
            </a:pPr>
            <a:r>
              <a:rPr lang="it-IT" sz="2000" dirty="0" smtClean="0"/>
              <a:t>Correctness</a:t>
            </a:r>
            <a:r>
              <a:rPr lang="it-IT" sz="2000" dirty="0"/>
              <a:t>:</a:t>
            </a:r>
          </a:p>
          <a:p>
            <a:pPr lvl="1">
              <a:lnSpc>
                <a:spcPct val="90000"/>
              </a:lnSpc>
            </a:pPr>
            <a:r>
              <a:rPr lang="en-US" sz="1800" dirty="0"/>
              <a:t>A program is correct if it is consistent with its specification</a:t>
            </a:r>
          </a:p>
          <a:p>
            <a:pPr lvl="1">
              <a:lnSpc>
                <a:spcPct val="90000"/>
              </a:lnSpc>
            </a:pPr>
            <a:r>
              <a:rPr lang="en-US" sz="1800" dirty="0"/>
              <a:t>seldom practical for non-trivial systems</a:t>
            </a:r>
            <a:endParaRPr lang="it-IT" sz="1800" dirty="0"/>
          </a:p>
          <a:p>
            <a:pPr>
              <a:lnSpc>
                <a:spcPct val="90000"/>
              </a:lnSpc>
            </a:pPr>
            <a:r>
              <a:rPr lang="it-IT" sz="2000" dirty="0"/>
              <a:t>R</a:t>
            </a:r>
            <a:r>
              <a:rPr lang="it-IT" sz="2000" dirty="0" smtClean="0"/>
              <a:t>eliability</a:t>
            </a:r>
            <a:r>
              <a:rPr lang="it-IT" sz="2000" dirty="0"/>
              <a:t>:</a:t>
            </a:r>
          </a:p>
          <a:p>
            <a:pPr lvl="1">
              <a:lnSpc>
                <a:spcPct val="90000"/>
              </a:lnSpc>
            </a:pPr>
            <a:r>
              <a:rPr lang="en-US" sz="1800" dirty="0"/>
              <a:t>likelihood of correct function for some ``unit'' of behavior</a:t>
            </a:r>
          </a:p>
          <a:p>
            <a:pPr lvl="1">
              <a:lnSpc>
                <a:spcPct val="90000"/>
              </a:lnSpc>
            </a:pPr>
            <a:r>
              <a:rPr lang="en-US" sz="1800" dirty="0"/>
              <a:t>relative to a specification and usage profile</a:t>
            </a:r>
          </a:p>
          <a:p>
            <a:pPr lvl="1">
              <a:lnSpc>
                <a:spcPct val="90000"/>
              </a:lnSpc>
            </a:pPr>
            <a:r>
              <a:rPr lang="en-US" sz="1800" dirty="0"/>
              <a:t>statistical approximation to correctness (100% reliable = correct)</a:t>
            </a:r>
            <a:endParaRPr lang="it-IT" sz="1800" dirty="0"/>
          </a:p>
          <a:p>
            <a:pPr>
              <a:lnSpc>
                <a:spcPct val="90000"/>
              </a:lnSpc>
            </a:pPr>
            <a:r>
              <a:rPr lang="it-IT" sz="2000" dirty="0"/>
              <a:t>S</a:t>
            </a:r>
            <a:r>
              <a:rPr lang="it-IT" sz="2000" dirty="0" smtClean="0"/>
              <a:t>afety</a:t>
            </a:r>
            <a:r>
              <a:rPr lang="it-IT" sz="2000" dirty="0"/>
              <a:t>:</a:t>
            </a:r>
          </a:p>
          <a:p>
            <a:pPr lvl="1">
              <a:lnSpc>
                <a:spcPct val="90000"/>
              </a:lnSpc>
            </a:pPr>
            <a:r>
              <a:rPr lang="en-US" sz="1800" dirty="0"/>
              <a:t> preventing hazards</a:t>
            </a:r>
            <a:endParaRPr lang="it-IT" sz="1800" dirty="0"/>
          </a:p>
          <a:p>
            <a:pPr>
              <a:lnSpc>
                <a:spcPct val="90000"/>
              </a:lnSpc>
            </a:pPr>
            <a:r>
              <a:rPr lang="it-IT" sz="2000" dirty="0" smtClean="0"/>
              <a:t>R</a:t>
            </a:r>
            <a:r>
              <a:rPr lang="it-IT" sz="2000" dirty="0" smtClean="0"/>
              <a:t>obustness</a:t>
            </a:r>
            <a:r>
              <a:rPr lang="it-IT" sz="2000" dirty="0" smtClean="0"/>
              <a:t>:</a:t>
            </a:r>
            <a:endParaRPr lang="it-IT" sz="2000" dirty="0"/>
          </a:p>
          <a:p>
            <a:pPr lvl="1">
              <a:lnSpc>
                <a:spcPct val="90000"/>
              </a:lnSpc>
            </a:pPr>
            <a:r>
              <a:rPr lang="en-US" sz="1800" dirty="0"/>
              <a:t>acceptable (degraded) behavior under extreme conditions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1F922A-CE9C-44E8-9201-06261ABD53A6}" type="slidenum">
              <a:rPr lang="en-US"/>
              <a:pPr/>
              <a:t>25</a:t>
            </a:fld>
            <a:endParaRPr lang="en-US"/>
          </a:p>
        </p:txBody>
      </p:sp>
      <p:sp>
        <p:nvSpPr>
          <p:cNvPr id="130050" name="AutoShape 2"/>
          <p:cNvSpPr>
            <a:spLocks noGrp="1" noChangeArrowheads="1"/>
          </p:cNvSpPr>
          <p:nvPr>
            <p:ph type="title"/>
          </p:nvPr>
        </p:nvSpPr>
        <p:spPr>
          <a:xfrm>
            <a:off x="762000" y="914400"/>
            <a:ext cx="7924800" cy="1143000"/>
          </a:xfrm>
        </p:spPr>
        <p:txBody>
          <a:bodyPr/>
          <a:lstStyle/>
          <a:p>
            <a:r>
              <a:rPr lang="it-IT"/>
              <a:t>Example of Dependability Qualities</a:t>
            </a:r>
            <a:endParaRPr lang="en-US"/>
          </a:p>
        </p:txBody>
      </p:sp>
      <p:graphicFrame>
        <p:nvGraphicFramePr>
          <p:cNvPr id="130051" name="Object 3"/>
          <p:cNvGraphicFramePr>
            <a:graphicFrameLocks noChangeAspect="1"/>
          </p:cNvGraphicFramePr>
          <p:nvPr>
            <p:ph sz="half" idx="1"/>
          </p:nvPr>
        </p:nvGraphicFramePr>
        <p:xfrm>
          <a:off x="1081088" y="2209800"/>
          <a:ext cx="3795712" cy="4648200"/>
        </p:xfrm>
        <a:graphic>
          <a:graphicData uri="http://schemas.openxmlformats.org/presentationml/2006/ole">
            <p:oleObj spid="_x0000_s130051" name="Visio" r:id="rId3" imgW="1921764" imgH="2354199" progId="Visio.Drawing.11">
              <p:embed/>
            </p:oleObj>
          </a:graphicData>
        </a:graphic>
      </p:graphicFrame>
      <p:sp>
        <p:nvSpPr>
          <p:cNvPr id="130052" name="Rectangle 4"/>
          <p:cNvSpPr>
            <a:spLocks noGrp="1" noChangeArrowheads="1"/>
          </p:cNvSpPr>
          <p:nvPr>
            <p:ph type="body" sz="half" idx="2"/>
          </p:nvPr>
        </p:nvSpPr>
        <p:spPr>
          <a:xfrm>
            <a:off x="5216525" y="2524125"/>
            <a:ext cx="3775075" cy="3724275"/>
          </a:xfrm>
        </p:spPr>
        <p:txBody>
          <a:bodyPr/>
          <a:lstStyle/>
          <a:p>
            <a:pPr eaLnBrk="0" hangingPunct="0">
              <a:spcBef>
                <a:spcPct val="50000"/>
              </a:spcBef>
              <a:buClr>
                <a:schemeClr val="bg1"/>
              </a:buClr>
              <a:buFontTx/>
              <a:buChar char="•"/>
            </a:pPr>
            <a:r>
              <a:rPr lang="en-US" altLang="en-US" sz="2400" b="1" dirty="0"/>
              <a:t>Correctness, </a:t>
            </a:r>
            <a:r>
              <a:rPr lang="en-US" altLang="en-US" sz="2400" b="1" dirty="0" smtClean="0"/>
              <a:t>Reliability</a:t>
            </a:r>
            <a:r>
              <a:rPr lang="en-US" altLang="en-US" sz="2400" b="1" dirty="0"/>
              <a:t>: </a:t>
            </a:r>
            <a:r>
              <a:rPr lang="en-US" altLang="en-US" sz="2400" dirty="0"/>
              <a:t>let traffic pass according to correct pattern and central scheduling</a:t>
            </a:r>
          </a:p>
          <a:p>
            <a:pPr eaLnBrk="0" hangingPunct="0">
              <a:spcBef>
                <a:spcPct val="50000"/>
              </a:spcBef>
              <a:buClr>
                <a:schemeClr val="bg1"/>
              </a:buClr>
              <a:buFontTx/>
              <a:buChar char="•"/>
            </a:pPr>
            <a:r>
              <a:rPr lang="en-US" altLang="en-US" sz="2400" b="1" dirty="0"/>
              <a:t>Robustness, </a:t>
            </a:r>
            <a:r>
              <a:rPr lang="en-US" altLang="en-US" sz="2400" b="1" dirty="0" smtClean="0"/>
              <a:t>Safety</a:t>
            </a:r>
            <a:r>
              <a:rPr lang="en-US" altLang="en-US" sz="2400" b="1" dirty="0"/>
              <a:t>: </a:t>
            </a:r>
            <a:r>
              <a:rPr lang="en-US" altLang="en-US" sz="2400" dirty="0"/>
              <a:t>Provide degraded function when possible; never signal conflicting greens.</a:t>
            </a:r>
            <a:endParaRPr lang="en-US"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2"/>
          </p:nvPr>
        </p:nvSpPr>
        <p:spPr/>
        <p:txBody>
          <a:bodyPr/>
          <a:lstStyle/>
          <a:p>
            <a:fld id="{5763F158-DEE4-4FF4-A0A4-3039EF55C15A}" type="slidenum">
              <a:rPr lang="en-US"/>
              <a:pPr/>
              <a:t>26</a:t>
            </a:fld>
            <a:endParaRPr lang="en-US"/>
          </a:p>
        </p:txBody>
      </p:sp>
      <p:sp>
        <p:nvSpPr>
          <p:cNvPr id="131074" name="AutoShape 2"/>
          <p:cNvSpPr>
            <a:spLocks noGrp="1" noChangeArrowheads="1"/>
          </p:cNvSpPr>
          <p:nvPr>
            <p:ph type="title"/>
          </p:nvPr>
        </p:nvSpPr>
        <p:spPr>
          <a:xfrm>
            <a:off x="762000" y="838200"/>
            <a:ext cx="7543800" cy="1143000"/>
          </a:xfrm>
        </p:spPr>
        <p:txBody>
          <a:bodyPr/>
          <a:lstStyle/>
          <a:p>
            <a:r>
              <a:rPr lang="it-IT" sz="3200"/>
              <a:t>Relation among Dependability Qualities </a:t>
            </a:r>
            <a:endParaRPr lang="en-US" sz="3200"/>
          </a:p>
        </p:txBody>
      </p:sp>
      <p:graphicFrame>
        <p:nvGraphicFramePr>
          <p:cNvPr id="131075" name="Object 3"/>
          <p:cNvGraphicFramePr>
            <a:graphicFrameLocks noChangeAspect="1"/>
          </p:cNvGraphicFramePr>
          <p:nvPr/>
        </p:nvGraphicFramePr>
        <p:xfrm>
          <a:off x="838200" y="2238375"/>
          <a:ext cx="7239000" cy="4452938"/>
        </p:xfrm>
        <a:graphic>
          <a:graphicData uri="http://schemas.openxmlformats.org/presentationml/2006/ole">
            <p:oleObj spid="_x0000_s131075" name="Visio" r:id="rId3" imgW="3734752" imgH="2721483" progId="Visio.Drawing.11">
              <p:embed/>
            </p:oleObj>
          </a:graphicData>
        </a:graphic>
      </p:graphicFrame>
      <p:sp>
        <p:nvSpPr>
          <p:cNvPr id="131076" name="Text Box 4"/>
          <p:cNvSpPr txBox="1">
            <a:spLocks noChangeArrowheads="1"/>
          </p:cNvSpPr>
          <p:nvPr/>
        </p:nvSpPr>
        <p:spPr bwMode="auto">
          <a:xfrm>
            <a:off x="2514600" y="4143375"/>
            <a:ext cx="1352550" cy="519113"/>
          </a:xfrm>
          <a:prstGeom prst="rect">
            <a:avLst/>
          </a:prstGeom>
          <a:noFill/>
          <a:ln w="9525">
            <a:noFill/>
            <a:miter lim="800000"/>
            <a:headEnd/>
            <a:tailEnd type="none" w="sm" len="sm"/>
          </a:ln>
          <a:effectLst/>
        </p:spPr>
        <p:txBody>
          <a:bodyPr wrap="none" anchor="b" anchorCtr="1">
            <a:spAutoFit/>
          </a:bodyPr>
          <a:lstStyle/>
          <a:p>
            <a:pPr eaLnBrk="1" hangingPunct="1"/>
            <a:r>
              <a:rPr lang="it-IT" sz="2800"/>
              <a:t>Correct</a:t>
            </a:r>
            <a:endParaRPr lang="en-US" sz="2800"/>
          </a:p>
        </p:txBody>
      </p:sp>
      <p:sp>
        <p:nvSpPr>
          <p:cNvPr id="131077" name="Text Box 5"/>
          <p:cNvSpPr txBox="1">
            <a:spLocks noChangeArrowheads="1"/>
          </p:cNvSpPr>
          <p:nvPr/>
        </p:nvSpPr>
        <p:spPr bwMode="auto">
          <a:xfrm>
            <a:off x="2667000" y="3305175"/>
            <a:ext cx="1335088" cy="519113"/>
          </a:xfrm>
          <a:prstGeom prst="rect">
            <a:avLst/>
          </a:prstGeom>
          <a:noFill/>
          <a:ln w="9525">
            <a:noFill/>
            <a:miter lim="800000"/>
            <a:headEnd/>
            <a:tailEnd type="none" w="sm" len="sm"/>
          </a:ln>
          <a:effectLst/>
        </p:spPr>
        <p:txBody>
          <a:bodyPr wrap="none" anchor="b" anchorCtr="1">
            <a:spAutoFit/>
          </a:bodyPr>
          <a:lstStyle/>
          <a:p>
            <a:pPr eaLnBrk="1" hangingPunct="1"/>
            <a:r>
              <a:rPr lang="it-IT" sz="2800"/>
              <a:t>reliable</a:t>
            </a:r>
            <a:endParaRPr lang="en-US" sz="2800"/>
          </a:p>
        </p:txBody>
      </p:sp>
      <p:sp>
        <p:nvSpPr>
          <p:cNvPr id="131078" name="Text Box 6"/>
          <p:cNvSpPr txBox="1">
            <a:spLocks noChangeArrowheads="1"/>
          </p:cNvSpPr>
          <p:nvPr/>
        </p:nvSpPr>
        <p:spPr bwMode="auto">
          <a:xfrm>
            <a:off x="5562600" y="4143375"/>
            <a:ext cx="857250" cy="519113"/>
          </a:xfrm>
          <a:prstGeom prst="rect">
            <a:avLst/>
          </a:prstGeom>
          <a:noFill/>
          <a:ln w="9525">
            <a:noFill/>
            <a:miter lim="800000"/>
            <a:headEnd/>
            <a:tailEnd type="none" w="sm" len="sm"/>
          </a:ln>
          <a:effectLst/>
        </p:spPr>
        <p:txBody>
          <a:bodyPr wrap="none" anchor="b" anchorCtr="1">
            <a:spAutoFit/>
          </a:bodyPr>
          <a:lstStyle/>
          <a:p>
            <a:pPr eaLnBrk="1" hangingPunct="1"/>
            <a:r>
              <a:rPr lang="it-IT" sz="2800"/>
              <a:t>safe</a:t>
            </a:r>
            <a:endParaRPr lang="en-US" sz="2800"/>
          </a:p>
        </p:txBody>
      </p:sp>
      <p:sp>
        <p:nvSpPr>
          <p:cNvPr id="131079" name="Text Box 7"/>
          <p:cNvSpPr txBox="1">
            <a:spLocks noChangeArrowheads="1"/>
          </p:cNvSpPr>
          <p:nvPr/>
        </p:nvSpPr>
        <p:spPr bwMode="auto">
          <a:xfrm>
            <a:off x="5334000" y="3076575"/>
            <a:ext cx="1174750" cy="519113"/>
          </a:xfrm>
          <a:prstGeom prst="rect">
            <a:avLst/>
          </a:prstGeom>
          <a:noFill/>
          <a:ln w="9525">
            <a:noFill/>
            <a:miter lim="800000"/>
            <a:headEnd/>
            <a:tailEnd type="none" w="sm" len="sm"/>
          </a:ln>
          <a:effectLst/>
        </p:spPr>
        <p:txBody>
          <a:bodyPr wrap="none" anchor="b" anchorCtr="1">
            <a:spAutoFit/>
          </a:bodyPr>
          <a:lstStyle/>
          <a:p>
            <a:pPr eaLnBrk="1" hangingPunct="1"/>
            <a:r>
              <a:rPr lang="it-IT" sz="2800"/>
              <a:t>robust</a:t>
            </a:r>
            <a:endParaRPr lang="en-US" sz="2800"/>
          </a:p>
        </p:txBody>
      </p:sp>
      <p:sp>
        <p:nvSpPr>
          <p:cNvPr id="131080" name="AutoShape 8"/>
          <p:cNvSpPr>
            <a:spLocks/>
          </p:cNvSpPr>
          <p:nvPr/>
        </p:nvSpPr>
        <p:spPr bwMode="auto">
          <a:xfrm>
            <a:off x="7086600" y="2362200"/>
            <a:ext cx="2057400" cy="1295400"/>
          </a:xfrm>
          <a:prstGeom prst="borderCallout2">
            <a:avLst>
              <a:gd name="adj1" fmla="val 8824"/>
              <a:gd name="adj2" fmla="val -3704"/>
              <a:gd name="adj3" fmla="val 8824"/>
              <a:gd name="adj4" fmla="val -9722"/>
              <a:gd name="adj5" fmla="val 122306"/>
              <a:gd name="adj6" fmla="val -22917"/>
            </a:avLst>
          </a:prstGeom>
          <a:noFill/>
          <a:ln w="9525">
            <a:solidFill>
              <a:schemeClr val="tx1"/>
            </a:solidFill>
            <a:miter lim="800000"/>
            <a:headEnd type="none" w="sm" len="sm"/>
            <a:tailEnd/>
          </a:ln>
          <a:effectLst/>
        </p:spPr>
        <p:txBody>
          <a:bodyPr anchor="b" anchorCtr="1"/>
          <a:lstStyle/>
          <a:p>
            <a:pPr algn="ctr" eaLnBrk="1" hangingPunct="1"/>
            <a:r>
              <a:rPr lang="it-IT" sz="2000"/>
              <a:t>robust but not safe: catastrofic failures can occur</a:t>
            </a:r>
            <a:endParaRPr lang="en-US" sz="2000"/>
          </a:p>
        </p:txBody>
      </p:sp>
      <p:sp>
        <p:nvSpPr>
          <p:cNvPr id="131081" name="AutoShape 9"/>
          <p:cNvSpPr>
            <a:spLocks/>
          </p:cNvSpPr>
          <p:nvPr/>
        </p:nvSpPr>
        <p:spPr bwMode="auto">
          <a:xfrm>
            <a:off x="7239000" y="5133975"/>
            <a:ext cx="1828800" cy="1724025"/>
          </a:xfrm>
          <a:prstGeom prst="borderCallout2">
            <a:avLst>
              <a:gd name="adj1" fmla="val 6630"/>
              <a:gd name="adj2" fmla="val -4167"/>
              <a:gd name="adj3" fmla="val 6630"/>
              <a:gd name="adj4" fmla="val -40972"/>
              <a:gd name="adj5" fmla="val -25782"/>
              <a:gd name="adj6" fmla="val -78907"/>
            </a:avLst>
          </a:prstGeom>
          <a:noFill/>
          <a:ln w="9525">
            <a:solidFill>
              <a:schemeClr val="tx1"/>
            </a:solidFill>
            <a:miter lim="800000"/>
            <a:headEnd type="none" w="sm" len="sm"/>
            <a:tailEnd/>
          </a:ln>
          <a:effectLst/>
        </p:spPr>
        <p:txBody>
          <a:bodyPr anchor="b" anchorCtr="1"/>
          <a:lstStyle/>
          <a:p>
            <a:pPr algn="ctr" eaLnBrk="1" hangingPunct="1"/>
            <a:r>
              <a:rPr lang="it-IT" sz="2000"/>
              <a:t>safe but not correct: annoying failures can occur</a:t>
            </a:r>
            <a:endParaRPr lang="en-US" sz="2000"/>
          </a:p>
        </p:txBody>
      </p:sp>
      <p:sp>
        <p:nvSpPr>
          <p:cNvPr id="131082" name="AutoShape 10"/>
          <p:cNvSpPr>
            <a:spLocks/>
          </p:cNvSpPr>
          <p:nvPr/>
        </p:nvSpPr>
        <p:spPr bwMode="auto">
          <a:xfrm>
            <a:off x="152400" y="2286000"/>
            <a:ext cx="1600200" cy="1371600"/>
          </a:xfrm>
          <a:prstGeom prst="borderCallout2">
            <a:avLst>
              <a:gd name="adj1" fmla="val 8333"/>
              <a:gd name="adj2" fmla="val 104764"/>
              <a:gd name="adj3" fmla="val 8333"/>
              <a:gd name="adj4" fmla="val 124009"/>
              <a:gd name="adj5" fmla="val 73380"/>
              <a:gd name="adj6" fmla="val 176588"/>
            </a:avLst>
          </a:prstGeom>
          <a:noFill/>
          <a:ln w="9525">
            <a:solidFill>
              <a:schemeClr val="tx1"/>
            </a:solidFill>
            <a:miter lim="800000"/>
            <a:headEnd type="none" w="sm" len="sm"/>
            <a:tailEnd/>
          </a:ln>
          <a:effectLst/>
        </p:spPr>
        <p:txBody>
          <a:bodyPr anchor="b" anchorCtr="1"/>
          <a:lstStyle/>
          <a:p>
            <a:pPr algn="ctr" eaLnBrk="1" hangingPunct="1"/>
            <a:r>
              <a:rPr lang="it-IT" sz="2000"/>
              <a:t>reliable but not correct: failures occur rarely</a:t>
            </a:r>
            <a:endParaRPr lang="en-US" sz="2000"/>
          </a:p>
        </p:txBody>
      </p:sp>
      <p:sp>
        <p:nvSpPr>
          <p:cNvPr id="131083" name="AutoShape 11"/>
          <p:cNvSpPr>
            <a:spLocks/>
          </p:cNvSpPr>
          <p:nvPr/>
        </p:nvSpPr>
        <p:spPr bwMode="auto">
          <a:xfrm>
            <a:off x="76200" y="5210175"/>
            <a:ext cx="1752600" cy="1590675"/>
          </a:xfrm>
          <a:prstGeom prst="borderCallout2">
            <a:avLst>
              <a:gd name="adj1" fmla="val 7185"/>
              <a:gd name="adj2" fmla="val 104347"/>
              <a:gd name="adj3" fmla="val 7185"/>
              <a:gd name="adj4" fmla="val 114856"/>
              <a:gd name="adj5" fmla="val -47903"/>
              <a:gd name="adj6" fmla="val 127264"/>
            </a:avLst>
          </a:prstGeom>
          <a:noFill/>
          <a:ln w="9525">
            <a:solidFill>
              <a:schemeClr val="tx1"/>
            </a:solidFill>
            <a:miter lim="800000"/>
            <a:headEnd type="none" w="sm" len="sm"/>
            <a:tailEnd/>
          </a:ln>
          <a:effectLst/>
        </p:spPr>
        <p:txBody>
          <a:bodyPr anchor="b" anchorCtr="1"/>
          <a:lstStyle/>
          <a:p>
            <a:pPr algn="ctr" eaLnBrk="1" hangingPunct="1"/>
            <a:r>
              <a:rPr lang="it-IT" sz="2000"/>
              <a:t>correct but not safe or robust: the specification is inadequate</a:t>
            </a:r>
            <a:endParaRPr lang="en-US" sz="2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D4BCD4-3E99-483F-983F-90D3D10751B0}" type="slidenum">
              <a:rPr lang="en-US"/>
              <a:pPr/>
              <a:t>27</a:t>
            </a:fld>
            <a:endParaRPr lang="en-US"/>
          </a:p>
        </p:txBody>
      </p:sp>
      <p:sp>
        <p:nvSpPr>
          <p:cNvPr id="132098" name="AutoShape 2"/>
          <p:cNvSpPr>
            <a:spLocks noGrp="1" noChangeArrowheads="1"/>
          </p:cNvSpPr>
          <p:nvPr>
            <p:ph type="title"/>
          </p:nvPr>
        </p:nvSpPr>
        <p:spPr/>
        <p:txBody>
          <a:bodyPr/>
          <a:lstStyle/>
          <a:p>
            <a:r>
              <a:rPr lang="en-US" altLang="en-US"/>
              <a:t>Validation vs. Verification</a:t>
            </a:r>
            <a:endParaRPr lang="en-US"/>
          </a:p>
        </p:txBody>
      </p:sp>
      <p:sp>
        <p:nvSpPr>
          <p:cNvPr id="132099" name="Rectangle 3"/>
          <p:cNvSpPr>
            <a:spLocks noGrp="1" noChangeArrowheads="1"/>
          </p:cNvSpPr>
          <p:nvPr>
            <p:ph type="body" idx="1"/>
          </p:nvPr>
        </p:nvSpPr>
        <p:spPr/>
        <p:txBody>
          <a:bodyPr/>
          <a:lstStyle/>
          <a:p>
            <a:r>
              <a:rPr lang="en-US" sz="2400" dirty="0"/>
              <a:t>Validation: </a:t>
            </a:r>
            <a:br>
              <a:rPr lang="en-US" sz="2400" dirty="0"/>
            </a:br>
            <a:r>
              <a:rPr lang="en-US" sz="2400" dirty="0" smtClean="0"/>
              <a:t>Does </a:t>
            </a:r>
            <a:r>
              <a:rPr lang="en-US" sz="2400" dirty="0"/>
              <a:t>the software system meets the user's real needs?</a:t>
            </a:r>
          </a:p>
          <a:p>
            <a:pPr algn="ctr">
              <a:buFont typeface="Wingdings" pitchFamily="2" charset="2"/>
              <a:buNone/>
            </a:pPr>
            <a:r>
              <a:rPr lang="it-IT" sz="2400" i="1" dirty="0" smtClean="0">
                <a:solidFill>
                  <a:srgbClr val="FF0000"/>
                </a:solidFill>
              </a:rPr>
              <a:t>Are </a:t>
            </a:r>
            <a:r>
              <a:rPr lang="it-IT" sz="2400" i="1" dirty="0">
                <a:solidFill>
                  <a:srgbClr val="FF0000"/>
                </a:solidFill>
              </a:rPr>
              <a:t>we building the right software? </a:t>
            </a:r>
          </a:p>
          <a:p>
            <a:pPr algn="ctr">
              <a:buFont typeface="Wingdings" pitchFamily="2" charset="2"/>
              <a:buNone/>
            </a:pPr>
            <a:endParaRPr lang="en-US" sz="2400" i="1" dirty="0"/>
          </a:p>
          <a:p>
            <a:r>
              <a:rPr lang="en-US" sz="2400" dirty="0"/>
              <a:t>Verification: </a:t>
            </a:r>
            <a:br>
              <a:rPr lang="en-US" sz="2400" dirty="0"/>
            </a:br>
            <a:r>
              <a:rPr lang="en-US" sz="2400" dirty="0" smtClean="0"/>
              <a:t>Does </a:t>
            </a:r>
            <a:r>
              <a:rPr lang="en-US" sz="2400" dirty="0"/>
              <a:t>the software system meets the requirements specifications?</a:t>
            </a:r>
          </a:p>
          <a:p>
            <a:pPr algn="ctr">
              <a:buFont typeface="Wingdings" pitchFamily="2" charset="2"/>
              <a:buNone/>
            </a:pPr>
            <a:r>
              <a:rPr lang="it-IT" sz="2400" i="1" dirty="0" smtClean="0">
                <a:solidFill>
                  <a:srgbClr val="FF0000"/>
                </a:solidFill>
              </a:rPr>
              <a:t>A</a:t>
            </a:r>
            <a:r>
              <a:rPr lang="it-IT" sz="2400" i="1" dirty="0" smtClean="0">
                <a:solidFill>
                  <a:srgbClr val="FF0000"/>
                </a:solidFill>
              </a:rPr>
              <a:t>re </a:t>
            </a:r>
            <a:r>
              <a:rPr lang="it-IT" sz="2400" i="1" dirty="0">
                <a:solidFill>
                  <a:srgbClr val="FF0000"/>
                </a:solidFill>
              </a:rPr>
              <a:t>we building the software right?</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fld id="{86BD77BF-E9DA-490A-B7CB-D74DDE489BFC}" type="slidenum">
              <a:rPr lang="en-US"/>
              <a:pPr/>
              <a:t>28</a:t>
            </a:fld>
            <a:endParaRPr lang="en-US"/>
          </a:p>
        </p:txBody>
      </p:sp>
      <p:sp>
        <p:nvSpPr>
          <p:cNvPr id="133122" name="AutoShape 2"/>
          <p:cNvSpPr>
            <a:spLocks noGrp="1" noChangeArrowheads="1"/>
          </p:cNvSpPr>
          <p:nvPr>
            <p:ph type="title"/>
          </p:nvPr>
        </p:nvSpPr>
        <p:spPr>
          <a:xfrm>
            <a:off x="685800" y="914400"/>
            <a:ext cx="7924800" cy="1143000"/>
          </a:xfrm>
          <a:noFill/>
          <a:ln/>
        </p:spPr>
        <p:txBody>
          <a:bodyPr lIns="90488" tIns="44450" rIns="90488" bIns="44450" anchor="ctr"/>
          <a:lstStyle/>
          <a:p>
            <a:pPr defTabSz="895350"/>
            <a:r>
              <a:rPr lang="en-US" altLang="en-US"/>
              <a:t>Validation vs. Verification</a:t>
            </a:r>
          </a:p>
        </p:txBody>
      </p:sp>
      <p:sp>
        <p:nvSpPr>
          <p:cNvPr id="133123" name="Rectangle 3"/>
          <p:cNvSpPr>
            <a:spLocks noChangeArrowheads="1"/>
          </p:cNvSpPr>
          <p:nvPr/>
        </p:nvSpPr>
        <p:spPr bwMode="auto">
          <a:xfrm>
            <a:off x="3981450" y="2087563"/>
            <a:ext cx="4994275" cy="2527300"/>
          </a:xfrm>
          <a:prstGeom prst="rect">
            <a:avLst/>
          </a:prstGeom>
          <a:noFill/>
          <a:ln w="12700">
            <a:solidFill>
              <a:schemeClr val="tx1"/>
            </a:solidFill>
            <a:prstDash val="sysDot"/>
            <a:miter lim="800000"/>
            <a:headEnd/>
            <a:tailEnd/>
          </a:ln>
          <a:effectLst/>
        </p:spPr>
        <p:txBody>
          <a:bodyPr wrap="none" anchor="ctr"/>
          <a:lstStyle/>
          <a:p>
            <a:endParaRPr lang="en-US"/>
          </a:p>
        </p:txBody>
      </p:sp>
      <p:sp>
        <p:nvSpPr>
          <p:cNvPr id="133124" name="Freeform 4"/>
          <p:cNvSpPr>
            <a:spLocks/>
          </p:cNvSpPr>
          <p:nvPr/>
        </p:nvSpPr>
        <p:spPr bwMode="auto">
          <a:xfrm>
            <a:off x="901700" y="2689225"/>
            <a:ext cx="2687638" cy="1511300"/>
          </a:xfrm>
          <a:custGeom>
            <a:avLst/>
            <a:gdLst/>
            <a:ahLst/>
            <a:cxnLst>
              <a:cxn ang="0">
                <a:pos x="266" y="128"/>
              </a:cxn>
              <a:cxn ang="0">
                <a:pos x="174" y="128"/>
              </a:cxn>
              <a:cxn ang="0">
                <a:pos x="69" y="197"/>
              </a:cxn>
              <a:cxn ang="0">
                <a:pos x="46" y="301"/>
              </a:cxn>
              <a:cxn ang="0">
                <a:pos x="104" y="383"/>
              </a:cxn>
              <a:cxn ang="0">
                <a:pos x="58" y="429"/>
              </a:cxn>
              <a:cxn ang="0">
                <a:pos x="11" y="522"/>
              </a:cxn>
              <a:cxn ang="0">
                <a:pos x="34" y="638"/>
              </a:cxn>
              <a:cxn ang="0">
                <a:pos x="127" y="696"/>
              </a:cxn>
              <a:cxn ang="0">
                <a:pos x="220" y="684"/>
              </a:cxn>
              <a:cxn ang="0">
                <a:pos x="243" y="638"/>
              </a:cxn>
              <a:cxn ang="0">
                <a:pos x="232" y="742"/>
              </a:cxn>
              <a:cxn ang="0">
                <a:pos x="278" y="835"/>
              </a:cxn>
              <a:cxn ang="0">
                <a:pos x="382" y="870"/>
              </a:cxn>
              <a:cxn ang="0">
                <a:pos x="487" y="858"/>
              </a:cxn>
              <a:cxn ang="0">
                <a:pos x="579" y="846"/>
              </a:cxn>
              <a:cxn ang="0">
                <a:pos x="684" y="916"/>
              </a:cxn>
              <a:cxn ang="0">
                <a:pos x="776" y="928"/>
              </a:cxn>
              <a:cxn ang="0">
                <a:pos x="858" y="870"/>
              </a:cxn>
              <a:cxn ang="0">
                <a:pos x="892" y="777"/>
              </a:cxn>
              <a:cxn ang="0">
                <a:pos x="904" y="823"/>
              </a:cxn>
              <a:cxn ang="0">
                <a:pos x="985" y="916"/>
              </a:cxn>
              <a:cxn ang="0">
                <a:pos x="1113" y="951"/>
              </a:cxn>
              <a:cxn ang="0">
                <a:pos x="1217" y="928"/>
              </a:cxn>
              <a:cxn ang="0">
                <a:pos x="1263" y="835"/>
              </a:cxn>
              <a:cxn ang="0">
                <a:pos x="1252" y="788"/>
              </a:cxn>
              <a:cxn ang="0">
                <a:pos x="1333" y="858"/>
              </a:cxn>
              <a:cxn ang="0">
                <a:pos x="1426" y="916"/>
              </a:cxn>
              <a:cxn ang="0">
                <a:pos x="1530" y="939"/>
              </a:cxn>
              <a:cxn ang="0">
                <a:pos x="1634" y="904"/>
              </a:cxn>
              <a:cxn ang="0">
                <a:pos x="1658" y="812"/>
              </a:cxn>
              <a:cxn ang="0">
                <a:pos x="1576" y="742"/>
              </a:cxn>
              <a:cxn ang="0">
                <a:pos x="1658" y="719"/>
              </a:cxn>
              <a:cxn ang="0">
                <a:pos x="1692" y="626"/>
              </a:cxn>
              <a:cxn ang="0">
                <a:pos x="1658" y="533"/>
              </a:cxn>
              <a:cxn ang="0">
                <a:pos x="1565" y="487"/>
              </a:cxn>
              <a:cxn ang="0">
                <a:pos x="1634" y="441"/>
              </a:cxn>
              <a:cxn ang="0">
                <a:pos x="1623" y="313"/>
              </a:cxn>
              <a:cxn ang="0">
                <a:pos x="1565" y="220"/>
              </a:cxn>
              <a:cxn ang="0">
                <a:pos x="1472" y="185"/>
              </a:cxn>
              <a:cxn ang="0">
                <a:pos x="1379" y="174"/>
              </a:cxn>
              <a:cxn ang="0">
                <a:pos x="1333" y="151"/>
              </a:cxn>
              <a:cxn ang="0">
                <a:pos x="1310" y="70"/>
              </a:cxn>
              <a:cxn ang="0">
                <a:pos x="1217" y="12"/>
              </a:cxn>
              <a:cxn ang="0">
                <a:pos x="1113" y="0"/>
              </a:cxn>
              <a:cxn ang="0">
                <a:pos x="1043" y="70"/>
              </a:cxn>
              <a:cxn ang="0">
                <a:pos x="974" y="35"/>
              </a:cxn>
              <a:cxn ang="0">
                <a:pos x="881" y="12"/>
              </a:cxn>
              <a:cxn ang="0">
                <a:pos x="776" y="23"/>
              </a:cxn>
              <a:cxn ang="0">
                <a:pos x="695" y="93"/>
              </a:cxn>
              <a:cxn ang="0">
                <a:pos x="637" y="70"/>
              </a:cxn>
              <a:cxn ang="0">
                <a:pos x="545" y="58"/>
              </a:cxn>
              <a:cxn ang="0">
                <a:pos x="487" y="151"/>
              </a:cxn>
              <a:cxn ang="0">
                <a:pos x="405" y="116"/>
              </a:cxn>
              <a:cxn ang="0">
                <a:pos x="324" y="151"/>
              </a:cxn>
            </a:cxnLst>
            <a:rect l="0" t="0" r="r" b="b"/>
            <a:pathLst>
              <a:path w="1693" h="952">
                <a:moveTo>
                  <a:pt x="336" y="162"/>
                </a:moveTo>
                <a:lnTo>
                  <a:pt x="313" y="162"/>
                </a:lnTo>
                <a:lnTo>
                  <a:pt x="290" y="151"/>
                </a:lnTo>
                <a:lnTo>
                  <a:pt x="266" y="128"/>
                </a:lnTo>
                <a:lnTo>
                  <a:pt x="243" y="128"/>
                </a:lnTo>
                <a:lnTo>
                  <a:pt x="220" y="128"/>
                </a:lnTo>
                <a:lnTo>
                  <a:pt x="197" y="116"/>
                </a:lnTo>
                <a:lnTo>
                  <a:pt x="174" y="128"/>
                </a:lnTo>
                <a:lnTo>
                  <a:pt x="150" y="128"/>
                </a:lnTo>
                <a:lnTo>
                  <a:pt x="127" y="139"/>
                </a:lnTo>
                <a:lnTo>
                  <a:pt x="104" y="151"/>
                </a:lnTo>
                <a:lnTo>
                  <a:pt x="69" y="197"/>
                </a:lnTo>
                <a:lnTo>
                  <a:pt x="58" y="220"/>
                </a:lnTo>
                <a:lnTo>
                  <a:pt x="58" y="243"/>
                </a:lnTo>
                <a:lnTo>
                  <a:pt x="46" y="267"/>
                </a:lnTo>
                <a:lnTo>
                  <a:pt x="46" y="301"/>
                </a:lnTo>
                <a:lnTo>
                  <a:pt x="46" y="325"/>
                </a:lnTo>
                <a:lnTo>
                  <a:pt x="58" y="348"/>
                </a:lnTo>
                <a:lnTo>
                  <a:pt x="81" y="371"/>
                </a:lnTo>
                <a:lnTo>
                  <a:pt x="104" y="383"/>
                </a:lnTo>
                <a:lnTo>
                  <a:pt x="127" y="394"/>
                </a:lnTo>
                <a:lnTo>
                  <a:pt x="92" y="383"/>
                </a:lnTo>
                <a:lnTo>
                  <a:pt x="69" y="406"/>
                </a:lnTo>
                <a:lnTo>
                  <a:pt x="58" y="429"/>
                </a:lnTo>
                <a:lnTo>
                  <a:pt x="34" y="452"/>
                </a:lnTo>
                <a:lnTo>
                  <a:pt x="23" y="475"/>
                </a:lnTo>
                <a:lnTo>
                  <a:pt x="11" y="499"/>
                </a:lnTo>
                <a:lnTo>
                  <a:pt x="11" y="522"/>
                </a:lnTo>
                <a:lnTo>
                  <a:pt x="0" y="568"/>
                </a:lnTo>
                <a:lnTo>
                  <a:pt x="11" y="591"/>
                </a:lnTo>
                <a:lnTo>
                  <a:pt x="23" y="614"/>
                </a:lnTo>
                <a:lnTo>
                  <a:pt x="34" y="638"/>
                </a:lnTo>
                <a:lnTo>
                  <a:pt x="46" y="661"/>
                </a:lnTo>
                <a:lnTo>
                  <a:pt x="81" y="684"/>
                </a:lnTo>
                <a:lnTo>
                  <a:pt x="104" y="696"/>
                </a:lnTo>
                <a:lnTo>
                  <a:pt x="127" y="696"/>
                </a:lnTo>
                <a:lnTo>
                  <a:pt x="150" y="696"/>
                </a:lnTo>
                <a:lnTo>
                  <a:pt x="174" y="696"/>
                </a:lnTo>
                <a:lnTo>
                  <a:pt x="197" y="696"/>
                </a:lnTo>
                <a:lnTo>
                  <a:pt x="220" y="684"/>
                </a:lnTo>
                <a:lnTo>
                  <a:pt x="232" y="661"/>
                </a:lnTo>
                <a:lnTo>
                  <a:pt x="243" y="638"/>
                </a:lnTo>
                <a:lnTo>
                  <a:pt x="255" y="614"/>
                </a:lnTo>
                <a:lnTo>
                  <a:pt x="243" y="638"/>
                </a:lnTo>
                <a:lnTo>
                  <a:pt x="232" y="661"/>
                </a:lnTo>
                <a:lnTo>
                  <a:pt x="232" y="696"/>
                </a:lnTo>
                <a:lnTo>
                  <a:pt x="232" y="719"/>
                </a:lnTo>
                <a:lnTo>
                  <a:pt x="232" y="742"/>
                </a:lnTo>
                <a:lnTo>
                  <a:pt x="232" y="765"/>
                </a:lnTo>
                <a:lnTo>
                  <a:pt x="243" y="788"/>
                </a:lnTo>
                <a:lnTo>
                  <a:pt x="255" y="812"/>
                </a:lnTo>
                <a:lnTo>
                  <a:pt x="278" y="835"/>
                </a:lnTo>
                <a:lnTo>
                  <a:pt x="313" y="858"/>
                </a:lnTo>
                <a:lnTo>
                  <a:pt x="336" y="870"/>
                </a:lnTo>
                <a:lnTo>
                  <a:pt x="359" y="870"/>
                </a:lnTo>
                <a:lnTo>
                  <a:pt x="382" y="870"/>
                </a:lnTo>
                <a:lnTo>
                  <a:pt x="417" y="870"/>
                </a:lnTo>
                <a:lnTo>
                  <a:pt x="440" y="870"/>
                </a:lnTo>
                <a:lnTo>
                  <a:pt x="463" y="870"/>
                </a:lnTo>
                <a:lnTo>
                  <a:pt x="487" y="858"/>
                </a:lnTo>
                <a:lnTo>
                  <a:pt x="533" y="742"/>
                </a:lnTo>
                <a:lnTo>
                  <a:pt x="556" y="800"/>
                </a:lnTo>
                <a:lnTo>
                  <a:pt x="568" y="823"/>
                </a:lnTo>
                <a:lnTo>
                  <a:pt x="579" y="846"/>
                </a:lnTo>
                <a:lnTo>
                  <a:pt x="603" y="870"/>
                </a:lnTo>
                <a:lnTo>
                  <a:pt x="626" y="893"/>
                </a:lnTo>
                <a:lnTo>
                  <a:pt x="661" y="904"/>
                </a:lnTo>
                <a:lnTo>
                  <a:pt x="684" y="916"/>
                </a:lnTo>
                <a:lnTo>
                  <a:pt x="707" y="916"/>
                </a:lnTo>
                <a:lnTo>
                  <a:pt x="730" y="916"/>
                </a:lnTo>
                <a:lnTo>
                  <a:pt x="753" y="928"/>
                </a:lnTo>
                <a:lnTo>
                  <a:pt x="776" y="928"/>
                </a:lnTo>
                <a:lnTo>
                  <a:pt x="800" y="916"/>
                </a:lnTo>
                <a:lnTo>
                  <a:pt x="823" y="904"/>
                </a:lnTo>
                <a:lnTo>
                  <a:pt x="846" y="893"/>
                </a:lnTo>
                <a:lnTo>
                  <a:pt x="858" y="870"/>
                </a:lnTo>
                <a:lnTo>
                  <a:pt x="869" y="846"/>
                </a:lnTo>
                <a:lnTo>
                  <a:pt x="892" y="823"/>
                </a:lnTo>
                <a:lnTo>
                  <a:pt x="892" y="800"/>
                </a:lnTo>
                <a:lnTo>
                  <a:pt x="892" y="777"/>
                </a:lnTo>
                <a:lnTo>
                  <a:pt x="892" y="754"/>
                </a:lnTo>
                <a:lnTo>
                  <a:pt x="892" y="777"/>
                </a:lnTo>
                <a:lnTo>
                  <a:pt x="904" y="800"/>
                </a:lnTo>
                <a:lnTo>
                  <a:pt x="904" y="823"/>
                </a:lnTo>
                <a:lnTo>
                  <a:pt x="916" y="846"/>
                </a:lnTo>
                <a:lnTo>
                  <a:pt x="939" y="870"/>
                </a:lnTo>
                <a:lnTo>
                  <a:pt x="962" y="893"/>
                </a:lnTo>
                <a:lnTo>
                  <a:pt x="985" y="916"/>
                </a:lnTo>
                <a:lnTo>
                  <a:pt x="1020" y="928"/>
                </a:lnTo>
                <a:lnTo>
                  <a:pt x="1055" y="939"/>
                </a:lnTo>
                <a:lnTo>
                  <a:pt x="1078" y="951"/>
                </a:lnTo>
                <a:lnTo>
                  <a:pt x="1113" y="951"/>
                </a:lnTo>
                <a:lnTo>
                  <a:pt x="1136" y="951"/>
                </a:lnTo>
                <a:lnTo>
                  <a:pt x="1159" y="951"/>
                </a:lnTo>
                <a:lnTo>
                  <a:pt x="1182" y="939"/>
                </a:lnTo>
                <a:lnTo>
                  <a:pt x="1217" y="928"/>
                </a:lnTo>
                <a:lnTo>
                  <a:pt x="1240" y="904"/>
                </a:lnTo>
                <a:lnTo>
                  <a:pt x="1252" y="881"/>
                </a:lnTo>
                <a:lnTo>
                  <a:pt x="1252" y="858"/>
                </a:lnTo>
                <a:lnTo>
                  <a:pt x="1263" y="835"/>
                </a:lnTo>
                <a:lnTo>
                  <a:pt x="1263" y="812"/>
                </a:lnTo>
                <a:lnTo>
                  <a:pt x="1252" y="788"/>
                </a:lnTo>
                <a:lnTo>
                  <a:pt x="1240" y="765"/>
                </a:lnTo>
                <a:lnTo>
                  <a:pt x="1252" y="788"/>
                </a:lnTo>
                <a:lnTo>
                  <a:pt x="1263" y="812"/>
                </a:lnTo>
                <a:lnTo>
                  <a:pt x="1287" y="823"/>
                </a:lnTo>
                <a:lnTo>
                  <a:pt x="1310" y="835"/>
                </a:lnTo>
                <a:lnTo>
                  <a:pt x="1333" y="858"/>
                </a:lnTo>
                <a:lnTo>
                  <a:pt x="1356" y="881"/>
                </a:lnTo>
                <a:lnTo>
                  <a:pt x="1379" y="893"/>
                </a:lnTo>
                <a:lnTo>
                  <a:pt x="1403" y="904"/>
                </a:lnTo>
                <a:lnTo>
                  <a:pt x="1426" y="916"/>
                </a:lnTo>
                <a:lnTo>
                  <a:pt x="1449" y="928"/>
                </a:lnTo>
                <a:lnTo>
                  <a:pt x="1472" y="928"/>
                </a:lnTo>
                <a:lnTo>
                  <a:pt x="1507" y="939"/>
                </a:lnTo>
                <a:lnTo>
                  <a:pt x="1530" y="939"/>
                </a:lnTo>
                <a:lnTo>
                  <a:pt x="1565" y="928"/>
                </a:lnTo>
                <a:lnTo>
                  <a:pt x="1588" y="928"/>
                </a:lnTo>
                <a:lnTo>
                  <a:pt x="1611" y="916"/>
                </a:lnTo>
                <a:lnTo>
                  <a:pt x="1634" y="904"/>
                </a:lnTo>
                <a:lnTo>
                  <a:pt x="1646" y="881"/>
                </a:lnTo>
                <a:lnTo>
                  <a:pt x="1658" y="858"/>
                </a:lnTo>
                <a:lnTo>
                  <a:pt x="1658" y="835"/>
                </a:lnTo>
                <a:lnTo>
                  <a:pt x="1658" y="812"/>
                </a:lnTo>
                <a:lnTo>
                  <a:pt x="1646" y="788"/>
                </a:lnTo>
                <a:lnTo>
                  <a:pt x="1623" y="777"/>
                </a:lnTo>
                <a:lnTo>
                  <a:pt x="1600" y="754"/>
                </a:lnTo>
                <a:lnTo>
                  <a:pt x="1576" y="742"/>
                </a:lnTo>
                <a:lnTo>
                  <a:pt x="1588" y="730"/>
                </a:lnTo>
                <a:lnTo>
                  <a:pt x="1611" y="730"/>
                </a:lnTo>
                <a:lnTo>
                  <a:pt x="1634" y="719"/>
                </a:lnTo>
                <a:lnTo>
                  <a:pt x="1658" y="719"/>
                </a:lnTo>
                <a:lnTo>
                  <a:pt x="1681" y="696"/>
                </a:lnTo>
                <a:lnTo>
                  <a:pt x="1692" y="672"/>
                </a:lnTo>
                <a:lnTo>
                  <a:pt x="1692" y="649"/>
                </a:lnTo>
                <a:lnTo>
                  <a:pt x="1692" y="626"/>
                </a:lnTo>
                <a:lnTo>
                  <a:pt x="1692" y="603"/>
                </a:lnTo>
                <a:lnTo>
                  <a:pt x="1692" y="580"/>
                </a:lnTo>
                <a:lnTo>
                  <a:pt x="1669" y="557"/>
                </a:lnTo>
                <a:lnTo>
                  <a:pt x="1658" y="533"/>
                </a:lnTo>
                <a:lnTo>
                  <a:pt x="1634" y="522"/>
                </a:lnTo>
                <a:lnTo>
                  <a:pt x="1611" y="510"/>
                </a:lnTo>
                <a:lnTo>
                  <a:pt x="1588" y="499"/>
                </a:lnTo>
                <a:lnTo>
                  <a:pt x="1565" y="487"/>
                </a:lnTo>
                <a:lnTo>
                  <a:pt x="1588" y="487"/>
                </a:lnTo>
                <a:lnTo>
                  <a:pt x="1611" y="475"/>
                </a:lnTo>
                <a:lnTo>
                  <a:pt x="1634" y="464"/>
                </a:lnTo>
                <a:lnTo>
                  <a:pt x="1634" y="441"/>
                </a:lnTo>
                <a:lnTo>
                  <a:pt x="1634" y="417"/>
                </a:lnTo>
                <a:lnTo>
                  <a:pt x="1634" y="394"/>
                </a:lnTo>
                <a:lnTo>
                  <a:pt x="1634" y="336"/>
                </a:lnTo>
                <a:lnTo>
                  <a:pt x="1623" y="313"/>
                </a:lnTo>
                <a:lnTo>
                  <a:pt x="1611" y="290"/>
                </a:lnTo>
                <a:lnTo>
                  <a:pt x="1600" y="267"/>
                </a:lnTo>
                <a:lnTo>
                  <a:pt x="1588" y="243"/>
                </a:lnTo>
                <a:lnTo>
                  <a:pt x="1565" y="220"/>
                </a:lnTo>
                <a:lnTo>
                  <a:pt x="1542" y="209"/>
                </a:lnTo>
                <a:lnTo>
                  <a:pt x="1518" y="197"/>
                </a:lnTo>
                <a:lnTo>
                  <a:pt x="1495" y="185"/>
                </a:lnTo>
                <a:lnTo>
                  <a:pt x="1472" y="185"/>
                </a:lnTo>
                <a:lnTo>
                  <a:pt x="1449" y="174"/>
                </a:lnTo>
                <a:lnTo>
                  <a:pt x="1426" y="174"/>
                </a:lnTo>
                <a:lnTo>
                  <a:pt x="1403" y="174"/>
                </a:lnTo>
                <a:lnTo>
                  <a:pt x="1379" y="174"/>
                </a:lnTo>
                <a:lnTo>
                  <a:pt x="1356" y="197"/>
                </a:lnTo>
                <a:lnTo>
                  <a:pt x="1333" y="209"/>
                </a:lnTo>
                <a:lnTo>
                  <a:pt x="1333" y="174"/>
                </a:lnTo>
                <a:lnTo>
                  <a:pt x="1333" y="151"/>
                </a:lnTo>
                <a:lnTo>
                  <a:pt x="1333" y="128"/>
                </a:lnTo>
                <a:lnTo>
                  <a:pt x="1333" y="104"/>
                </a:lnTo>
                <a:lnTo>
                  <a:pt x="1333" y="81"/>
                </a:lnTo>
                <a:lnTo>
                  <a:pt x="1310" y="70"/>
                </a:lnTo>
                <a:lnTo>
                  <a:pt x="1287" y="46"/>
                </a:lnTo>
                <a:lnTo>
                  <a:pt x="1263" y="35"/>
                </a:lnTo>
                <a:lnTo>
                  <a:pt x="1240" y="23"/>
                </a:lnTo>
                <a:lnTo>
                  <a:pt x="1217" y="12"/>
                </a:lnTo>
                <a:lnTo>
                  <a:pt x="1194" y="12"/>
                </a:lnTo>
                <a:lnTo>
                  <a:pt x="1171" y="0"/>
                </a:lnTo>
                <a:lnTo>
                  <a:pt x="1147" y="0"/>
                </a:lnTo>
                <a:lnTo>
                  <a:pt x="1113" y="0"/>
                </a:lnTo>
                <a:lnTo>
                  <a:pt x="1090" y="12"/>
                </a:lnTo>
                <a:lnTo>
                  <a:pt x="1066" y="23"/>
                </a:lnTo>
                <a:lnTo>
                  <a:pt x="1055" y="46"/>
                </a:lnTo>
                <a:lnTo>
                  <a:pt x="1043" y="70"/>
                </a:lnTo>
                <a:lnTo>
                  <a:pt x="1032" y="93"/>
                </a:lnTo>
                <a:lnTo>
                  <a:pt x="1008" y="70"/>
                </a:lnTo>
                <a:lnTo>
                  <a:pt x="997" y="46"/>
                </a:lnTo>
                <a:lnTo>
                  <a:pt x="974" y="35"/>
                </a:lnTo>
                <a:lnTo>
                  <a:pt x="950" y="23"/>
                </a:lnTo>
                <a:lnTo>
                  <a:pt x="927" y="23"/>
                </a:lnTo>
                <a:lnTo>
                  <a:pt x="904" y="23"/>
                </a:lnTo>
                <a:lnTo>
                  <a:pt x="881" y="12"/>
                </a:lnTo>
                <a:lnTo>
                  <a:pt x="858" y="12"/>
                </a:lnTo>
                <a:lnTo>
                  <a:pt x="834" y="12"/>
                </a:lnTo>
                <a:lnTo>
                  <a:pt x="800" y="23"/>
                </a:lnTo>
                <a:lnTo>
                  <a:pt x="776" y="23"/>
                </a:lnTo>
                <a:lnTo>
                  <a:pt x="753" y="35"/>
                </a:lnTo>
                <a:lnTo>
                  <a:pt x="730" y="46"/>
                </a:lnTo>
                <a:lnTo>
                  <a:pt x="707" y="70"/>
                </a:lnTo>
                <a:lnTo>
                  <a:pt x="695" y="93"/>
                </a:lnTo>
                <a:lnTo>
                  <a:pt x="684" y="116"/>
                </a:lnTo>
                <a:lnTo>
                  <a:pt x="684" y="93"/>
                </a:lnTo>
                <a:lnTo>
                  <a:pt x="661" y="81"/>
                </a:lnTo>
                <a:lnTo>
                  <a:pt x="637" y="70"/>
                </a:lnTo>
                <a:lnTo>
                  <a:pt x="614" y="70"/>
                </a:lnTo>
                <a:lnTo>
                  <a:pt x="591" y="58"/>
                </a:lnTo>
                <a:lnTo>
                  <a:pt x="568" y="58"/>
                </a:lnTo>
                <a:lnTo>
                  <a:pt x="545" y="58"/>
                </a:lnTo>
                <a:lnTo>
                  <a:pt x="521" y="70"/>
                </a:lnTo>
                <a:lnTo>
                  <a:pt x="498" y="104"/>
                </a:lnTo>
                <a:lnTo>
                  <a:pt x="487" y="128"/>
                </a:lnTo>
                <a:lnTo>
                  <a:pt x="487" y="151"/>
                </a:lnTo>
                <a:lnTo>
                  <a:pt x="463" y="139"/>
                </a:lnTo>
                <a:lnTo>
                  <a:pt x="452" y="116"/>
                </a:lnTo>
                <a:lnTo>
                  <a:pt x="429" y="116"/>
                </a:lnTo>
                <a:lnTo>
                  <a:pt x="405" y="116"/>
                </a:lnTo>
                <a:lnTo>
                  <a:pt x="382" y="104"/>
                </a:lnTo>
                <a:lnTo>
                  <a:pt x="359" y="116"/>
                </a:lnTo>
                <a:lnTo>
                  <a:pt x="336" y="128"/>
                </a:lnTo>
                <a:lnTo>
                  <a:pt x="324" y="151"/>
                </a:lnTo>
                <a:lnTo>
                  <a:pt x="336" y="162"/>
                </a:lnTo>
              </a:path>
            </a:pathLst>
          </a:custGeom>
          <a:solidFill>
            <a:schemeClr val="accent1"/>
          </a:solidFill>
          <a:ln w="12700" cap="rnd" cmpd="sng">
            <a:solidFill>
              <a:schemeClr val="tx1"/>
            </a:solidFill>
            <a:prstDash val="solid"/>
            <a:round/>
            <a:headEnd type="none" w="med" len="med"/>
            <a:tailEnd type="none" w="med" len="med"/>
          </a:ln>
          <a:effectLst/>
        </p:spPr>
        <p:txBody>
          <a:bodyPr/>
          <a:lstStyle/>
          <a:p>
            <a:endParaRPr lang="en-US"/>
          </a:p>
        </p:txBody>
      </p:sp>
      <p:sp>
        <p:nvSpPr>
          <p:cNvPr id="133125" name="Rectangle 5"/>
          <p:cNvSpPr>
            <a:spLocks noChangeArrowheads="1"/>
          </p:cNvSpPr>
          <p:nvPr/>
        </p:nvSpPr>
        <p:spPr bwMode="auto">
          <a:xfrm>
            <a:off x="1270000" y="3014663"/>
            <a:ext cx="2081213" cy="819150"/>
          </a:xfrm>
          <a:prstGeom prst="rect">
            <a:avLst/>
          </a:prstGeom>
          <a:noFill/>
          <a:ln w="12700">
            <a:noFill/>
            <a:miter lim="800000"/>
            <a:headEnd/>
            <a:tailEnd/>
          </a:ln>
          <a:effectLst/>
        </p:spPr>
        <p:txBody>
          <a:bodyPr wrap="none" lIns="90488" tIns="44450" rIns="90488" bIns="44450">
            <a:spAutoFit/>
          </a:bodyPr>
          <a:lstStyle/>
          <a:p>
            <a:r>
              <a:rPr lang="en-US" altLang="en-US" sz="2400">
                <a:solidFill>
                  <a:schemeClr val="tx2"/>
                </a:solidFill>
              </a:rPr>
              <a:t>Actual</a:t>
            </a:r>
          </a:p>
          <a:p>
            <a:r>
              <a:rPr lang="en-US" altLang="en-US" sz="2400">
                <a:solidFill>
                  <a:schemeClr val="tx2"/>
                </a:solidFill>
              </a:rPr>
              <a:t>Requirements</a:t>
            </a:r>
          </a:p>
        </p:txBody>
      </p:sp>
      <p:sp>
        <p:nvSpPr>
          <p:cNvPr id="133126" name="AutoShape 6"/>
          <p:cNvSpPr>
            <a:spLocks noChangeArrowheads="1"/>
          </p:cNvSpPr>
          <p:nvPr/>
        </p:nvSpPr>
        <p:spPr bwMode="auto">
          <a:xfrm>
            <a:off x="3724275" y="3284538"/>
            <a:ext cx="501650" cy="336550"/>
          </a:xfrm>
          <a:prstGeom prst="rightArrow">
            <a:avLst>
              <a:gd name="adj1" fmla="val 50000"/>
              <a:gd name="adj2" fmla="val 74563"/>
            </a:avLst>
          </a:prstGeom>
          <a:solidFill>
            <a:schemeClr val="accent1"/>
          </a:solidFill>
          <a:ln w="12700">
            <a:solidFill>
              <a:schemeClr val="tx1"/>
            </a:solidFill>
            <a:miter lim="800000"/>
            <a:headEnd/>
            <a:tailEnd/>
          </a:ln>
          <a:effectLst/>
        </p:spPr>
        <p:txBody>
          <a:bodyPr wrap="none" anchor="ctr"/>
          <a:lstStyle/>
          <a:p>
            <a:endParaRPr lang="en-US"/>
          </a:p>
        </p:txBody>
      </p:sp>
      <p:sp>
        <p:nvSpPr>
          <p:cNvPr id="133127" name="AutoShape 7"/>
          <p:cNvSpPr>
            <a:spLocks noChangeArrowheads="1"/>
          </p:cNvSpPr>
          <p:nvPr/>
        </p:nvSpPr>
        <p:spPr bwMode="auto">
          <a:xfrm>
            <a:off x="6288088" y="3273425"/>
            <a:ext cx="501650" cy="336550"/>
          </a:xfrm>
          <a:prstGeom prst="rightArrow">
            <a:avLst>
              <a:gd name="adj1" fmla="val 50000"/>
              <a:gd name="adj2" fmla="val 74563"/>
            </a:avLst>
          </a:prstGeom>
          <a:solidFill>
            <a:srgbClr val="C0FEF9"/>
          </a:solidFill>
          <a:ln w="12700">
            <a:solidFill>
              <a:schemeClr val="tx1"/>
            </a:solidFill>
            <a:miter lim="800000"/>
            <a:headEnd/>
            <a:tailEnd/>
          </a:ln>
          <a:effectLst/>
        </p:spPr>
        <p:txBody>
          <a:bodyPr wrap="none" anchor="ctr"/>
          <a:lstStyle/>
          <a:p>
            <a:endParaRPr lang="en-US"/>
          </a:p>
        </p:txBody>
      </p:sp>
      <p:sp>
        <p:nvSpPr>
          <p:cNvPr id="133128" name="AutoShape 8"/>
          <p:cNvSpPr>
            <a:spLocks noChangeArrowheads="1"/>
          </p:cNvSpPr>
          <p:nvPr/>
        </p:nvSpPr>
        <p:spPr bwMode="auto">
          <a:xfrm>
            <a:off x="6981825" y="2897188"/>
            <a:ext cx="1846263" cy="944562"/>
          </a:xfrm>
          <a:prstGeom prst="cube">
            <a:avLst>
              <a:gd name="adj" fmla="val 24977"/>
            </a:avLst>
          </a:prstGeom>
          <a:solidFill>
            <a:srgbClr val="A9FF84"/>
          </a:solidFill>
          <a:ln w="12700">
            <a:solidFill>
              <a:schemeClr val="tx1"/>
            </a:solidFill>
            <a:miter lim="800000"/>
            <a:headEnd/>
            <a:tailEnd/>
          </a:ln>
          <a:effectLst/>
        </p:spPr>
        <p:txBody>
          <a:bodyPr wrap="none" anchor="ctr"/>
          <a:lstStyle/>
          <a:p>
            <a:endParaRPr lang="en-US"/>
          </a:p>
        </p:txBody>
      </p:sp>
      <p:sp>
        <p:nvSpPr>
          <p:cNvPr id="133129" name="Rectangle 9"/>
          <p:cNvSpPr>
            <a:spLocks noChangeArrowheads="1"/>
          </p:cNvSpPr>
          <p:nvPr/>
        </p:nvSpPr>
        <p:spPr bwMode="auto">
          <a:xfrm>
            <a:off x="5073650" y="3473450"/>
            <a:ext cx="1128713" cy="631825"/>
          </a:xfrm>
          <a:prstGeom prst="rect">
            <a:avLst/>
          </a:prstGeom>
          <a:solidFill>
            <a:srgbClr val="C0FEF9"/>
          </a:solidFill>
          <a:ln w="12700">
            <a:solidFill>
              <a:schemeClr val="tx1"/>
            </a:solidFill>
            <a:miter lim="800000"/>
            <a:headEnd/>
            <a:tailEnd/>
          </a:ln>
          <a:effectLst/>
        </p:spPr>
        <p:txBody>
          <a:bodyPr wrap="none" anchor="ctr"/>
          <a:lstStyle/>
          <a:p>
            <a:endParaRPr lang="en-US"/>
          </a:p>
        </p:txBody>
      </p:sp>
      <p:sp>
        <p:nvSpPr>
          <p:cNvPr id="133130" name="Rectangle 10"/>
          <p:cNvSpPr>
            <a:spLocks noChangeArrowheads="1"/>
          </p:cNvSpPr>
          <p:nvPr/>
        </p:nvSpPr>
        <p:spPr bwMode="auto">
          <a:xfrm>
            <a:off x="4921250" y="3321050"/>
            <a:ext cx="1128713" cy="631825"/>
          </a:xfrm>
          <a:prstGeom prst="rect">
            <a:avLst/>
          </a:prstGeom>
          <a:solidFill>
            <a:srgbClr val="C0FEF9"/>
          </a:solidFill>
          <a:ln w="12700">
            <a:solidFill>
              <a:schemeClr val="tx1"/>
            </a:solidFill>
            <a:miter lim="800000"/>
            <a:headEnd/>
            <a:tailEnd/>
          </a:ln>
          <a:effectLst/>
        </p:spPr>
        <p:txBody>
          <a:bodyPr wrap="none" anchor="ctr"/>
          <a:lstStyle/>
          <a:p>
            <a:endParaRPr lang="en-US"/>
          </a:p>
        </p:txBody>
      </p:sp>
      <p:sp>
        <p:nvSpPr>
          <p:cNvPr id="133131" name="Rectangle 11"/>
          <p:cNvSpPr>
            <a:spLocks noChangeArrowheads="1"/>
          </p:cNvSpPr>
          <p:nvPr/>
        </p:nvSpPr>
        <p:spPr bwMode="auto">
          <a:xfrm>
            <a:off x="4768850" y="3168650"/>
            <a:ext cx="1128713" cy="631825"/>
          </a:xfrm>
          <a:prstGeom prst="rect">
            <a:avLst/>
          </a:prstGeom>
          <a:solidFill>
            <a:srgbClr val="C0FEF9"/>
          </a:solidFill>
          <a:ln w="12700">
            <a:solidFill>
              <a:schemeClr val="tx1"/>
            </a:solidFill>
            <a:miter lim="800000"/>
            <a:headEnd/>
            <a:tailEnd/>
          </a:ln>
          <a:effectLst/>
        </p:spPr>
        <p:txBody>
          <a:bodyPr wrap="none" anchor="ctr"/>
          <a:lstStyle/>
          <a:p>
            <a:endParaRPr lang="en-US"/>
          </a:p>
        </p:txBody>
      </p:sp>
      <p:sp>
        <p:nvSpPr>
          <p:cNvPr id="133132" name="Rectangle 12"/>
          <p:cNvSpPr>
            <a:spLocks noChangeArrowheads="1"/>
          </p:cNvSpPr>
          <p:nvPr/>
        </p:nvSpPr>
        <p:spPr bwMode="auto">
          <a:xfrm>
            <a:off x="4616450" y="3016250"/>
            <a:ext cx="1128713" cy="631825"/>
          </a:xfrm>
          <a:prstGeom prst="rect">
            <a:avLst/>
          </a:prstGeom>
          <a:solidFill>
            <a:srgbClr val="C0FEF9"/>
          </a:solidFill>
          <a:ln w="12700">
            <a:solidFill>
              <a:schemeClr val="tx1"/>
            </a:solidFill>
            <a:miter lim="800000"/>
            <a:headEnd/>
            <a:tailEnd/>
          </a:ln>
          <a:effectLst/>
        </p:spPr>
        <p:txBody>
          <a:bodyPr wrap="none" anchor="ctr"/>
          <a:lstStyle/>
          <a:p>
            <a:endParaRPr lang="en-US"/>
          </a:p>
        </p:txBody>
      </p:sp>
      <p:sp>
        <p:nvSpPr>
          <p:cNvPr id="133133" name="Rectangle 13"/>
          <p:cNvSpPr>
            <a:spLocks noChangeArrowheads="1"/>
          </p:cNvSpPr>
          <p:nvPr/>
        </p:nvSpPr>
        <p:spPr bwMode="auto">
          <a:xfrm>
            <a:off x="4464050" y="2863850"/>
            <a:ext cx="1128713" cy="631825"/>
          </a:xfrm>
          <a:prstGeom prst="rect">
            <a:avLst/>
          </a:prstGeom>
          <a:solidFill>
            <a:srgbClr val="C0FEF9"/>
          </a:solidFill>
          <a:ln w="12700">
            <a:solidFill>
              <a:schemeClr val="tx1"/>
            </a:solidFill>
            <a:miter lim="800000"/>
            <a:headEnd/>
            <a:tailEnd/>
          </a:ln>
          <a:effectLst/>
        </p:spPr>
        <p:txBody>
          <a:bodyPr wrap="none" anchor="ctr"/>
          <a:lstStyle/>
          <a:p>
            <a:endParaRPr lang="en-US"/>
          </a:p>
        </p:txBody>
      </p:sp>
      <p:sp>
        <p:nvSpPr>
          <p:cNvPr id="133134" name="Rectangle 14"/>
          <p:cNvSpPr>
            <a:spLocks noChangeArrowheads="1"/>
          </p:cNvSpPr>
          <p:nvPr/>
        </p:nvSpPr>
        <p:spPr bwMode="auto">
          <a:xfrm>
            <a:off x="4311650" y="2711450"/>
            <a:ext cx="1128713" cy="631825"/>
          </a:xfrm>
          <a:prstGeom prst="rect">
            <a:avLst/>
          </a:prstGeom>
          <a:solidFill>
            <a:srgbClr val="C0FEF9"/>
          </a:solidFill>
          <a:ln w="12700">
            <a:solidFill>
              <a:schemeClr val="tx1"/>
            </a:solidFill>
            <a:miter lim="800000"/>
            <a:headEnd/>
            <a:tailEnd/>
          </a:ln>
          <a:effectLst/>
        </p:spPr>
        <p:txBody>
          <a:bodyPr wrap="none" anchor="ctr"/>
          <a:lstStyle/>
          <a:p>
            <a:endParaRPr lang="en-US"/>
          </a:p>
        </p:txBody>
      </p:sp>
      <p:sp>
        <p:nvSpPr>
          <p:cNvPr id="133135" name="Rectangle 15"/>
          <p:cNvSpPr>
            <a:spLocks noChangeArrowheads="1"/>
          </p:cNvSpPr>
          <p:nvPr/>
        </p:nvSpPr>
        <p:spPr bwMode="auto">
          <a:xfrm>
            <a:off x="5245100" y="2184400"/>
            <a:ext cx="2843213" cy="454025"/>
          </a:xfrm>
          <a:prstGeom prst="rect">
            <a:avLst/>
          </a:prstGeom>
          <a:noFill/>
          <a:ln w="12700">
            <a:noFill/>
            <a:miter lim="800000"/>
            <a:headEnd/>
            <a:tailEnd/>
          </a:ln>
          <a:effectLst/>
        </p:spPr>
        <p:txBody>
          <a:bodyPr wrap="none" lIns="90488" tIns="44450" rIns="90488" bIns="44450">
            <a:spAutoFit/>
          </a:bodyPr>
          <a:lstStyle/>
          <a:p>
            <a:r>
              <a:rPr lang="en-US" altLang="en-US" sz="2400">
                <a:solidFill>
                  <a:schemeClr val="tx2"/>
                </a:solidFill>
              </a:rPr>
              <a:t>Formal descriptions</a:t>
            </a:r>
          </a:p>
        </p:txBody>
      </p:sp>
      <p:sp>
        <p:nvSpPr>
          <p:cNvPr id="133136" name="Rectangle 16"/>
          <p:cNvSpPr>
            <a:spLocks noChangeArrowheads="1"/>
          </p:cNvSpPr>
          <p:nvPr/>
        </p:nvSpPr>
        <p:spPr bwMode="auto">
          <a:xfrm>
            <a:off x="7086600" y="3254375"/>
            <a:ext cx="1196975" cy="454025"/>
          </a:xfrm>
          <a:prstGeom prst="rect">
            <a:avLst/>
          </a:prstGeom>
          <a:noFill/>
          <a:ln w="12700">
            <a:noFill/>
            <a:miter lim="800000"/>
            <a:headEnd/>
            <a:tailEnd/>
          </a:ln>
          <a:effectLst/>
        </p:spPr>
        <p:txBody>
          <a:bodyPr wrap="none" lIns="90488" tIns="44450" rIns="90488" bIns="44450">
            <a:spAutoFit/>
          </a:bodyPr>
          <a:lstStyle/>
          <a:p>
            <a:r>
              <a:rPr lang="en-US" altLang="en-US" sz="2400">
                <a:solidFill>
                  <a:srgbClr val="00279F"/>
                </a:solidFill>
              </a:rPr>
              <a:t>System</a:t>
            </a:r>
          </a:p>
        </p:txBody>
      </p:sp>
      <p:sp>
        <p:nvSpPr>
          <p:cNvPr id="133137" name="Freeform 17"/>
          <p:cNvSpPr>
            <a:spLocks/>
          </p:cNvSpPr>
          <p:nvPr/>
        </p:nvSpPr>
        <p:spPr bwMode="auto">
          <a:xfrm>
            <a:off x="2484438" y="3775075"/>
            <a:ext cx="2762250" cy="1400175"/>
          </a:xfrm>
          <a:custGeom>
            <a:avLst/>
            <a:gdLst/>
            <a:ahLst/>
            <a:cxnLst>
              <a:cxn ang="0">
                <a:pos x="0" y="64"/>
              </a:cxn>
              <a:cxn ang="0">
                <a:pos x="823" y="881"/>
              </a:cxn>
              <a:cxn ang="0">
                <a:pos x="1739" y="0"/>
              </a:cxn>
            </a:cxnLst>
            <a:rect l="0" t="0" r="r" b="b"/>
            <a:pathLst>
              <a:path w="1740" h="882">
                <a:moveTo>
                  <a:pt x="0" y="64"/>
                </a:moveTo>
                <a:lnTo>
                  <a:pt x="823" y="881"/>
                </a:lnTo>
                <a:lnTo>
                  <a:pt x="1739" y="0"/>
                </a:lnTo>
              </a:path>
            </a:pathLst>
          </a:custGeom>
          <a:noFill/>
          <a:ln w="25400" cap="rnd" cmpd="sng">
            <a:solidFill>
              <a:srgbClr val="676767"/>
            </a:solidFill>
            <a:prstDash val="solid"/>
            <a:round/>
            <a:headEnd type="none" w="med" len="med"/>
            <a:tailEnd type="none" w="med" len="med"/>
          </a:ln>
          <a:effectLst/>
        </p:spPr>
        <p:txBody>
          <a:bodyPr/>
          <a:lstStyle/>
          <a:p>
            <a:endParaRPr lang="en-US"/>
          </a:p>
        </p:txBody>
      </p:sp>
      <p:sp>
        <p:nvSpPr>
          <p:cNvPr id="133138" name="Freeform 18"/>
          <p:cNvSpPr>
            <a:spLocks/>
          </p:cNvSpPr>
          <p:nvPr/>
        </p:nvSpPr>
        <p:spPr bwMode="auto">
          <a:xfrm>
            <a:off x="5562600" y="3670300"/>
            <a:ext cx="2762250" cy="1455738"/>
          </a:xfrm>
          <a:custGeom>
            <a:avLst/>
            <a:gdLst/>
            <a:ahLst/>
            <a:cxnLst>
              <a:cxn ang="0">
                <a:pos x="0" y="67"/>
              </a:cxn>
              <a:cxn ang="0">
                <a:pos x="823" y="916"/>
              </a:cxn>
              <a:cxn ang="0">
                <a:pos x="1739" y="0"/>
              </a:cxn>
            </a:cxnLst>
            <a:rect l="0" t="0" r="r" b="b"/>
            <a:pathLst>
              <a:path w="1740" h="917">
                <a:moveTo>
                  <a:pt x="0" y="67"/>
                </a:moveTo>
                <a:lnTo>
                  <a:pt x="823" y="916"/>
                </a:lnTo>
                <a:lnTo>
                  <a:pt x="1739" y="0"/>
                </a:lnTo>
              </a:path>
            </a:pathLst>
          </a:custGeom>
          <a:noFill/>
          <a:ln w="25400" cap="rnd" cmpd="sng">
            <a:solidFill>
              <a:srgbClr val="676767"/>
            </a:solidFill>
            <a:prstDash val="solid"/>
            <a:round/>
            <a:headEnd type="none" w="med" len="med"/>
            <a:tailEnd type="none" w="med" len="med"/>
          </a:ln>
          <a:effectLst/>
        </p:spPr>
        <p:txBody>
          <a:bodyPr/>
          <a:lstStyle/>
          <a:p>
            <a:endParaRPr lang="en-US"/>
          </a:p>
        </p:txBody>
      </p:sp>
      <p:sp>
        <p:nvSpPr>
          <p:cNvPr id="133139" name="Rectangle 19"/>
          <p:cNvSpPr>
            <a:spLocks noChangeArrowheads="1"/>
          </p:cNvSpPr>
          <p:nvPr/>
        </p:nvSpPr>
        <p:spPr bwMode="auto">
          <a:xfrm>
            <a:off x="3124200" y="5105400"/>
            <a:ext cx="1746250" cy="515937"/>
          </a:xfrm>
          <a:prstGeom prst="rect">
            <a:avLst/>
          </a:prstGeom>
          <a:noFill/>
          <a:ln w="12700">
            <a:noFill/>
            <a:miter lim="800000"/>
            <a:headEnd/>
            <a:tailEnd/>
          </a:ln>
          <a:effectLst/>
        </p:spPr>
        <p:txBody>
          <a:bodyPr wrap="none" lIns="90488" tIns="44450" rIns="90488" bIns="44450">
            <a:spAutoFit/>
          </a:bodyPr>
          <a:lstStyle/>
          <a:p>
            <a:r>
              <a:rPr lang="en-US" altLang="en-US" sz="2800" dirty="0">
                <a:solidFill>
                  <a:srgbClr val="676767"/>
                </a:solidFill>
              </a:rPr>
              <a:t>Validation</a:t>
            </a:r>
          </a:p>
        </p:txBody>
      </p:sp>
      <p:sp>
        <p:nvSpPr>
          <p:cNvPr id="133140" name="Rectangle 20"/>
          <p:cNvSpPr>
            <a:spLocks noChangeArrowheads="1"/>
          </p:cNvSpPr>
          <p:nvPr/>
        </p:nvSpPr>
        <p:spPr bwMode="auto">
          <a:xfrm>
            <a:off x="6019800" y="5029200"/>
            <a:ext cx="1943100" cy="515937"/>
          </a:xfrm>
          <a:prstGeom prst="rect">
            <a:avLst/>
          </a:prstGeom>
          <a:noFill/>
          <a:ln w="12700">
            <a:noFill/>
            <a:miter lim="800000"/>
            <a:headEnd/>
            <a:tailEnd/>
          </a:ln>
          <a:effectLst/>
        </p:spPr>
        <p:txBody>
          <a:bodyPr wrap="none" lIns="90488" tIns="44450" rIns="90488" bIns="44450">
            <a:spAutoFit/>
          </a:bodyPr>
          <a:lstStyle/>
          <a:p>
            <a:r>
              <a:rPr lang="en-US" altLang="en-US" sz="2800" dirty="0">
                <a:solidFill>
                  <a:srgbClr val="676767"/>
                </a:solidFill>
              </a:rPr>
              <a:t>Verification</a:t>
            </a:r>
          </a:p>
        </p:txBody>
      </p:sp>
      <p:sp>
        <p:nvSpPr>
          <p:cNvPr id="133141" name="Rectangle 21"/>
          <p:cNvSpPr>
            <a:spLocks noChangeArrowheads="1"/>
          </p:cNvSpPr>
          <p:nvPr/>
        </p:nvSpPr>
        <p:spPr bwMode="auto">
          <a:xfrm>
            <a:off x="2514600" y="5486400"/>
            <a:ext cx="3016250" cy="1197764"/>
          </a:xfrm>
          <a:prstGeom prst="rect">
            <a:avLst/>
          </a:prstGeom>
          <a:noFill/>
          <a:ln w="12700">
            <a:noFill/>
            <a:miter lim="800000"/>
            <a:headEnd/>
            <a:tailEnd/>
          </a:ln>
          <a:effectLst/>
        </p:spPr>
        <p:txBody>
          <a:bodyPr lIns="90488" tIns="44450" rIns="90488" bIns="44450">
            <a:spAutoFit/>
          </a:bodyPr>
          <a:lstStyle/>
          <a:p>
            <a:pPr>
              <a:spcBef>
                <a:spcPct val="50000"/>
              </a:spcBef>
            </a:pPr>
            <a:r>
              <a:rPr lang="en-US" altLang="en-US" sz="2400" dirty="0" smtClean="0">
                <a:solidFill>
                  <a:srgbClr val="676767"/>
                </a:solidFill>
              </a:rPr>
              <a:t>Includes: </a:t>
            </a:r>
            <a:br>
              <a:rPr lang="en-US" altLang="en-US" sz="2400" dirty="0" smtClean="0">
                <a:solidFill>
                  <a:srgbClr val="676767"/>
                </a:solidFill>
              </a:rPr>
            </a:br>
            <a:r>
              <a:rPr lang="en-US" altLang="en-US" sz="2400" dirty="0" smtClean="0">
                <a:solidFill>
                  <a:srgbClr val="676767"/>
                </a:solidFill>
              </a:rPr>
              <a:t> - usability testing</a:t>
            </a:r>
            <a:br>
              <a:rPr lang="en-US" altLang="en-US" sz="2400" dirty="0" smtClean="0">
                <a:solidFill>
                  <a:srgbClr val="676767"/>
                </a:solidFill>
              </a:rPr>
            </a:br>
            <a:r>
              <a:rPr lang="en-US" altLang="en-US" sz="2400" dirty="0" smtClean="0">
                <a:solidFill>
                  <a:srgbClr val="676767"/>
                </a:solidFill>
              </a:rPr>
              <a:t> - user </a:t>
            </a:r>
            <a:r>
              <a:rPr lang="en-US" altLang="en-US" sz="2400" dirty="0">
                <a:solidFill>
                  <a:srgbClr val="676767"/>
                </a:solidFill>
              </a:rPr>
              <a:t>feedback</a:t>
            </a:r>
          </a:p>
        </p:txBody>
      </p:sp>
      <p:sp>
        <p:nvSpPr>
          <p:cNvPr id="133142" name="Rectangle 22"/>
          <p:cNvSpPr>
            <a:spLocks noChangeArrowheads="1"/>
          </p:cNvSpPr>
          <p:nvPr/>
        </p:nvSpPr>
        <p:spPr bwMode="auto">
          <a:xfrm>
            <a:off x="5638800" y="5410200"/>
            <a:ext cx="3016250" cy="1567096"/>
          </a:xfrm>
          <a:prstGeom prst="rect">
            <a:avLst/>
          </a:prstGeom>
          <a:noFill/>
          <a:ln w="12700">
            <a:noFill/>
            <a:miter lim="800000"/>
            <a:headEnd/>
            <a:tailEnd/>
          </a:ln>
          <a:effectLst/>
        </p:spPr>
        <p:txBody>
          <a:bodyPr lIns="90488" tIns="44450" rIns="90488" bIns="44450">
            <a:spAutoFit/>
          </a:bodyPr>
          <a:lstStyle/>
          <a:p>
            <a:pPr>
              <a:spcBef>
                <a:spcPct val="50000"/>
              </a:spcBef>
            </a:pPr>
            <a:r>
              <a:rPr lang="en-US" altLang="en-US" sz="2400" dirty="0" smtClean="0">
                <a:solidFill>
                  <a:srgbClr val="676767"/>
                </a:solidFill>
              </a:rPr>
              <a:t>Includes:</a:t>
            </a:r>
            <a:br>
              <a:rPr lang="en-US" altLang="en-US" sz="2400" dirty="0" smtClean="0">
                <a:solidFill>
                  <a:srgbClr val="676767"/>
                </a:solidFill>
              </a:rPr>
            </a:br>
            <a:r>
              <a:rPr lang="en-US" altLang="en-US" sz="2400" dirty="0" smtClean="0">
                <a:solidFill>
                  <a:srgbClr val="676767"/>
                </a:solidFill>
              </a:rPr>
              <a:t> - testing</a:t>
            </a:r>
            <a:br>
              <a:rPr lang="en-US" altLang="en-US" sz="2400" dirty="0" smtClean="0">
                <a:solidFill>
                  <a:srgbClr val="676767"/>
                </a:solidFill>
              </a:rPr>
            </a:br>
            <a:r>
              <a:rPr lang="en-US" altLang="en-US" sz="2400" dirty="0" smtClean="0">
                <a:solidFill>
                  <a:srgbClr val="676767"/>
                </a:solidFill>
              </a:rPr>
              <a:t> - inspections</a:t>
            </a:r>
            <a:br>
              <a:rPr lang="en-US" altLang="en-US" sz="2400" dirty="0" smtClean="0">
                <a:solidFill>
                  <a:srgbClr val="676767"/>
                </a:solidFill>
              </a:rPr>
            </a:br>
            <a:r>
              <a:rPr lang="en-US" altLang="en-US" sz="2400" dirty="0" smtClean="0">
                <a:solidFill>
                  <a:srgbClr val="676767"/>
                </a:solidFill>
              </a:rPr>
              <a:t> - static </a:t>
            </a:r>
            <a:r>
              <a:rPr lang="en-US" altLang="en-US" sz="2400" dirty="0">
                <a:solidFill>
                  <a:srgbClr val="676767"/>
                </a:solidFill>
              </a:rPr>
              <a:t>analysis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F309BD39-0E75-4ACC-994F-3AA8862EA235}" type="slidenum">
              <a:rPr lang="en-US"/>
              <a:pPr/>
              <a:t>29</a:t>
            </a:fld>
            <a:endParaRPr lang="en-US"/>
          </a:p>
        </p:txBody>
      </p:sp>
      <p:sp>
        <p:nvSpPr>
          <p:cNvPr id="135170" name="AutoShape 2"/>
          <p:cNvSpPr>
            <a:spLocks noGrp="1" noChangeArrowheads="1"/>
          </p:cNvSpPr>
          <p:nvPr>
            <p:ph type="title"/>
          </p:nvPr>
        </p:nvSpPr>
        <p:spPr>
          <a:xfrm>
            <a:off x="841375" y="838200"/>
            <a:ext cx="7924800" cy="1143000"/>
          </a:xfrm>
          <a:noFill/>
          <a:ln/>
        </p:spPr>
        <p:txBody>
          <a:bodyPr lIns="90488" tIns="44450" rIns="90488" bIns="44450" anchor="ctr"/>
          <a:lstStyle/>
          <a:p>
            <a:pPr defTabSz="895350"/>
            <a:r>
              <a:rPr lang="en-US" altLang="en-US" sz="3200"/>
              <a:t>Verification or validation depend on the specification</a:t>
            </a:r>
          </a:p>
        </p:txBody>
      </p:sp>
      <p:sp>
        <p:nvSpPr>
          <p:cNvPr id="135171" name="Rectangle 3"/>
          <p:cNvSpPr>
            <a:spLocks noGrp="1" noChangeArrowheads="1"/>
          </p:cNvSpPr>
          <p:nvPr>
            <p:ph type="body" idx="1"/>
          </p:nvPr>
        </p:nvSpPr>
        <p:spPr>
          <a:xfrm>
            <a:off x="533400" y="4038600"/>
            <a:ext cx="7924800" cy="1295400"/>
          </a:xfrm>
          <a:noFill/>
          <a:ln/>
        </p:spPr>
        <p:txBody>
          <a:bodyPr lIns="90488" tIns="44450" rIns="90488" bIns="44450"/>
          <a:lstStyle/>
          <a:p>
            <a:pPr marL="336550" indent="-336550" defTabSz="895350">
              <a:lnSpc>
                <a:spcPct val="90000"/>
              </a:lnSpc>
              <a:spcBef>
                <a:spcPct val="10000"/>
              </a:spcBef>
              <a:buFont typeface="Wingdings" pitchFamily="2" charset="2"/>
              <a:buNone/>
            </a:pPr>
            <a:r>
              <a:rPr lang="en-US" altLang="en-US" sz="2400" dirty="0"/>
              <a:t>	</a:t>
            </a:r>
            <a:r>
              <a:rPr lang="en-US" altLang="en-US" sz="2400" dirty="0">
                <a:solidFill>
                  <a:srgbClr val="FF0000"/>
                </a:solidFill>
              </a:rPr>
              <a:t>Unverifiable (but </a:t>
            </a:r>
            <a:r>
              <a:rPr lang="en-US" altLang="en-US" sz="2400" dirty="0" err="1">
                <a:solidFill>
                  <a:srgbClr val="FF0000"/>
                </a:solidFill>
              </a:rPr>
              <a:t>validatable</a:t>
            </a:r>
            <a:r>
              <a:rPr lang="en-US" altLang="en-US" sz="2400" dirty="0">
                <a:solidFill>
                  <a:srgbClr val="FF0000"/>
                </a:solidFill>
              </a:rPr>
              <a:t>) spec</a:t>
            </a:r>
            <a:r>
              <a:rPr lang="en-US" altLang="en-US" sz="2400" dirty="0"/>
              <a:t>: ... if a user press a request button at floor </a:t>
            </a:r>
            <a:r>
              <a:rPr lang="en-US" altLang="en-US" sz="2400" i="1" dirty="0" err="1"/>
              <a:t>i</a:t>
            </a:r>
            <a:r>
              <a:rPr lang="en-US" altLang="en-US" sz="2400" dirty="0"/>
              <a:t>, an available elevator must arrive at floor </a:t>
            </a:r>
            <a:r>
              <a:rPr lang="en-US" altLang="en-US" sz="2400" i="1" dirty="0" err="1"/>
              <a:t>i</a:t>
            </a:r>
            <a:r>
              <a:rPr lang="en-US" altLang="en-US" sz="2400" dirty="0"/>
              <a:t> soon... </a:t>
            </a:r>
          </a:p>
        </p:txBody>
      </p:sp>
      <p:sp>
        <p:nvSpPr>
          <p:cNvPr id="135172" name="AutoShape 4"/>
          <p:cNvSpPr>
            <a:spLocks noChangeArrowheads="1"/>
          </p:cNvSpPr>
          <p:nvPr/>
        </p:nvSpPr>
        <p:spPr bwMode="auto">
          <a:xfrm>
            <a:off x="1374775" y="2516188"/>
            <a:ext cx="292100" cy="673100"/>
          </a:xfrm>
          <a:prstGeom prst="roundRect">
            <a:avLst>
              <a:gd name="adj" fmla="val 12495"/>
            </a:avLst>
          </a:prstGeom>
          <a:solidFill>
            <a:schemeClr val="bg2"/>
          </a:solidFill>
          <a:ln w="12700">
            <a:solidFill>
              <a:schemeClr val="tx1"/>
            </a:solidFill>
            <a:round/>
            <a:headEnd/>
            <a:tailEnd/>
          </a:ln>
          <a:effectLst/>
        </p:spPr>
        <p:txBody>
          <a:bodyPr wrap="none" anchor="ctr"/>
          <a:lstStyle/>
          <a:p>
            <a:endParaRPr lang="en-US"/>
          </a:p>
        </p:txBody>
      </p:sp>
      <p:sp>
        <p:nvSpPr>
          <p:cNvPr id="135173" name="Rectangle 5"/>
          <p:cNvSpPr>
            <a:spLocks noChangeArrowheads="1"/>
          </p:cNvSpPr>
          <p:nvPr/>
        </p:nvSpPr>
        <p:spPr bwMode="auto">
          <a:xfrm>
            <a:off x="1831975" y="2020888"/>
            <a:ext cx="1130300" cy="1892300"/>
          </a:xfrm>
          <a:prstGeom prst="rect">
            <a:avLst/>
          </a:prstGeom>
          <a:solidFill>
            <a:schemeClr val="bg2"/>
          </a:solidFill>
          <a:ln w="12700">
            <a:solidFill>
              <a:schemeClr val="tx1"/>
            </a:solidFill>
            <a:miter lim="800000"/>
            <a:headEnd/>
            <a:tailEnd/>
          </a:ln>
          <a:effectLst/>
        </p:spPr>
        <p:txBody>
          <a:bodyPr wrap="none" anchor="ctr"/>
          <a:lstStyle/>
          <a:p>
            <a:endParaRPr lang="en-US"/>
          </a:p>
        </p:txBody>
      </p:sp>
      <p:sp>
        <p:nvSpPr>
          <p:cNvPr id="135174" name="Rectangle 6"/>
          <p:cNvSpPr>
            <a:spLocks noChangeArrowheads="1"/>
          </p:cNvSpPr>
          <p:nvPr/>
        </p:nvSpPr>
        <p:spPr bwMode="auto">
          <a:xfrm>
            <a:off x="1908175" y="2592388"/>
            <a:ext cx="444500" cy="1206500"/>
          </a:xfrm>
          <a:prstGeom prst="rect">
            <a:avLst/>
          </a:prstGeom>
          <a:solidFill>
            <a:srgbClr val="919191"/>
          </a:solidFill>
          <a:ln w="12700">
            <a:solidFill>
              <a:schemeClr val="tx1"/>
            </a:solidFill>
            <a:miter lim="800000"/>
            <a:headEnd/>
            <a:tailEnd/>
          </a:ln>
          <a:effectLst/>
        </p:spPr>
        <p:txBody>
          <a:bodyPr wrap="none" anchor="ctr"/>
          <a:lstStyle/>
          <a:p>
            <a:endParaRPr lang="en-US"/>
          </a:p>
        </p:txBody>
      </p:sp>
      <p:sp>
        <p:nvSpPr>
          <p:cNvPr id="135175" name="Rectangle 7"/>
          <p:cNvSpPr>
            <a:spLocks noChangeArrowheads="1"/>
          </p:cNvSpPr>
          <p:nvPr/>
        </p:nvSpPr>
        <p:spPr bwMode="auto">
          <a:xfrm>
            <a:off x="2441575" y="2592388"/>
            <a:ext cx="444500" cy="1206500"/>
          </a:xfrm>
          <a:prstGeom prst="rect">
            <a:avLst/>
          </a:prstGeom>
          <a:solidFill>
            <a:srgbClr val="919191"/>
          </a:solidFill>
          <a:ln w="12700">
            <a:solidFill>
              <a:schemeClr val="tx1"/>
            </a:solidFill>
            <a:miter lim="800000"/>
            <a:headEnd/>
            <a:tailEnd/>
          </a:ln>
          <a:effectLst/>
        </p:spPr>
        <p:txBody>
          <a:bodyPr wrap="none" anchor="ctr"/>
          <a:lstStyle/>
          <a:p>
            <a:endParaRPr lang="en-US"/>
          </a:p>
        </p:txBody>
      </p:sp>
      <p:sp>
        <p:nvSpPr>
          <p:cNvPr id="135176" name="Oval 8"/>
          <p:cNvSpPr>
            <a:spLocks noChangeArrowheads="1"/>
          </p:cNvSpPr>
          <p:nvPr/>
        </p:nvSpPr>
        <p:spPr bwMode="auto">
          <a:xfrm>
            <a:off x="765175" y="2592388"/>
            <a:ext cx="292100" cy="292100"/>
          </a:xfrm>
          <a:prstGeom prst="ellipse">
            <a:avLst/>
          </a:prstGeom>
          <a:noFill/>
          <a:ln w="12700">
            <a:solidFill>
              <a:schemeClr val="tx1"/>
            </a:solidFill>
            <a:round/>
            <a:headEnd/>
            <a:tailEnd/>
          </a:ln>
          <a:effectLst/>
        </p:spPr>
        <p:txBody>
          <a:bodyPr wrap="none" anchor="ctr"/>
          <a:lstStyle/>
          <a:p>
            <a:endParaRPr lang="en-US"/>
          </a:p>
        </p:txBody>
      </p:sp>
      <p:sp>
        <p:nvSpPr>
          <p:cNvPr id="135177" name="Freeform 9"/>
          <p:cNvSpPr>
            <a:spLocks/>
          </p:cNvSpPr>
          <p:nvPr/>
        </p:nvSpPr>
        <p:spPr bwMode="auto">
          <a:xfrm>
            <a:off x="606425" y="2890838"/>
            <a:ext cx="230188" cy="915987"/>
          </a:xfrm>
          <a:custGeom>
            <a:avLst/>
            <a:gdLst/>
            <a:ahLst/>
            <a:cxnLst>
              <a:cxn ang="0">
                <a:pos x="0" y="0"/>
              </a:cxn>
              <a:cxn ang="0">
                <a:pos x="144" y="105"/>
              </a:cxn>
              <a:cxn ang="0">
                <a:pos x="144" y="524"/>
              </a:cxn>
              <a:cxn ang="0">
                <a:pos x="0" y="576"/>
              </a:cxn>
            </a:cxnLst>
            <a:rect l="0" t="0" r="r" b="b"/>
            <a:pathLst>
              <a:path w="145" h="577">
                <a:moveTo>
                  <a:pt x="0" y="0"/>
                </a:moveTo>
                <a:lnTo>
                  <a:pt x="144" y="105"/>
                </a:lnTo>
                <a:lnTo>
                  <a:pt x="144" y="524"/>
                </a:lnTo>
                <a:lnTo>
                  <a:pt x="0" y="576"/>
                </a:lnTo>
              </a:path>
            </a:pathLst>
          </a:custGeom>
          <a:noFill/>
          <a:ln w="12700" cap="rnd" cmpd="sng">
            <a:solidFill>
              <a:schemeClr val="tx1"/>
            </a:solidFill>
            <a:prstDash val="solid"/>
            <a:round/>
            <a:headEnd type="none" w="med" len="med"/>
            <a:tailEnd type="none" w="med" len="med"/>
          </a:ln>
          <a:effectLst/>
        </p:spPr>
        <p:txBody>
          <a:bodyPr/>
          <a:lstStyle/>
          <a:p>
            <a:endParaRPr lang="en-US"/>
          </a:p>
        </p:txBody>
      </p:sp>
      <p:sp>
        <p:nvSpPr>
          <p:cNvPr id="135178" name="Freeform 10"/>
          <p:cNvSpPr>
            <a:spLocks/>
          </p:cNvSpPr>
          <p:nvPr/>
        </p:nvSpPr>
        <p:spPr bwMode="auto">
          <a:xfrm>
            <a:off x="987425" y="2890838"/>
            <a:ext cx="230188" cy="915987"/>
          </a:xfrm>
          <a:custGeom>
            <a:avLst/>
            <a:gdLst/>
            <a:ahLst/>
            <a:cxnLst>
              <a:cxn ang="0">
                <a:pos x="144" y="0"/>
              </a:cxn>
              <a:cxn ang="0">
                <a:pos x="0" y="105"/>
              </a:cxn>
              <a:cxn ang="0">
                <a:pos x="0" y="524"/>
              </a:cxn>
              <a:cxn ang="0">
                <a:pos x="144" y="576"/>
              </a:cxn>
            </a:cxnLst>
            <a:rect l="0" t="0" r="r" b="b"/>
            <a:pathLst>
              <a:path w="145" h="577">
                <a:moveTo>
                  <a:pt x="144" y="0"/>
                </a:moveTo>
                <a:lnTo>
                  <a:pt x="0" y="105"/>
                </a:lnTo>
                <a:lnTo>
                  <a:pt x="0" y="524"/>
                </a:lnTo>
                <a:lnTo>
                  <a:pt x="144" y="576"/>
                </a:lnTo>
              </a:path>
            </a:pathLst>
          </a:custGeom>
          <a:noFill/>
          <a:ln w="12700" cap="rnd" cmpd="sng">
            <a:solidFill>
              <a:schemeClr val="tx1"/>
            </a:solidFill>
            <a:prstDash val="solid"/>
            <a:round/>
            <a:headEnd type="none" w="med" len="med"/>
            <a:tailEnd type="none" w="med" len="med"/>
          </a:ln>
          <a:effectLst/>
        </p:spPr>
        <p:txBody>
          <a:bodyPr/>
          <a:lstStyle/>
          <a:p>
            <a:endParaRPr lang="en-US"/>
          </a:p>
        </p:txBody>
      </p:sp>
      <p:sp>
        <p:nvSpPr>
          <p:cNvPr id="135179" name="AutoShape 11"/>
          <p:cNvSpPr>
            <a:spLocks noChangeArrowheads="1"/>
          </p:cNvSpPr>
          <p:nvPr/>
        </p:nvSpPr>
        <p:spPr bwMode="auto">
          <a:xfrm rot="16200000">
            <a:off x="1412875" y="2592388"/>
            <a:ext cx="215900" cy="139700"/>
          </a:xfrm>
          <a:prstGeom prst="rightArrow">
            <a:avLst>
              <a:gd name="adj1" fmla="val 50000"/>
              <a:gd name="adj2" fmla="val 77280"/>
            </a:avLst>
          </a:prstGeom>
          <a:solidFill>
            <a:schemeClr val="accent1"/>
          </a:solidFill>
          <a:ln w="12700">
            <a:solidFill>
              <a:schemeClr val="tx1"/>
            </a:solidFill>
            <a:miter lim="800000"/>
            <a:headEnd/>
            <a:tailEnd/>
          </a:ln>
          <a:effectLst/>
        </p:spPr>
        <p:txBody>
          <a:bodyPr wrap="none" anchor="ctr"/>
          <a:lstStyle/>
          <a:p>
            <a:endParaRPr lang="en-US"/>
          </a:p>
        </p:txBody>
      </p:sp>
      <p:sp>
        <p:nvSpPr>
          <p:cNvPr id="135180" name="AutoShape 12"/>
          <p:cNvSpPr>
            <a:spLocks noChangeArrowheads="1"/>
          </p:cNvSpPr>
          <p:nvPr/>
        </p:nvSpPr>
        <p:spPr bwMode="auto">
          <a:xfrm rot="16200000" flipH="1">
            <a:off x="1412875" y="2897188"/>
            <a:ext cx="215900" cy="139700"/>
          </a:xfrm>
          <a:prstGeom prst="rightArrow">
            <a:avLst>
              <a:gd name="adj1" fmla="val 50000"/>
              <a:gd name="adj2" fmla="val 77280"/>
            </a:avLst>
          </a:prstGeom>
          <a:noFill/>
          <a:ln w="12700">
            <a:solidFill>
              <a:schemeClr val="tx1"/>
            </a:solidFill>
            <a:miter lim="800000"/>
            <a:headEnd/>
            <a:tailEnd/>
          </a:ln>
          <a:effectLst/>
        </p:spPr>
        <p:txBody>
          <a:bodyPr wrap="none" anchor="ctr"/>
          <a:lstStyle/>
          <a:p>
            <a:endParaRPr lang="en-US"/>
          </a:p>
        </p:txBody>
      </p:sp>
      <p:sp>
        <p:nvSpPr>
          <p:cNvPr id="135181" name="Rectangle 13"/>
          <p:cNvSpPr>
            <a:spLocks noChangeArrowheads="1"/>
          </p:cNvSpPr>
          <p:nvPr/>
        </p:nvSpPr>
        <p:spPr bwMode="auto">
          <a:xfrm>
            <a:off x="1827213" y="2054225"/>
            <a:ext cx="1216025" cy="301625"/>
          </a:xfrm>
          <a:prstGeom prst="rect">
            <a:avLst/>
          </a:prstGeom>
          <a:noFill/>
          <a:ln w="12700">
            <a:noFill/>
            <a:miter lim="800000"/>
            <a:headEnd/>
            <a:tailEnd/>
          </a:ln>
          <a:effectLst/>
        </p:spPr>
        <p:txBody>
          <a:bodyPr lIns="90488" tIns="44450" rIns="90488" bIns="44450">
            <a:spAutoFit/>
          </a:bodyPr>
          <a:lstStyle/>
          <a:p>
            <a:pPr>
              <a:spcBef>
                <a:spcPct val="50000"/>
              </a:spcBef>
            </a:pPr>
            <a:r>
              <a:rPr lang="en-US" altLang="en-US" sz="1400" b="1">
                <a:latin typeface="Times New Roman" pitchFamily="18" charset="0"/>
              </a:rPr>
              <a:t>1 2 3 </a:t>
            </a:r>
            <a:r>
              <a:rPr lang="en-US" altLang="en-US" sz="1400" b="1">
                <a:solidFill>
                  <a:srgbClr val="CF0E30"/>
                </a:solidFill>
                <a:latin typeface="Times New Roman" pitchFamily="18" charset="0"/>
              </a:rPr>
              <a:t>4 </a:t>
            </a:r>
            <a:r>
              <a:rPr lang="en-US" altLang="en-US" sz="1400" b="1">
                <a:latin typeface="Times New Roman" pitchFamily="18" charset="0"/>
              </a:rPr>
              <a:t>5 6 7 8 </a:t>
            </a:r>
          </a:p>
        </p:txBody>
      </p:sp>
      <p:sp>
        <p:nvSpPr>
          <p:cNvPr id="135182" name="AutoShape 14"/>
          <p:cNvSpPr>
            <a:spLocks noChangeArrowheads="1"/>
          </p:cNvSpPr>
          <p:nvPr/>
        </p:nvSpPr>
        <p:spPr bwMode="auto">
          <a:xfrm>
            <a:off x="2365375" y="2287588"/>
            <a:ext cx="63500" cy="139700"/>
          </a:xfrm>
          <a:prstGeom prst="triangle">
            <a:avLst>
              <a:gd name="adj" fmla="val 49995"/>
            </a:avLst>
          </a:prstGeom>
          <a:solidFill>
            <a:schemeClr val="accent1"/>
          </a:solidFill>
          <a:ln w="12700">
            <a:solidFill>
              <a:schemeClr val="tx1"/>
            </a:solidFill>
            <a:miter lim="800000"/>
            <a:headEnd/>
            <a:tailEnd/>
          </a:ln>
          <a:effectLst/>
        </p:spPr>
        <p:txBody>
          <a:bodyPr wrap="none" anchor="ctr"/>
          <a:lstStyle/>
          <a:p>
            <a:endParaRPr lang="en-US"/>
          </a:p>
        </p:txBody>
      </p:sp>
      <p:sp>
        <p:nvSpPr>
          <p:cNvPr id="135183" name="Rectangle 15"/>
          <p:cNvSpPr>
            <a:spLocks noChangeArrowheads="1"/>
          </p:cNvSpPr>
          <p:nvPr/>
        </p:nvSpPr>
        <p:spPr bwMode="auto">
          <a:xfrm>
            <a:off x="3584575" y="2516188"/>
            <a:ext cx="5407025" cy="515937"/>
          </a:xfrm>
          <a:prstGeom prst="rect">
            <a:avLst/>
          </a:prstGeom>
          <a:noFill/>
          <a:ln w="12700">
            <a:noFill/>
            <a:miter lim="800000"/>
            <a:headEnd/>
            <a:tailEnd/>
          </a:ln>
          <a:effectLst/>
        </p:spPr>
        <p:txBody>
          <a:bodyPr lIns="90488" tIns="44450" rIns="90488" bIns="44450">
            <a:spAutoFit/>
          </a:bodyPr>
          <a:lstStyle/>
          <a:p>
            <a:pPr>
              <a:spcBef>
                <a:spcPct val="10000"/>
              </a:spcBef>
            </a:pPr>
            <a:r>
              <a:rPr lang="en-US" altLang="en-US" sz="2800" dirty="0">
                <a:solidFill>
                  <a:srgbClr val="063DE8"/>
                </a:solidFill>
              </a:rPr>
              <a:t>Example: elevator response</a:t>
            </a:r>
          </a:p>
        </p:txBody>
      </p:sp>
      <p:sp>
        <p:nvSpPr>
          <p:cNvPr id="135184" name="Rectangle 16"/>
          <p:cNvSpPr>
            <a:spLocks noChangeArrowheads="1"/>
          </p:cNvSpPr>
          <p:nvPr/>
        </p:nvSpPr>
        <p:spPr bwMode="auto">
          <a:xfrm>
            <a:off x="914400" y="5257800"/>
            <a:ext cx="7845425" cy="1197764"/>
          </a:xfrm>
          <a:prstGeom prst="rect">
            <a:avLst/>
          </a:prstGeom>
          <a:noFill/>
          <a:ln w="12700">
            <a:noFill/>
            <a:miter lim="800000"/>
            <a:headEnd/>
            <a:tailEnd/>
          </a:ln>
          <a:effectLst/>
        </p:spPr>
        <p:txBody>
          <a:bodyPr lIns="90488" tIns="44450" rIns="90488" bIns="44450">
            <a:spAutoFit/>
          </a:bodyPr>
          <a:lstStyle/>
          <a:p>
            <a:pPr>
              <a:spcBef>
                <a:spcPct val="10000"/>
              </a:spcBef>
            </a:pPr>
            <a:r>
              <a:rPr lang="en-US" altLang="en-US" sz="2400" dirty="0">
                <a:solidFill>
                  <a:srgbClr val="063DE8"/>
                </a:solidFill>
              </a:rPr>
              <a:t>Verifiable spec: </a:t>
            </a:r>
            <a:r>
              <a:rPr lang="en-US" altLang="en-US" sz="2400" dirty="0"/>
              <a:t>... if a user press a request button at floor </a:t>
            </a:r>
            <a:r>
              <a:rPr lang="en-US" altLang="en-US" sz="2400" i="1" dirty="0" err="1"/>
              <a:t>i</a:t>
            </a:r>
            <a:r>
              <a:rPr lang="en-US" altLang="en-US" sz="2400" dirty="0"/>
              <a:t>, an available elevator must arrive at floor</a:t>
            </a:r>
            <a:r>
              <a:rPr lang="en-US" altLang="en-US" sz="2400" i="1" dirty="0"/>
              <a:t> </a:t>
            </a:r>
            <a:r>
              <a:rPr lang="en-US" altLang="en-US" sz="2400" i="1" dirty="0" err="1"/>
              <a:t>i</a:t>
            </a:r>
            <a:r>
              <a:rPr lang="en-US" altLang="en-US" sz="2400" i="1" dirty="0"/>
              <a:t> </a:t>
            </a:r>
            <a:r>
              <a:rPr lang="en-US" altLang="en-US" sz="2400" dirty="0"/>
              <a:t>within 30 seconds...</a:t>
            </a:r>
            <a:r>
              <a:rPr lang="en-US" altLang="en-US" sz="2400" dirty="0">
                <a:solidFill>
                  <a:srgbClr val="063DE8"/>
                </a:solidFill>
              </a:rPr>
              <a:t> </a:t>
            </a:r>
            <a:endParaRPr lang="en-US" altLang="en-US" sz="2400" dirty="0">
              <a:solidFill>
                <a:srgbClr val="FC0128"/>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E28C8A8-334A-438C-81F7-A36E8E60A067}" type="slidenum">
              <a:rPr lang="en-US"/>
              <a:pPr/>
              <a:t>3</a:t>
            </a:fld>
            <a:endParaRPr lang="en-US"/>
          </a:p>
        </p:txBody>
      </p:sp>
      <p:sp>
        <p:nvSpPr>
          <p:cNvPr id="124930" name="AutoShape 2"/>
          <p:cNvSpPr>
            <a:spLocks noGrp="1" noChangeArrowheads="1"/>
          </p:cNvSpPr>
          <p:nvPr>
            <p:ph type="title"/>
          </p:nvPr>
        </p:nvSpPr>
        <p:spPr/>
        <p:txBody>
          <a:bodyPr/>
          <a:lstStyle/>
          <a:p>
            <a:r>
              <a:rPr lang="en-US"/>
              <a:t>Binary state quality</a:t>
            </a:r>
          </a:p>
        </p:txBody>
      </p:sp>
      <p:sp>
        <p:nvSpPr>
          <p:cNvPr id="124931" name="Rectangle 3"/>
          <p:cNvSpPr>
            <a:spLocks noGrp="1" noChangeArrowheads="1"/>
          </p:cNvSpPr>
          <p:nvPr>
            <p:ph type="body" idx="1"/>
          </p:nvPr>
        </p:nvSpPr>
        <p:spPr/>
        <p:txBody>
          <a:bodyPr/>
          <a:lstStyle/>
          <a:p>
            <a:pPr>
              <a:lnSpc>
                <a:spcPct val="80000"/>
              </a:lnSpc>
            </a:pPr>
            <a:r>
              <a:rPr lang="en-US" sz="3600" dirty="0">
                <a:solidFill>
                  <a:srgbClr val="FF0000"/>
                </a:solidFill>
              </a:rPr>
              <a:t>The first is that quality means “meeting requirements</a:t>
            </a:r>
            <a:r>
              <a:rPr lang="en-US" sz="3600" dirty="0" smtClean="0">
                <a:solidFill>
                  <a:srgbClr val="FF0000"/>
                </a:solidFill>
              </a:rPr>
              <a:t>”</a:t>
            </a:r>
          </a:p>
          <a:p>
            <a:pPr lvl="1">
              <a:lnSpc>
                <a:spcPct val="80000"/>
              </a:lnSpc>
            </a:pPr>
            <a:r>
              <a:rPr lang="en-US" sz="3200" dirty="0" smtClean="0">
                <a:solidFill>
                  <a:srgbClr val="FF0000"/>
                </a:solidFill>
              </a:rPr>
              <a:t>With </a:t>
            </a:r>
            <a:r>
              <a:rPr lang="en-US" sz="3200" dirty="0">
                <a:solidFill>
                  <a:srgbClr val="FF0000"/>
                </a:solidFill>
              </a:rPr>
              <a:t>this definition, quality is a binary state, that is, it is a quality product or it is not. </a:t>
            </a:r>
            <a:endParaRPr lang="en-US" sz="3200" dirty="0" smtClean="0">
              <a:solidFill>
                <a:srgbClr val="FF0000"/>
              </a:solidFill>
            </a:endParaRPr>
          </a:p>
          <a:p>
            <a:pPr lvl="1">
              <a:lnSpc>
                <a:spcPct val="80000"/>
              </a:lnSpc>
            </a:pPr>
            <a:r>
              <a:rPr lang="en-US" sz="3200" dirty="0" smtClean="0">
                <a:solidFill>
                  <a:srgbClr val="FF0000"/>
                </a:solidFill>
              </a:rPr>
              <a:t>For </a:t>
            </a:r>
            <a:r>
              <a:rPr lang="en-US" sz="3200" dirty="0">
                <a:solidFill>
                  <a:srgbClr val="FF0000"/>
                </a:solidFill>
              </a:rPr>
              <a:t>example, “is this program correct?”</a:t>
            </a:r>
            <a:r>
              <a:rPr lang="en-US" sz="32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fade">
                                      <p:cBhvr>
                                        <p:cTn id="7" dur="1000"/>
                                        <p:tgtEl>
                                          <p:spTgt spid="124931">
                                            <p:txEl>
                                              <p:pRg st="0" end="0"/>
                                            </p:txEl>
                                          </p:spTgt>
                                        </p:tgtEl>
                                      </p:cBhvr>
                                    </p:animEffect>
                                    <p:anim calcmode="lin" valueType="num">
                                      <p:cBhvr>
                                        <p:cTn id="8" dur="1000" fill="hold"/>
                                        <p:tgtEl>
                                          <p:spTgt spid="1249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493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4931">
                                            <p:txEl>
                                              <p:pRg st="1" end="1"/>
                                            </p:txEl>
                                          </p:spTgt>
                                        </p:tgtEl>
                                        <p:attrNameLst>
                                          <p:attrName>style.visibility</p:attrName>
                                        </p:attrNameLst>
                                      </p:cBhvr>
                                      <p:to>
                                        <p:strVal val="visible"/>
                                      </p:to>
                                    </p:set>
                                    <p:animEffect transition="in" filter="fade">
                                      <p:cBhvr>
                                        <p:cTn id="12" dur="1000"/>
                                        <p:tgtEl>
                                          <p:spTgt spid="124931">
                                            <p:txEl>
                                              <p:pRg st="1" end="1"/>
                                            </p:txEl>
                                          </p:spTgt>
                                        </p:tgtEl>
                                      </p:cBhvr>
                                    </p:animEffect>
                                    <p:anim calcmode="lin" valueType="num">
                                      <p:cBhvr>
                                        <p:cTn id="13" dur="1000" fill="hold"/>
                                        <p:tgtEl>
                                          <p:spTgt spid="12493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24931">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24931">
                                            <p:txEl>
                                              <p:pRg st="2" end="2"/>
                                            </p:txEl>
                                          </p:spTgt>
                                        </p:tgtEl>
                                        <p:attrNameLst>
                                          <p:attrName>style.visibility</p:attrName>
                                        </p:attrNameLst>
                                      </p:cBhvr>
                                      <p:to>
                                        <p:strVal val="visible"/>
                                      </p:to>
                                    </p:set>
                                    <p:animEffect transition="in" filter="fade">
                                      <p:cBhvr>
                                        <p:cTn id="17" dur="1000"/>
                                        <p:tgtEl>
                                          <p:spTgt spid="124931">
                                            <p:txEl>
                                              <p:pRg st="2" end="2"/>
                                            </p:txEl>
                                          </p:spTgt>
                                        </p:tgtEl>
                                      </p:cBhvr>
                                    </p:animEffect>
                                    <p:anim calcmode="lin" valueType="num">
                                      <p:cBhvr>
                                        <p:cTn id="18" dur="1000" fill="hold"/>
                                        <p:tgtEl>
                                          <p:spTgt spid="124931">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2493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fld id="{02FAD84B-959D-41B5-AF28-85031364114B}" type="slidenum">
              <a:rPr lang="en-US"/>
              <a:pPr/>
              <a:t>30</a:t>
            </a:fld>
            <a:endParaRPr lang="en-US"/>
          </a:p>
        </p:txBody>
      </p:sp>
      <p:sp>
        <p:nvSpPr>
          <p:cNvPr id="137218" name="AutoShape 2"/>
          <p:cNvSpPr>
            <a:spLocks noGrp="1" noChangeArrowheads="1"/>
          </p:cNvSpPr>
          <p:nvPr>
            <p:ph type="title"/>
          </p:nvPr>
        </p:nvSpPr>
        <p:spPr>
          <a:xfrm>
            <a:off x="685800" y="838200"/>
            <a:ext cx="7924800" cy="1143000"/>
          </a:xfrm>
        </p:spPr>
        <p:txBody>
          <a:bodyPr/>
          <a:lstStyle/>
          <a:p>
            <a:r>
              <a:rPr lang="it-IT" sz="3200"/>
              <a:t>Validation and Verification Activities</a:t>
            </a:r>
            <a:endParaRPr lang="en-US" sz="3200"/>
          </a:p>
        </p:txBody>
      </p:sp>
      <p:graphicFrame>
        <p:nvGraphicFramePr>
          <p:cNvPr id="137219" name="Object 3"/>
          <p:cNvGraphicFramePr>
            <a:graphicFrameLocks noChangeAspect="1"/>
          </p:cNvGraphicFramePr>
          <p:nvPr/>
        </p:nvGraphicFramePr>
        <p:xfrm>
          <a:off x="990600" y="2184400"/>
          <a:ext cx="6096000" cy="4521200"/>
        </p:xfrm>
        <a:graphic>
          <a:graphicData uri="http://schemas.openxmlformats.org/presentationml/2006/ole">
            <p:oleObj spid="_x0000_s137219" name="Visio" r:id="rId3" imgW="3886772" imgH="2883598" progId="Visio.Drawing.11">
              <p:embed/>
            </p:oleObj>
          </a:graphicData>
        </a:graphic>
      </p:graphicFrame>
      <p:sp>
        <p:nvSpPr>
          <p:cNvPr id="137220" name="AutoShape 4"/>
          <p:cNvSpPr>
            <a:spLocks noChangeArrowheads="1"/>
          </p:cNvSpPr>
          <p:nvPr/>
        </p:nvSpPr>
        <p:spPr bwMode="auto">
          <a:xfrm>
            <a:off x="7696200" y="4953000"/>
            <a:ext cx="1219200" cy="457200"/>
          </a:xfrm>
          <a:prstGeom prst="rightArrow">
            <a:avLst>
              <a:gd name="adj1" fmla="val 50000"/>
              <a:gd name="adj2" fmla="val 66667"/>
            </a:avLst>
          </a:prstGeom>
          <a:solidFill>
            <a:schemeClr val="bg2"/>
          </a:solidFill>
          <a:ln w="9525">
            <a:solidFill>
              <a:schemeClr val="tx1"/>
            </a:solidFill>
            <a:miter lim="800000"/>
            <a:headEnd/>
            <a:tailEnd type="none" w="sm" len="sm"/>
          </a:ln>
          <a:effectLst/>
        </p:spPr>
        <p:txBody>
          <a:bodyPr wrap="none" anchor="ctr"/>
          <a:lstStyle/>
          <a:p>
            <a:pPr algn="ctr" eaLnBrk="1" hangingPunct="1"/>
            <a:r>
              <a:rPr lang="it-IT">
                <a:solidFill>
                  <a:schemeClr val="bg1"/>
                </a:solidFill>
              </a:rPr>
              <a:t>validation</a:t>
            </a:r>
            <a:endParaRPr lang="en-US">
              <a:solidFill>
                <a:schemeClr val="bg1"/>
              </a:solidFill>
            </a:endParaRPr>
          </a:p>
        </p:txBody>
      </p:sp>
      <p:sp>
        <p:nvSpPr>
          <p:cNvPr id="137221" name="AutoShape 5"/>
          <p:cNvSpPr>
            <a:spLocks noChangeArrowheads="1"/>
          </p:cNvSpPr>
          <p:nvPr/>
        </p:nvSpPr>
        <p:spPr bwMode="auto">
          <a:xfrm>
            <a:off x="7696200" y="6172200"/>
            <a:ext cx="1219200" cy="457200"/>
          </a:xfrm>
          <a:prstGeom prst="rightArrow">
            <a:avLst>
              <a:gd name="adj1" fmla="val 50000"/>
              <a:gd name="adj2" fmla="val 66667"/>
            </a:avLst>
          </a:prstGeom>
          <a:solidFill>
            <a:schemeClr val="bg1"/>
          </a:solidFill>
          <a:ln w="9525">
            <a:solidFill>
              <a:schemeClr val="tx1"/>
            </a:solidFill>
            <a:miter lim="800000"/>
            <a:headEnd/>
            <a:tailEnd type="none" w="sm" len="sm"/>
          </a:ln>
          <a:effectLst/>
        </p:spPr>
        <p:txBody>
          <a:bodyPr wrap="none" anchor="ctr"/>
          <a:lstStyle/>
          <a:p>
            <a:pPr algn="ctr" eaLnBrk="1" hangingPunct="1"/>
            <a:r>
              <a:rPr lang="it-IT"/>
              <a:t>verification</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C0837C8-CCB1-4552-8F0D-D1DEF7C280AA}" type="slidenum">
              <a:rPr lang="en-US"/>
              <a:pPr/>
              <a:t>31</a:t>
            </a:fld>
            <a:endParaRPr lang="en-US"/>
          </a:p>
        </p:txBody>
      </p:sp>
      <p:sp>
        <p:nvSpPr>
          <p:cNvPr id="138242" name="AutoShape 2"/>
          <p:cNvSpPr>
            <a:spLocks noGrp="1" noChangeArrowheads="1"/>
          </p:cNvSpPr>
          <p:nvPr>
            <p:ph type="title"/>
          </p:nvPr>
        </p:nvSpPr>
        <p:spPr/>
        <p:txBody>
          <a:bodyPr/>
          <a:lstStyle/>
          <a:p>
            <a:r>
              <a:rPr lang="it-IT" dirty="0" smtClean="0"/>
              <a:t>Quality Summary</a:t>
            </a:r>
            <a:endParaRPr lang="en-US" dirty="0"/>
          </a:p>
        </p:txBody>
      </p:sp>
      <p:sp>
        <p:nvSpPr>
          <p:cNvPr id="138243" name="Rectangle 3"/>
          <p:cNvSpPr>
            <a:spLocks noGrp="1" noChangeArrowheads="1"/>
          </p:cNvSpPr>
          <p:nvPr>
            <p:ph type="body" idx="1"/>
          </p:nvPr>
        </p:nvSpPr>
        <p:spPr/>
        <p:txBody>
          <a:bodyPr/>
          <a:lstStyle/>
          <a:p>
            <a:pPr>
              <a:lnSpc>
                <a:spcPct val="80000"/>
              </a:lnSpc>
            </a:pPr>
            <a:r>
              <a:rPr lang="it-IT" sz="2400"/>
              <a:t>Most interesting properties are undecidable, thus in general we cannot count on tools that work without human intevention</a:t>
            </a:r>
          </a:p>
          <a:p>
            <a:pPr>
              <a:lnSpc>
                <a:spcPct val="80000"/>
              </a:lnSpc>
            </a:pPr>
            <a:r>
              <a:rPr lang="it-IT" sz="2400"/>
              <a:t>assessing program qualities comprises two complementary sets of activities: </a:t>
            </a:r>
          </a:p>
          <a:p>
            <a:pPr lvl="1">
              <a:lnSpc>
                <a:spcPct val="80000"/>
              </a:lnSpc>
            </a:pPr>
            <a:r>
              <a:rPr lang="it-IT" sz="2000"/>
              <a:t>validation (does the software do what it is supposed to do?)</a:t>
            </a:r>
          </a:p>
          <a:p>
            <a:pPr lvl="1">
              <a:lnSpc>
                <a:spcPct val="80000"/>
              </a:lnSpc>
            </a:pPr>
            <a:r>
              <a:rPr lang="it-IT" sz="2000"/>
              <a:t>verification (does the system behave as specificed?)</a:t>
            </a:r>
          </a:p>
          <a:p>
            <a:pPr>
              <a:lnSpc>
                <a:spcPct val="80000"/>
              </a:lnSpc>
            </a:pPr>
            <a:r>
              <a:rPr lang="it-IT" sz="2400"/>
              <a:t>There is no single technique for all purposes: test designers need to select a suitable blend of techniques</a:t>
            </a:r>
            <a:endParaRPr lang="en-US" sz="24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Types of testing</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1D7CCEEF-132F-48BE-9CF1-3FA55B942CA0}"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B95EA38-39AA-45A3-AA98-88C231A95FA9}" type="slidenum">
              <a:rPr lang="en-US"/>
              <a:pPr/>
              <a:t>33</a:t>
            </a:fld>
            <a:endParaRPr lang="en-US"/>
          </a:p>
        </p:txBody>
      </p:sp>
      <p:sp>
        <p:nvSpPr>
          <p:cNvPr id="139266" name="AutoShape 2"/>
          <p:cNvSpPr>
            <a:spLocks noGrp="1" noChangeArrowheads="1"/>
          </p:cNvSpPr>
          <p:nvPr>
            <p:ph type="title"/>
          </p:nvPr>
        </p:nvSpPr>
        <p:spPr>
          <a:xfrm>
            <a:off x="685800" y="914400"/>
            <a:ext cx="7924800" cy="1143000"/>
          </a:xfrm>
        </p:spPr>
        <p:txBody>
          <a:bodyPr/>
          <a:lstStyle/>
          <a:p>
            <a:pPr defTabSz="895350"/>
            <a:r>
              <a:rPr lang="en-US" altLang="en-US" sz="3200"/>
              <a:t>Impact of the type of software </a:t>
            </a:r>
            <a:br>
              <a:rPr lang="en-US" altLang="en-US" sz="3200"/>
            </a:br>
            <a:r>
              <a:rPr lang="en-US" altLang="en-US" sz="3200"/>
              <a:t>on testing and analysis</a:t>
            </a:r>
          </a:p>
        </p:txBody>
      </p:sp>
      <p:sp>
        <p:nvSpPr>
          <p:cNvPr id="139267" name="Rectangle 3"/>
          <p:cNvSpPr>
            <a:spLocks noGrp="1" noChangeArrowheads="1"/>
          </p:cNvSpPr>
          <p:nvPr>
            <p:ph type="body" idx="1"/>
          </p:nvPr>
        </p:nvSpPr>
        <p:spPr/>
        <p:txBody>
          <a:bodyPr/>
          <a:lstStyle/>
          <a:p>
            <a:pPr marL="336550" indent="-336550" defTabSz="895350"/>
            <a:r>
              <a:rPr lang="en-US" altLang="en-US" dirty="0" smtClean="0"/>
              <a:t>Testing and analysis activities will be influenced by the type and characteristic of the system under test:</a:t>
            </a:r>
            <a:endParaRPr lang="en-US" altLang="en-US" dirty="0"/>
          </a:p>
          <a:p>
            <a:pPr marL="728663" lvl="1" indent="-277813" defTabSz="895350"/>
            <a:r>
              <a:rPr lang="en-US" altLang="en-US" dirty="0" smtClean="0"/>
              <a:t>Different </a:t>
            </a:r>
            <a:r>
              <a:rPr lang="en-US" altLang="en-US" dirty="0"/>
              <a:t>emphasis may be given to the same properties</a:t>
            </a:r>
          </a:p>
          <a:p>
            <a:pPr marL="728663" lvl="1" indent="-277813" defTabSz="895350"/>
            <a:r>
              <a:rPr lang="en-US" altLang="en-US" dirty="0"/>
              <a:t>D</a:t>
            </a:r>
            <a:r>
              <a:rPr lang="en-US" altLang="en-US" dirty="0" smtClean="0"/>
              <a:t>ifferent </a:t>
            </a:r>
            <a:r>
              <a:rPr lang="en-US" altLang="en-US" dirty="0"/>
              <a:t>(new) properties may be required</a:t>
            </a:r>
          </a:p>
          <a:p>
            <a:pPr marL="728663" lvl="1" indent="-277813" defTabSz="895350"/>
            <a:r>
              <a:rPr lang="en-US" altLang="en-US" dirty="0" smtClean="0"/>
              <a:t>Different </a:t>
            </a:r>
            <a:r>
              <a:rPr lang="en-US" altLang="en-US" dirty="0"/>
              <a:t>(new) testing and analysis techniques may be needed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F13E307-15D3-4B63-A14E-2F3C51C3539F}" type="slidenum">
              <a:rPr lang="en-US"/>
              <a:pPr/>
              <a:t>34</a:t>
            </a:fld>
            <a:endParaRPr lang="en-US"/>
          </a:p>
        </p:txBody>
      </p:sp>
      <p:sp>
        <p:nvSpPr>
          <p:cNvPr id="141314" name="AutoShape 2"/>
          <p:cNvSpPr>
            <a:spLocks noGrp="1" noChangeArrowheads="1"/>
          </p:cNvSpPr>
          <p:nvPr>
            <p:ph type="title"/>
          </p:nvPr>
        </p:nvSpPr>
        <p:spPr>
          <a:xfrm>
            <a:off x="762000" y="838200"/>
            <a:ext cx="7924800" cy="1143000"/>
          </a:xfrm>
        </p:spPr>
        <p:txBody>
          <a:bodyPr/>
          <a:lstStyle/>
          <a:p>
            <a:pPr defTabSz="895350"/>
            <a:r>
              <a:rPr lang="en-US" altLang="en-US" sz="3200"/>
              <a:t>Different emphasis to the same properties</a:t>
            </a:r>
          </a:p>
        </p:txBody>
      </p:sp>
      <p:sp>
        <p:nvSpPr>
          <p:cNvPr id="141315" name="Rectangle 3"/>
          <p:cNvSpPr>
            <a:spLocks noGrp="1" noChangeArrowheads="1"/>
          </p:cNvSpPr>
          <p:nvPr>
            <p:ph type="body" idx="1"/>
          </p:nvPr>
        </p:nvSpPr>
        <p:spPr>
          <a:xfrm>
            <a:off x="762000" y="2362200"/>
            <a:ext cx="8382000" cy="4495800"/>
          </a:xfrm>
        </p:spPr>
        <p:txBody>
          <a:bodyPr/>
          <a:lstStyle/>
          <a:p>
            <a:pPr marL="336550" indent="-336550" defTabSz="895350">
              <a:buFont typeface="Wingdings" pitchFamily="2" charset="2"/>
              <a:buNone/>
            </a:pPr>
            <a:r>
              <a:rPr lang="en-US" altLang="en-US" sz="2400" dirty="0">
                <a:solidFill>
                  <a:srgbClr val="FC0128"/>
                </a:solidFill>
              </a:rPr>
              <a:t>Dependability </a:t>
            </a:r>
            <a:r>
              <a:rPr lang="en-US" altLang="en-US" sz="2400" dirty="0"/>
              <a:t>requirements </a:t>
            </a:r>
          </a:p>
          <a:p>
            <a:pPr marL="336550" indent="-336550" defTabSz="895350"/>
            <a:r>
              <a:rPr lang="en-US" altLang="en-US" sz="2400" dirty="0" smtClean="0"/>
              <a:t>Differ </a:t>
            </a:r>
            <a:r>
              <a:rPr lang="en-US" altLang="en-US" sz="2400" dirty="0"/>
              <a:t>radically </a:t>
            </a:r>
            <a:r>
              <a:rPr lang="en-US" altLang="en-US" sz="2400" dirty="0" smtClean="0"/>
              <a:t>between:</a:t>
            </a:r>
            <a:endParaRPr lang="en-US" altLang="en-US" sz="2400" dirty="0"/>
          </a:p>
          <a:p>
            <a:pPr marL="728663" lvl="1" indent="-277813" defTabSz="895350"/>
            <a:r>
              <a:rPr lang="en-US" altLang="en-US" dirty="0"/>
              <a:t>Safety-critical applications</a:t>
            </a:r>
          </a:p>
          <a:p>
            <a:pPr marL="1120775" lvl="2" indent="-225425" defTabSz="895350"/>
            <a:r>
              <a:rPr lang="en-US" altLang="en-US" sz="1800" dirty="0"/>
              <a:t>flight control systems have strict safety requirements</a:t>
            </a:r>
          </a:p>
          <a:p>
            <a:pPr marL="1120775" lvl="2" indent="-225425" defTabSz="895350"/>
            <a:r>
              <a:rPr lang="en-US" altLang="en-US" sz="1800" dirty="0"/>
              <a:t>telecommunication systems have strict robustness requirements </a:t>
            </a:r>
          </a:p>
          <a:p>
            <a:pPr marL="728663" lvl="1" indent="-277813" defTabSz="895350"/>
            <a:r>
              <a:rPr lang="en-US" altLang="en-US" dirty="0"/>
              <a:t>Mass-market products</a:t>
            </a:r>
          </a:p>
          <a:p>
            <a:pPr marL="1120775" lvl="2" indent="-225425" defTabSz="895350"/>
            <a:r>
              <a:rPr lang="en-US" altLang="en-US" sz="1800" dirty="0"/>
              <a:t>dependability is less important than time to market</a:t>
            </a:r>
          </a:p>
          <a:p>
            <a:pPr marL="336550" indent="-336550" defTabSz="895350"/>
            <a:r>
              <a:rPr lang="en-US" altLang="en-US" sz="2400" dirty="0" smtClean="0"/>
              <a:t>Vary </a:t>
            </a:r>
            <a:r>
              <a:rPr lang="en-US" altLang="en-US" sz="2400" dirty="0"/>
              <a:t>within the same class of products:</a:t>
            </a:r>
          </a:p>
          <a:p>
            <a:pPr marL="1120775" lvl="2" indent="-225425" defTabSz="895350"/>
            <a:r>
              <a:rPr lang="en-US" altLang="en-US" sz="1800" dirty="0"/>
              <a:t>reliability and robustness are </a:t>
            </a:r>
          </a:p>
          <a:p>
            <a:pPr marL="1568450" lvl="3" indent="-223838" defTabSz="895350"/>
            <a:r>
              <a:rPr lang="en-US" altLang="en-US" sz="1600" dirty="0"/>
              <a:t>key issues for  multi-user operating systems (e.g., UNIX) </a:t>
            </a:r>
          </a:p>
          <a:p>
            <a:pPr marL="1568450" lvl="3" indent="-223838" defTabSz="895350"/>
            <a:r>
              <a:rPr lang="en-US" altLang="en-US" sz="1600" dirty="0"/>
              <a:t>less important for single users operating systems (e.g., Windows or </a:t>
            </a:r>
            <a:r>
              <a:rPr lang="en-US" altLang="en-US" sz="1600" dirty="0" err="1"/>
              <a:t>MacOS</a:t>
            </a:r>
            <a:r>
              <a:rPr lang="en-US" altLang="en-US" sz="1600" dirty="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27DE75B-56DE-4F91-87CC-35B972DE909C}" type="slidenum">
              <a:rPr lang="en-US"/>
              <a:pPr/>
              <a:t>35</a:t>
            </a:fld>
            <a:endParaRPr lang="en-US"/>
          </a:p>
        </p:txBody>
      </p:sp>
      <p:sp>
        <p:nvSpPr>
          <p:cNvPr id="143362" name="AutoShape 2"/>
          <p:cNvSpPr>
            <a:spLocks noGrp="1" noChangeArrowheads="1"/>
          </p:cNvSpPr>
          <p:nvPr>
            <p:ph type="title"/>
          </p:nvPr>
        </p:nvSpPr>
        <p:spPr>
          <a:xfrm>
            <a:off x="685800" y="914400"/>
            <a:ext cx="7924800" cy="1143000"/>
          </a:xfrm>
        </p:spPr>
        <p:txBody>
          <a:bodyPr/>
          <a:lstStyle/>
          <a:p>
            <a:pPr defTabSz="895350"/>
            <a:r>
              <a:rPr lang="en-US" altLang="en-US" sz="3200"/>
              <a:t>Different type of software may require different properties</a:t>
            </a:r>
          </a:p>
        </p:txBody>
      </p:sp>
      <p:sp>
        <p:nvSpPr>
          <p:cNvPr id="143363" name="Rectangle 3"/>
          <p:cNvSpPr>
            <a:spLocks noGrp="1" noChangeArrowheads="1"/>
          </p:cNvSpPr>
          <p:nvPr>
            <p:ph type="body" idx="1"/>
          </p:nvPr>
        </p:nvSpPr>
        <p:spPr>
          <a:xfrm>
            <a:off x="685800" y="2362200"/>
            <a:ext cx="8458200" cy="4038600"/>
          </a:xfrm>
        </p:spPr>
        <p:txBody>
          <a:bodyPr/>
          <a:lstStyle/>
          <a:p>
            <a:pPr marL="336550" indent="-336550" defTabSz="895350">
              <a:lnSpc>
                <a:spcPct val="90000"/>
              </a:lnSpc>
            </a:pPr>
            <a:r>
              <a:rPr lang="en-US" altLang="en-US" sz="2400"/>
              <a:t>Timing properties</a:t>
            </a:r>
          </a:p>
          <a:p>
            <a:pPr marL="728663" lvl="1" indent="-277813" defTabSz="895350">
              <a:lnSpc>
                <a:spcPct val="90000"/>
              </a:lnSpc>
            </a:pPr>
            <a:r>
              <a:rPr lang="en-US" altLang="en-US" sz="2000">
                <a:solidFill>
                  <a:srgbClr val="FC0128"/>
                </a:solidFill>
              </a:rPr>
              <a:t>deadline satisfaction</a:t>
            </a:r>
            <a:r>
              <a:rPr lang="en-US" altLang="en-US" sz="2000"/>
              <a:t> is a key issue for real time systems, but can be irrelevant for other systems</a:t>
            </a:r>
          </a:p>
          <a:p>
            <a:pPr marL="728663" lvl="1" indent="-277813" defTabSz="895350">
              <a:lnSpc>
                <a:spcPct val="90000"/>
              </a:lnSpc>
            </a:pPr>
            <a:r>
              <a:rPr lang="en-US" altLang="en-US" sz="2000">
                <a:solidFill>
                  <a:srgbClr val="FC0128"/>
                </a:solidFill>
              </a:rPr>
              <a:t>performance </a:t>
            </a:r>
            <a:r>
              <a:rPr lang="en-US" altLang="en-US" sz="2000"/>
              <a:t>is important for many applications, but not the main issue for hard-real-time systems</a:t>
            </a:r>
          </a:p>
          <a:p>
            <a:pPr marL="336550" indent="-336550" defTabSz="895350">
              <a:lnSpc>
                <a:spcPct val="90000"/>
              </a:lnSpc>
            </a:pPr>
            <a:r>
              <a:rPr lang="en-US" altLang="en-US" sz="2400"/>
              <a:t>Synchronization properties</a:t>
            </a:r>
            <a:endParaRPr lang="en-US" altLang="en-US" sz="2400">
              <a:solidFill>
                <a:srgbClr val="FC0128"/>
              </a:solidFill>
            </a:endParaRPr>
          </a:p>
          <a:p>
            <a:pPr marL="728663" lvl="1" indent="-277813" defTabSz="895350">
              <a:lnSpc>
                <a:spcPct val="90000"/>
              </a:lnSpc>
            </a:pPr>
            <a:r>
              <a:rPr lang="en-US" altLang="en-US" sz="2000">
                <a:solidFill>
                  <a:srgbClr val="FC0128"/>
                </a:solidFill>
              </a:rPr>
              <a:t>absence of deadlock</a:t>
            </a:r>
            <a:r>
              <a:rPr lang="en-US" altLang="en-US" sz="2000"/>
              <a:t> is important for concurrent or distributed systems, not an issue for other systems</a:t>
            </a:r>
          </a:p>
          <a:p>
            <a:pPr marL="336550" indent="-336550" defTabSz="895350">
              <a:lnSpc>
                <a:spcPct val="90000"/>
              </a:lnSpc>
            </a:pPr>
            <a:r>
              <a:rPr lang="en-US" altLang="en-US" sz="2400"/>
              <a:t>External properties</a:t>
            </a:r>
          </a:p>
          <a:p>
            <a:pPr marL="728663" lvl="1" indent="-277813" defTabSz="895350">
              <a:lnSpc>
                <a:spcPct val="90000"/>
              </a:lnSpc>
            </a:pPr>
            <a:r>
              <a:rPr lang="en-US" altLang="en-US" sz="2000">
                <a:solidFill>
                  <a:srgbClr val="FC0128"/>
                </a:solidFill>
              </a:rPr>
              <a:t>user friendliness</a:t>
            </a:r>
            <a:r>
              <a:rPr lang="en-US" altLang="en-US" sz="2000"/>
              <a:t> is an issue for GUI, irrelevant for embedded controllers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936EBB4-0A04-4434-AA10-913B2A963D63}" type="slidenum">
              <a:rPr lang="en-US"/>
              <a:pPr/>
              <a:t>36</a:t>
            </a:fld>
            <a:endParaRPr lang="en-US"/>
          </a:p>
        </p:txBody>
      </p:sp>
      <p:sp>
        <p:nvSpPr>
          <p:cNvPr id="145410" name="AutoShape 2"/>
          <p:cNvSpPr>
            <a:spLocks noGrp="1" noChangeArrowheads="1"/>
          </p:cNvSpPr>
          <p:nvPr>
            <p:ph type="title"/>
          </p:nvPr>
        </p:nvSpPr>
        <p:spPr>
          <a:xfrm>
            <a:off x="685800" y="914400"/>
            <a:ext cx="7924800" cy="1143000"/>
          </a:xfrm>
        </p:spPr>
        <p:txBody>
          <a:bodyPr/>
          <a:lstStyle/>
          <a:p>
            <a:pPr defTabSz="895350"/>
            <a:r>
              <a:rPr lang="en-US" altLang="en-US" sz="3200"/>
              <a:t>Different properties require different testing and analysis techniques</a:t>
            </a:r>
          </a:p>
        </p:txBody>
      </p:sp>
      <p:sp>
        <p:nvSpPr>
          <p:cNvPr id="145411" name="Rectangle 3"/>
          <p:cNvSpPr>
            <a:spLocks noGrp="1" noChangeArrowheads="1"/>
          </p:cNvSpPr>
          <p:nvPr>
            <p:ph type="body" idx="1"/>
          </p:nvPr>
        </p:nvSpPr>
        <p:spPr/>
        <p:txBody>
          <a:bodyPr/>
          <a:lstStyle/>
          <a:p>
            <a:pPr marL="336550" indent="-336550" defTabSz="895350"/>
            <a:r>
              <a:rPr lang="en-US" altLang="en-US" sz="2400" dirty="0">
                <a:solidFill>
                  <a:srgbClr val="FC0128"/>
                </a:solidFill>
              </a:rPr>
              <a:t>Performance</a:t>
            </a:r>
            <a:r>
              <a:rPr lang="en-US" altLang="en-US" sz="2400" dirty="0"/>
              <a:t> can be analyzed using statistical techniques, but </a:t>
            </a:r>
            <a:r>
              <a:rPr lang="en-US" altLang="en-US" sz="2400" dirty="0">
                <a:solidFill>
                  <a:srgbClr val="FC0128"/>
                </a:solidFill>
              </a:rPr>
              <a:t>deadline satisfaction</a:t>
            </a:r>
            <a:r>
              <a:rPr lang="en-US" altLang="en-US" sz="2400" dirty="0"/>
              <a:t> requires exact computation of execution times</a:t>
            </a:r>
          </a:p>
          <a:p>
            <a:pPr marL="336550" indent="-336550" defTabSz="895350"/>
            <a:r>
              <a:rPr lang="en-US" altLang="en-US" sz="2400" dirty="0">
                <a:solidFill>
                  <a:srgbClr val="FC0128"/>
                </a:solidFill>
              </a:rPr>
              <a:t>Reliability</a:t>
            </a:r>
            <a:r>
              <a:rPr lang="en-US" altLang="en-US" sz="2400" dirty="0"/>
              <a:t> can be checked with statistical based testing </a:t>
            </a:r>
            <a:r>
              <a:rPr lang="en-US" altLang="en-US" sz="2400" dirty="0" smtClean="0"/>
              <a:t>techniques</a:t>
            </a:r>
          </a:p>
          <a:p>
            <a:pPr marL="336550" indent="-336550" defTabSz="895350"/>
            <a:r>
              <a:rPr lang="en-US" altLang="en-US" sz="2400" dirty="0" smtClean="0">
                <a:solidFill>
                  <a:srgbClr val="FC0128"/>
                </a:solidFill>
              </a:rPr>
              <a:t>Correctness</a:t>
            </a:r>
            <a:r>
              <a:rPr lang="en-US" altLang="en-US" sz="2400" dirty="0" smtClean="0"/>
              <a:t> </a:t>
            </a:r>
            <a:r>
              <a:rPr lang="en-US" altLang="en-US" sz="2400" dirty="0"/>
              <a:t>can be checked with test selection criteria based on structural coverage (to reveal failures) or weakest precondition computation (to prove the absence of faults)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E808E7B-1E2A-4C66-8510-DD463BDBFAC5}" type="slidenum">
              <a:rPr lang="en-US"/>
              <a:pPr/>
              <a:t>37</a:t>
            </a:fld>
            <a:endParaRPr lang="en-US"/>
          </a:p>
        </p:txBody>
      </p:sp>
      <p:sp>
        <p:nvSpPr>
          <p:cNvPr id="147458" name="AutoShape 2"/>
          <p:cNvSpPr>
            <a:spLocks noGrp="1" noChangeArrowheads="1"/>
          </p:cNvSpPr>
          <p:nvPr>
            <p:ph type="title"/>
          </p:nvPr>
        </p:nvSpPr>
        <p:spPr>
          <a:xfrm>
            <a:off x="762000" y="838200"/>
            <a:ext cx="7924800" cy="1143000"/>
          </a:xfrm>
        </p:spPr>
        <p:txBody>
          <a:bodyPr/>
          <a:lstStyle/>
          <a:p>
            <a:pPr defTabSz="895350"/>
            <a:r>
              <a:rPr lang="en-US" altLang="en-US" sz="3200"/>
              <a:t>Different T&amp;A for checking the same properties for different software</a:t>
            </a:r>
          </a:p>
        </p:txBody>
      </p:sp>
      <p:sp>
        <p:nvSpPr>
          <p:cNvPr id="147459" name="Rectangle 3"/>
          <p:cNvSpPr>
            <a:spLocks noGrp="1" noChangeArrowheads="1"/>
          </p:cNvSpPr>
          <p:nvPr>
            <p:ph type="body" idx="1"/>
          </p:nvPr>
        </p:nvSpPr>
        <p:spPr>
          <a:xfrm>
            <a:off x="762000" y="2438400"/>
            <a:ext cx="8001000" cy="4038600"/>
          </a:xfrm>
        </p:spPr>
        <p:txBody>
          <a:bodyPr/>
          <a:lstStyle/>
          <a:p>
            <a:pPr marL="336550" indent="-336550" defTabSz="895350">
              <a:lnSpc>
                <a:spcPct val="90000"/>
              </a:lnSpc>
            </a:pPr>
            <a:r>
              <a:rPr lang="en-US" altLang="en-US" sz="2400"/>
              <a:t>Test selection criteria based on structural coverage are different for</a:t>
            </a:r>
          </a:p>
          <a:p>
            <a:pPr marL="728663" lvl="1" indent="-277813" defTabSz="895350">
              <a:lnSpc>
                <a:spcPct val="90000"/>
              </a:lnSpc>
            </a:pPr>
            <a:r>
              <a:rPr lang="en-US" altLang="en-US" sz="2000"/>
              <a:t>procedural software (statement, branch, path,…)</a:t>
            </a:r>
          </a:p>
          <a:p>
            <a:pPr marL="728663" lvl="1" indent="-277813" defTabSz="895350">
              <a:lnSpc>
                <a:spcPct val="90000"/>
              </a:lnSpc>
            </a:pPr>
            <a:r>
              <a:rPr lang="en-US" altLang="en-US" sz="2000"/>
              <a:t>object oriented software (coverage of combination of polymorphic calls and dynamic bindings,…)</a:t>
            </a:r>
          </a:p>
          <a:p>
            <a:pPr marL="728663" lvl="1" indent="-277813" defTabSz="895350">
              <a:lnSpc>
                <a:spcPct val="90000"/>
              </a:lnSpc>
            </a:pPr>
            <a:r>
              <a:rPr lang="en-US" altLang="en-US" sz="2000"/>
              <a:t>concurrent software (coverage of concurrent execution sequences,…)</a:t>
            </a:r>
          </a:p>
          <a:p>
            <a:pPr marL="728663" lvl="1" indent="-277813" defTabSz="895350">
              <a:lnSpc>
                <a:spcPct val="90000"/>
              </a:lnSpc>
            </a:pPr>
            <a:r>
              <a:rPr lang="en-US" altLang="en-US" sz="2000"/>
              <a:t>mobile software (?)</a:t>
            </a:r>
          </a:p>
          <a:p>
            <a:pPr marL="336550" indent="-336550" defTabSz="895350">
              <a:lnSpc>
                <a:spcPct val="90000"/>
              </a:lnSpc>
            </a:pPr>
            <a:r>
              <a:rPr lang="en-US" altLang="en-US" sz="2400"/>
              <a:t>Absence of deadlock can be statically checked on some systems, require the construction of the reachability space for other systems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E105548-B427-4A54-8EDA-8388D55A2D76}" type="slidenum">
              <a:rPr lang="en-US"/>
              <a:pPr/>
              <a:t>38</a:t>
            </a:fld>
            <a:endParaRPr lang="en-US"/>
          </a:p>
        </p:txBody>
      </p:sp>
      <p:sp>
        <p:nvSpPr>
          <p:cNvPr id="149506" name="AutoShape 2"/>
          <p:cNvSpPr>
            <a:spLocks noGrp="1" noChangeArrowheads="1"/>
          </p:cNvSpPr>
          <p:nvPr>
            <p:ph type="title"/>
          </p:nvPr>
        </p:nvSpPr>
        <p:spPr/>
        <p:txBody>
          <a:bodyPr/>
          <a:lstStyle/>
          <a:p>
            <a:pPr defTabSz="895350"/>
            <a:r>
              <a:rPr lang="en-US" altLang="en-US"/>
              <a:t>Principles </a:t>
            </a:r>
          </a:p>
        </p:txBody>
      </p:sp>
      <p:sp>
        <p:nvSpPr>
          <p:cNvPr id="149507" name="Rectangle 3"/>
          <p:cNvSpPr>
            <a:spLocks noGrp="1" noChangeArrowheads="1"/>
          </p:cNvSpPr>
          <p:nvPr>
            <p:ph type="body" idx="1"/>
          </p:nvPr>
        </p:nvSpPr>
        <p:spPr/>
        <p:txBody>
          <a:bodyPr/>
          <a:lstStyle/>
          <a:p>
            <a:pPr marL="174625" indent="-174625" defTabSz="895350"/>
            <a:r>
              <a:rPr lang="en-US" altLang="en-US" sz="2400" dirty="0" smtClean="0"/>
              <a:t>Principles underlying effective software testing and analysis techniques include</a:t>
            </a:r>
            <a:r>
              <a:rPr lang="en-US" altLang="en-US" sz="2400" dirty="0" smtClean="0"/>
              <a:t>:</a:t>
            </a:r>
            <a:endParaRPr lang="en-US" altLang="en-US" sz="2400" dirty="0" smtClean="0">
              <a:solidFill>
                <a:srgbClr val="FC0128"/>
              </a:solidFill>
            </a:endParaRPr>
          </a:p>
          <a:p>
            <a:pPr marL="574675" lvl="1" indent="-174625" defTabSz="895350"/>
            <a:r>
              <a:rPr lang="en-US" altLang="en-US" sz="2000" dirty="0" smtClean="0">
                <a:solidFill>
                  <a:srgbClr val="FC0128"/>
                </a:solidFill>
              </a:rPr>
              <a:t>Sensitivity</a:t>
            </a:r>
            <a:r>
              <a:rPr lang="en-US" altLang="en-US" sz="2000" dirty="0"/>
              <a:t>: better to fail every time than sometimes</a:t>
            </a:r>
          </a:p>
          <a:p>
            <a:pPr marL="574675" lvl="1" indent="-174625" defTabSz="895350"/>
            <a:r>
              <a:rPr lang="en-US" altLang="en-US" sz="2000" dirty="0">
                <a:solidFill>
                  <a:srgbClr val="FC0128"/>
                </a:solidFill>
              </a:rPr>
              <a:t>Redundancy</a:t>
            </a:r>
            <a:r>
              <a:rPr lang="en-US" altLang="en-US" sz="2000" dirty="0"/>
              <a:t>: making intentions explicit</a:t>
            </a:r>
          </a:p>
          <a:p>
            <a:pPr marL="574675" lvl="1" indent="-174625" defTabSz="895350"/>
            <a:r>
              <a:rPr lang="en-US" altLang="en-US" sz="2000" dirty="0">
                <a:solidFill>
                  <a:srgbClr val="FC0128"/>
                </a:solidFill>
              </a:rPr>
              <a:t>Partitioning: </a:t>
            </a:r>
            <a:r>
              <a:rPr lang="en-US" altLang="en-US" sz="2000" dirty="0"/>
              <a:t>divide and conquer</a:t>
            </a:r>
          </a:p>
          <a:p>
            <a:pPr marL="574675" lvl="1" indent="-174625" defTabSz="895350"/>
            <a:r>
              <a:rPr lang="en-US" altLang="en-US" sz="2000" dirty="0">
                <a:solidFill>
                  <a:srgbClr val="FC0128"/>
                </a:solidFill>
              </a:rPr>
              <a:t>Restriction: </a:t>
            </a:r>
            <a:r>
              <a:rPr lang="en-US" altLang="en-US" sz="2000" dirty="0"/>
              <a:t>making the problem easier</a:t>
            </a:r>
          </a:p>
          <a:p>
            <a:pPr marL="574675" lvl="1" indent="-174625" defTabSz="895350"/>
            <a:r>
              <a:rPr lang="en-US" altLang="en-US" sz="2000" dirty="0">
                <a:solidFill>
                  <a:srgbClr val="FC0128"/>
                </a:solidFill>
              </a:rPr>
              <a:t>Feedback</a:t>
            </a:r>
            <a:r>
              <a:rPr lang="en-US" altLang="en-US" sz="2000" dirty="0"/>
              <a:t>: tuning the development process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4B49576-58FA-45F8-88C5-7ED0C4898895}" type="slidenum">
              <a:rPr lang="en-US"/>
              <a:pPr/>
              <a:t>39</a:t>
            </a:fld>
            <a:endParaRPr lang="en-US"/>
          </a:p>
        </p:txBody>
      </p:sp>
      <p:sp>
        <p:nvSpPr>
          <p:cNvPr id="151554" name="AutoShape 2"/>
          <p:cNvSpPr>
            <a:spLocks noGrp="1" noChangeArrowheads="1"/>
          </p:cNvSpPr>
          <p:nvPr>
            <p:ph type="title"/>
          </p:nvPr>
        </p:nvSpPr>
        <p:spPr>
          <a:xfrm>
            <a:off x="685800" y="941388"/>
            <a:ext cx="7904163" cy="1116012"/>
          </a:xfrm>
        </p:spPr>
        <p:txBody>
          <a:bodyPr/>
          <a:lstStyle/>
          <a:p>
            <a:pPr defTabSz="895350"/>
            <a:r>
              <a:rPr lang="en-US" altLang="en-US" sz="2700"/>
              <a:t>Sensitivity:</a:t>
            </a:r>
            <a:br>
              <a:rPr lang="en-US" altLang="en-US" sz="2700"/>
            </a:br>
            <a:r>
              <a:rPr lang="en-US" altLang="en-US" sz="2700"/>
              <a:t>Better to fail every time than sometimes</a:t>
            </a:r>
          </a:p>
        </p:txBody>
      </p:sp>
      <p:sp>
        <p:nvSpPr>
          <p:cNvPr id="151555" name="Rectangle 3"/>
          <p:cNvSpPr>
            <a:spLocks noGrp="1" noChangeArrowheads="1"/>
          </p:cNvSpPr>
          <p:nvPr>
            <p:ph type="body" idx="1"/>
          </p:nvPr>
        </p:nvSpPr>
        <p:spPr/>
        <p:txBody>
          <a:bodyPr/>
          <a:lstStyle/>
          <a:p>
            <a:pPr marL="336550" indent="-336550" defTabSz="895350">
              <a:lnSpc>
                <a:spcPct val="90000"/>
              </a:lnSpc>
            </a:pPr>
            <a:r>
              <a:rPr lang="en-US" altLang="en-US"/>
              <a:t>Consistency helps:</a:t>
            </a:r>
          </a:p>
          <a:p>
            <a:pPr marL="728663" lvl="1" indent="-277813" defTabSz="895350">
              <a:lnSpc>
                <a:spcPct val="90000"/>
              </a:lnSpc>
            </a:pPr>
            <a:r>
              <a:rPr lang="en-US" altLang="en-US"/>
              <a:t>a test selection criterion works better if every selected test provides the same result, i.e., if the program fails with one of the selected tests, it fails with all of them (reliable criteria)</a:t>
            </a:r>
          </a:p>
          <a:p>
            <a:pPr marL="728663" lvl="1" indent="-277813" defTabSz="895350">
              <a:lnSpc>
                <a:spcPct val="90000"/>
              </a:lnSpc>
            </a:pPr>
            <a:r>
              <a:rPr lang="en-US" altLang="en-US"/>
              <a:t>run time deadlock analysis works better if it is machine independent, i.e., if the program deadlocks when analyzed on one machine, it deadlocks on every machine</a:t>
            </a:r>
          </a:p>
          <a:p>
            <a:pPr marL="728663" lvl="1" indent="-277813" defTabSz="895350">
              <a:lnSpc>
                <a:spcPct val="90000"/>
              </a:lnSpc>
            </a:pP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3E7B64CD-6D4C-4014-86C3-B5E6655AAF14}" type="slidenum">
              <a:rPr lang="en-US"/>
              <a:pPr/>
              <a:t>4</a:t>
            </a:fld>
            <a:endParaRPr lang="en-US"/>
          </a:p>
        </p:txBody>
      </p:sp>
      <p:sp>
        <p:nvSpPr>
          <p:cNvPr id="103426" name="AutoShape 2"/>
          <p:cNvSpPr>
            <a:spLocks noGrp="1" noChangeArrowheads="1"/>
          </p:cNvSpPr>
          <p:nvPr>
            <p:ph type="title"/>
          </p:nvPr>
        </p:nvSpPr>
        <p:spPr>
          <a:xfrm>
            <a:off x="762000" y="1350963"/>
            <a:ext cx="7924800" cy="860425"/>
          </a:xfrm>
          <a:noFill/>
          <a:ln/>
        </p:spPr>
        <p:txBody>
          <a:bodyPr lIns="90488" tIns="44450" rIns="90488" bIns="44450" anchor="ctr"/>
          <a:lstStyle/>
          <a:p>
            <a:pPr defTabSz="895350"/>
            <a:r>
              <a:rPr lang="en-US" altLang="en-US" sz="3200"/>
              <a:t>You can’t always get what you want </a:t>
            </a:r>
          </a:p>
        </p:txBody>
      </p:sp>
      <p:sp>
        <p:nvSpPr>
          <p:cNvPr id="103427" name="Rectangle 3"/>
          <p:cNvSpPr>
            <a:spLocks noGrp="1" noChangeArrowheads="1"/>
          </p:cNvSpPr>
          <p:nvPr>
            <p:ph type="body" idx="1"/>
          </p:nvPr>
        </p:nvSpPr>
        <p:spPr>
          <a:xfrm>
            <a:off x="720725" y="4597400"/>
            <a:ext cx="7773988" cy="1955800"/>
          </a:xfrm>
          <a:noFill/>
          <a:ln/>
        </p:spPr>
        <p:txBody>
          <a:bodyPr lIns="90488" tIns="44450" rIns="90488" bIns="44450"/>
          <a:lstStyle/>
          <a:p>
            <a:pPr marL="336550" indent="-336550" algn="ctr" defTabSz="895350">
              <a:buFont typeface="Wingdings" pitchFamily="2" charset="2"/>
              <a:buNone/>
            </a:pPr>
            <a:r>
              <a:rPr lang="en-US" altLang="en-US">
                <a:effectLst>
                  <a:outerShdw blurRad="38100" dist="38100" dir="2700000" algn="tl">
                    <a:srgbClr val="C0C0C0"/>
                  </a:outerShdw>
                </a:effectLst>
              </a:rPr>
              <a:t>Correctness properties are undecidable</a:t>
            </a:r>
            <a:endParaRPr lang="en-US" altLang="en-US"/>
          </a:p>
          <a:p>
            <a:pPr marL="728663" lvl="1" indent="-277813" algn="ctr" defTabSz="895350">
              <a:buFontTx/>
              <a:buNone/>
            </a:pPr>
            <a:r>
              <a:rPr lang="en-US" altLang="en-US"/>
              <a:t>the halting problem can be embedded in almost every property of interest</a:t>
            </a:r>
          </a:p>
        </p:txBody>
      </p:sp>
      <p:sp>
        <p:nvSpPr>
          <p:cNvPr id="103428" name="AutoShape 4"/>
          <p:cNvSpPr>
            <a:spLocks noChangeArrowheads="1"/>
          </p:cNvSpPr>
          <p:nvPr/>
        </p:nvSpPr>
        <p:spPr bwMode="auto">
          <a:xfrm>
            <a:off x="3271838" y="2435225"/>
            <a:ext cx="2767012" cy="1533525"/>
          </a:xfrm>
          <a:prstGeom prst="cube">
            <a:avLst>
              <a:gd name="adj" fmla="val 24977"/>
            </a:avLst>
          </a:prstGeom>
          <a:solidFill>
            <a:schemeClr val="accent1"/>
          </a:solidFill>
          <a:ln w="12700">
            <a:solidFill>
              <a:schemeClr val="tx1"/>
            </a:solidFill>
            <a:miter lim="800000"/>
            <a:headEnd/>
            <a:tailEnd/>
          </a:ln>
          <a:effectLst/>
        </p:spPr>
        <p:txBody>
          <a:bodyPr wrap="none" anchor="ctr"/>
          <a:lstStyle/>
          <a:p>
            <a:endParaRPr lang="en-US"/>
          </a:p>
        </p:txBody>
      </p:sp>
      <p:sp>
        <p:nvSpPr>
          <p:cNvPr id="103429" name="AutoShape 5"/>
          <p:cNvSpPr>
            <a:spLocks noChangeArrowheads="1"/>
          </p:cNvSpPr>
          <p:nvPr/>
        </p:nvSpPr>
        <p:spPr bwMode="auto">
          <a:xfrm>
            <a:off x="862013" y="2343150"/>
            <a:ext cx="1384300" cy="576263"/>
          </a:xfrm>
          <a:prstGeom prst="roundRect">
            <a:avLst>
              <a:gd name="adj" fmla="val 12477"/>
            </a:avLst>
          </a:prstGeom>
          <a:solidFill>
            <a:schemeClr val="accent1"/>
          </a:solidFill>
          <a:ln w="12700">
            <a:solidFill>
              <a:schemeClr val="tx1"/>
            </a:solidFill>
            <a:round/>
            <a:headEnd/>
            <a:tailEnd/>
          </a:ln>
          <a:effectLst/>
        </p:spPr>
        <p:txBody>
          <a:bodyPr wrap="none" anchor="ctr"/>
          <a:lstStyle/>
          <a:p>
            <a:endParaRPr lang="en-US"/>
          </a:p>
        </p:txBody>
      </p:sp>
      <p:sp>
        <p:nvSpPr>
          <p:cNvPr id="103430" name="AutoShape 6"/>
          <p:cNvSpPr>
            <a:spLocks noChangeArrowheads="1"/>
          </p:cNvSpPr>
          <p:nvPr/>
        </p:nvSpPr>
        <p:spPr bwMode="auto">
          <a:xfrm>
            <a:off x="849313" y="3397250"/>
            <a:ext cx="1416050" cy="576263"/>
          </a:xfrm>
          <a:prstGeom prst="roundRect">
            <a:avLst>
              <a:gd name="adj" fmla="val 12477"/>
            </a:avLst>
          </a:prstGeom>
          <a:solidFill>
            <a:schemeClr val="accent1"/>
          </a:solidFill>
          <a:ln w="12700">
            <a:solidFill>
              <a:schemeClr val="tx1"/>
            </a:solidFill>
            <a:round/>
            <a:headEnd/>
            <a:tailEnd/>
          </a:ln>
          <a:effectLst/>
        </p:spPr>
        <p:txBody>
          <a:bodyPr wrap="none" anchor="ctr"/>
          <a:lstStyle/>
          <a:p>
            <a:endParaRPr lang="en-US"/>
          </a:p>
        </p:txBody>
      </p:sp>
      <p:sp>
        <p:nvSpPr>
          <p:cNvPr id="103431" name="AutoShape 7"/>
          <p:cNvSpPr>
            <a:spLocks noChangeArrowheads="1"/>
          </p:cNvSpPr>
          <p:nvPr/>
        </p:nvSpPr>
        <p:spPr bwMode="auto">
          <a:xfrm>
            <a:off x="6818313" y="2959100"/>
            <a:ext cx="1557337" cy="576263"/>
          </a:xfrm>
          <a:prstGeom prst="roundRect">
            <a:avLst>
              <a:gd name="adj" fmla="val 12477"/>
            </a:avLst>
          </a:prstGeom>
          <a:solidFill>
            <a:schemeClr val="accent1"/>
          </a:solidFill>
          <a:ln w="12700">
            <a:solidFill>
              <a:schemeClr val="tx1"/>
            </a:solidFill>
            <a:round/>
            <a:headEnd/>
            <a:tailEnd/>
          </a:ln>
          <a:effectLst/>
        </p:spPr>
        <p:txBody>
          <a:bodyPr wrap="none" anchor="ctr"/>
          <a:lstStyle/>
          <a:p>
            <a:endParaRPr lang="en-US"/>
          </a:p>
        </p:txBody>
      </p:sp>
      <p:sp>
        <p:nvSpPr>
          <p:cNvPr id="103432" name="Rectangle 8"/>
          <p:cNvSpPr>
            <a:spLocks noChangeArrowheads="1"/>
          </p:cNvSpPr>
          <p:nvPr/>
        </p:nvSpPr>
        <p:spPr bwMode="auto">
          <a:xfrm>
            <a:off x="3432175" y="2919413"/>
            <a:ext cx="1589088" cy="819150"/>
          </a:xfrm>
          <a:prstGeom prst="rect">
            <a:avLst/>
          </a:prstGeom>
          <a:noFill/>
          <a:ln w="12700">
            <a:noFill/>
            <a:miter lim="800000"/>
            <a:headEnd/>
            <a:tailEnd/>
          </a:ln>
          <a:effectLst/>
        </p:spPr>
        <p:txBody>
          <a:bodyPr wrap="none" lIns="90488" tIns="44450" rIns="90488" bIns="44450">
            <a:spAutoFit/>
          </a:bodyPr>
          <a:lstStyle/>
          <a:p>
            <a:r>
              <a:rPr lang="en-US" altLang="en-US" sz="2400">
                <a:solidFill>
                  <a:schemeClr val="tx2"/>
                </a:solidFill>
              </a:rPr>
              <a:t>Decision</a:t>
            </a:r>
          </a:p>
          <a:p>
            <a:r>
              <a:rPr lang="en-US" altLang="en-US" sz="2400">
                <a:solidFill>
                  <a:schemeClr val="tx2"/>
                </a:solidFill>
              </a:rPr>
              <a:t>Procedure</a:t>
            </a:r>
          </a:p>
        </p:txBody>
      </p:sp>
      <p:sp>
        <p:nvSpPr>
          <p:cNvPr id="103433" name="Rectangle 9"/>
          <p:cNvSpPr>
            <a:spLocks noChangeArrowheads="1"/>
          </p:cNvSpPr>
          <p:nvPr/>
        </p:nvSpPr>
        <p:spPr bwMode="auto">
          <a:xfrm>
            <a:off x="873125" y="2368550"/>
            <a:ext cx="1333500" cy="454025"/>
          </a:xfrm>
          <a:prstGeom prst="rect">
            <a:avLst/>
          </a:prstGeom>
          <a:noFill/>
          <a:ln w="12700">
            <a:noFill/>
            <a:miter lim="800000"/>
            <a:headEnd/>
            <a:tailEnd/>
          </a:ln>
          <a:effectLst/>
        </p:spPr>
        <p:txBody>
          <a:bodyPr wrap="none" lIns="90488" tIns="44450" rIns="90488" bIns="44450">
            <a:spAutoFit/>
          </a:bodyPr>
          <a:lstStyle/>
          <a:p>
            <a:r>
              <a:rPr lang="en-US" altLang="en-US" sz="2400">
                <a:solidFill>
                  <a:schemeClr val="tx2"/>
                </a:solidFill>
              </a:rPr>
              <a:t>Property</a:t>
            </a:r>
          </a:p>
        </p:txBody>
      </p:sp>
      <p:sp>
        <p:nvSpPr>
          <p:cNvPr id="103434" name="Rectangle 10"/>
          <p:cNvSpPr>
            <a:spLocks noChangeArrowheads="1"/>
          </p:cNvSpPr>
          <p:nvPr/>
        </p:nvSpPr>
        <p:spPr bwMode="auto">
          <a:xfrm>
            <a:off x="930275" y="3435350"/>
            <a:ext cx="1350963" cy="454025"/>
          </a:xfrm>
          <a:prstGeom prst="rect">
            <a:avLst/>
          </a:prstGeom>
          <a:noFill/>
          <a:ln w="12700">
            <a:noFill/>
            <a:miter lim="800000"/>
            <a:headEnd/>
            <a:tailEnd/>
          </a:ln>
          <a:effectLst/>
        </p:spPr>
        <p:txBody>
          <a:bodyPr wrap="none" lIns="90488" tIns="44450" rIns="90488" bIns="44450">
            <a:spAutoFit/>
          </a:bodyPr>
          <a:lstStyle/>
          <a:p>
            <a:r>
              <a:rPr lang="en-US" altLang="en-US" sz="2400">
                <a:solidFill>
                  <a:schemeClr val="tx2"/>
                </a:solidFill>
              </a:rPr>
              <a:t>Program</a:t>
            </a:r>
          </a:p>
        </p:txBody>
      </p:sp>
      <p:sp>
        <p:nvSpPr>
          <p:cNvPr id="103435" name="Rectangle 11"/>
          <p:cNvSpPr>
            <a:spLocks noChangeArrowheads="1"/>
          </p:cNvSpPr>
          <p:nvPr/>
        </p:nvSpPr>
        <p:spPr bwMode="auto">
          <a:xfrm>
            <a:off x="6892925" y="2973388"/>
            <a:ext cx="1435100" cy="454025"/>
          </a:xfrm>
          <a:prstGeom prst="rect">
            <a:avLst/>
          </a:prstGeom>
          <a:noFill/>
          <a:ln w="12700">
            <a:noFill/>
            <a:miter lim="800000"/>
            <a:headEnd/>
            <a:tailEnd/>
          </a:ln>
          <a:effectLst/>
        </p:spPr>
        <p:txBody>
          <a:bodyPr wrap="none" lIns="90488" tIns="44450" rIns="90488" bIns="44450">
            <a:spAutoFit/>
          </a:bodyPr>
          <a:lstStyle/>
          <a:p>
            <a:r>
              <a:rPr lang="en-US" altLang="en-US" sz="2400">
                <a:solidFill>
                  <a:schemeClr val="tx2"/>
                </a:solidFill>
              </a:rPr>
              <a:t>Pass/Fail</a:t>
            </a:r>
          </a:p>
        </p:txBody>
      </p:sp>
      <p:sp>
        <p:nvSpPr>
          <p:cNvPr id="103436" name="Line 12"/>
          <p:cNvSpPr>
            <a:spLocks noChangeShapeType="1"/>
          </p:cNvSpPr>
          <p:nvPr/>
        </p:nvSpPr>
        <p:spPr bwMode="auto">
          <a:xfrm>
            <a:off x="2312988" y="2617788"/>
            <a:ext cx="822325" cy="417512"/>
          </a:xfrm>
          <a:prstGeom prst="line">
            <a:avLst/>
          </a:prstGeom>
          <a:noFill/>
          <a:ln w="25400">
            <a:solidFill>
              <a:schemeClr val="tx1"/>
            </a:solidFill>
            <a:round/>
            <a:headEnd/>
            <a:tailEnd type="triangle" w="med" len="med"/>
          </a:ln>
          <a:effectLst/>
        </p:spPr>
        <p:txBody>
          <a:bodyPr wrap="none" anchor="ctr"/>
          <a:lstStyle/>
          <a:p>
            <a:endParaRPr lang="en-US"/>
          </a:p>
        </p:txBody>
      </p:sp>
      <p:sp>
        <p:nvSpPr>
          <p:cNvPr id="103437" name="Line 13"/>
          <p:cNvSpPr>
            <a:spLocks noChangeShapeType="1"/>
          </p:cNvSpPr>
          <p:nvPr/>
        </p:nvSpPr>
        <p:spPr bwMode="auto">
          <a:xfrm flipV="1">
            <a:off x="2330450" y="3275013"/>
            <a:ext cx="728663" cy="460375"/>
          </a:xfrm>
          <a:prstGeom prst="line">
            <a:avLst/>
          </a:prstGeom>
          <a:noFill/>
          <a:ln w="25400">
            <a:solidFill>
              <a:schemeClr val="tx1"/>
            </a:solidFill>
            <a:round/>
            <a:headEnd/>
            <a:tailEnd type="triangle" w="med" len="med"/>
          </a:ln>
          <a:effectLst/>
        </p:spPr>
        <p:txBody>
          <a:bodyPr wrap="none" anchor="ctr"/>
          <a:lstStyle/>
          <a:p>
            <a:endParaRPr lang="en-US"/>
          </a:p>
        </p:txBody>
      </p:sp>
      <p:sp>
        <p:nvSpPr>
          <p:cNvPr id="103438" name="Line 14"/>
          <p:cNvSpPr>
            <a:spLocks noChangeShapeType="1"/>
          </p:cNvSpPr>
          <p:nvPr/>
        </p:nvSpPr>
        <p:spPr bwMode="auto">
          <a:xfrm>
            <a:off x="5864225" y="3238500"/>
            <a:ext cx="860425" cy="0"/>
          </a:xfrm>
          <a:prstGeom prst="line">
            <a:avLst/>
          </a:prstGeom>
          <a:noFill/>
          <a:ln w="25400">
            <a:solidFill>
              <a:schemeClr val="tx1"/>
            </a:solidFill>
            <a:round/>
            <a:headEnd/>
            <a:tailEnd type="triangle" w="med" len="med"/>
          </a:ln>
          <a:effectLst/>
        </p:spPr>
        <p:txBody>
          <a:bodyPr wrap="none" anchor="ctr"/>
          <a:lstStyle/>
          <a:p>
            <a:endParaRPr lang="en-US"/>
          </a:p>
        </p:txBody>
      </p:sp>
      <p:sp>
        <p:nvSpPr>
          <p:cNvPr id="103439" name="Line 15"/>
          <p:cNvSpPr>
            <a:spLocks noChangeShapeType="1"/>
          </p:cNvSpPr>
          <p:nvPr/>
        </p:nvSpPr>
        <p:spPr bwMode="auto">
          <a:xfrm>
            <a:off x="2819400" y="1600200"/>
            <a:ext cx="1257300" cy="366713"/>
          </a:xfrm>
          <a:prstGeom prst="line">
            <a:avLst/>
          </a:prstGeom>
          <a:noFill/>
          <a:ln w="25400">
            <a:solidFill>
              <a:srgbClr val="FF0000"/>
            </a:solidFill>
            <a:round/>
            <a:headEnd/>
            <a:tailEnd/>
          </a:ln>
          <a:effectLst/>
        </p:spPr>
        <p:txBody>
          <a:bodyPr wrap="none" anchor="ctr"/>
          <a:lstStyle/>
          <a:p>
            <a:endParaRPr lang="en-US"/>
          </a:p>
        </p:txBody>
      </p:sp>
      <p:sp>
        <p:nvSpPr>
          <p:cNvPr id="103440" name="Rectangle 16"/>
          <p:cNvSpPr>
            <a:spLocks noChangeArrowheads="1"/>
          </p:cNvSpPr>
          <p:nvPr/>
        </p:nvSpPr>
        <p:spPr bwMode="auto">
          <a:xfrm>
            <a:off x="2895600" y="914400"/>
            <a:ext cx="1146175" cy="682625"/>
          </a:xfrm>
          <a:prstGeom prst="rect">
            <a:avLst/>
          </a:prstGeom>
          <a:noFill/>
          <a:ln w="12700">
            <a:noFill/>
            <a:miter lim="800000"/>
            <a:headEnd/>
            <a:tailEnd/>
          </a:ln>
          <a:effectLst/>
        </p:spPr>
        <p:txBody>
          <a:bodyPr wrap="none" lIns="90488" tIns="44450" rIns="90488" bIns="44450">
            <a:spAutoFit/>
          </a:bodyPr>
          <a:lstStyle/>
          <a:p>
            <a:pPr defTabSz="895350"/>
            <a:r>
              <a:rPr lang="en-US" altLang="en-US" sz="3900" i="1">
                <a:latin typeface="GillSans" charset="0"/>
              </a:rPr>
              <a:t>ever</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8DB99A-80D0-420F-B5BA-C45448E3D530}" type="slidenum">
              <a:rPr lang="en-US"/>
              <a:pPr/>
              <a:t>40</a:t>
            </a:fld>
            <a:endParaRPr lang="en-US"/>
          </a:p>
        </p:txBody>
      </p:sp>
      <p:sp>
        <p:nvSpPr>
          <p:cNvPr id="153602" name="AutoShape 2"/>
          <p:cNvSpPr>
            <a:spLocks noGrp="1" noChangeArrowheads="1"/>
          </p:cNvSpPr>
          <p:nvPr>
            <p:ph type="title"/>
          </p:nvPr>
        </p:nvSpPr>
        <p:spPr>
          <a:xfrm>
            <a:off x="609600" y="914400"/>
            <a:ext cx="8382000" cy="990600"/>
          </a:xfrm>
        </p:spPr>
        <p:txBody>
          <a:bodyPr/>
          <a:lstStyle/>
          <a:p>
            <a:pPr defTabSz="895350"/>
            <a:r>
              <a:rPr lang="en-US" altLang="en-US" sz="3200"/>
              <a:t>Redundancy:  making intentions explicit</a:t>
            </a:r>
          </a:p>
        </p:txBody>
      </p:sp>
      <p:sp>
        <p:nvSpPr>
          <p:cNvPr id="153603" name="Rectangle 3"/>
          <p:cNvSpPr>
            <a:spLocks noGrp="1" noChangeArrowheads="1"/>
          </p:cNvSpPr>
          <p:nvPr>
            <p:ph type="body" idx="1"/>
          </p:nvPr>
        </p:nvSpPr>
        <p:spPr>
          <a:xfrm>
            <a:off x="838200" y="2362200"/>
            <a:ext cx="8077200" cy="3886200"/>
          </a:xfrm>
        </p:spPr>
        <p:txBody>
          <a:bodyPr/>
          <a:lstStyle/>
          <a:p>
            <a:pPr marL="336550" indent="-336550" defTabSz="895350"/>
            <a:r>
              <a:rPr lang="en-US" altLang="en-US" sz="2400"/>
              <a:t>Redundant checks can increase the capabilities of catching specific faults early or more efficiently.</a:t>
            </a:r>
          </a:p>
          <a:p>
            <a:pPr marL="728663" lvl="1" indent="-277813" defTabSz="895350"/>
            <a:r>
              <a:rPr lang="en-US" altLang="en-US" sz="2000"/>
              <a:t>Static type checking is redundant with respect to dynamic type checking, but it can reveal many type mismatches earlier and more efficiently.</a:t>
            </a:r>
          </a:p>
          <a:p>
            <a:pPr marL="728663" lvl="1" indent="-277813" defTabSz="895350"/>
            <a:r>
              <a:rPr lang="en-US" altLang="en-US" sz="2000"/>
              <a:t>Validation of requirement specifications is redundant with respect to validation of the final software, but can reveal errors earlier and more efficiently.</a:t>
            </a:r>
          </a:p>
          <a:p>
            <a:pPr marL="728663" lvl="1" indent="-277813" defTabSz="895350"/>
            <a:r>
              <a:rPr lang="en-US" altLang="en-US" sz="2000"/>
              <a:t>Testing and proof of properties are redundant, but are often used together to increase confidence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2D003CB-7664-49AD-958B-C0F500A28A0B}" type="slidenum">
              <a:rPr lang="en-US"/>
              <a:pPr/>
              <a:t>41</a:t>
            </a:fld>
            <a:endParaRPr lang="en-US"/>
          </a:p>
        </p:txBody>
      </p:sp>
      <p:sp>
        <p:nvSpPr>
          <p:cNvPr id="155650" name="AutoShape 2"/>
          <p:cNvSpPr>
            <a:spLocks noGrp="1" noChangeArrowheads="1"/>
          </p:cNvSpPr>
          <p:nvPr>
            <p:ph type="title"/>
          </p:nvPr>
        </p:nvSpPr>
        <p:spPr>
          <a:xfrm>
            <a:off x="609600" y="914400"/>
            <a:ext cx="7924800" cy="1143000"/>
          </a:xfrm>
        </p:spPr>
        <p:txBody>
          <a:bodyPr/>
          <a:lstStyle/>
          <a:p>
            <a:pPr defTabSz="895350"/>
            <a:r>
              <a:rPr lang="en-US" altLang="en-US"/>
              <a:t>Partitioning: divide and conquer</a:t>
            </a:r>
          </a:p>
        </p:txBody>
      </p:sp>
      <p:sp>
        <p:nvSpPr>
          <p:cNvPr id="155651" name="Rectangle 3"/>
          <p:cNvSpPr>
            <a:spLocks noGrp="1" noChangeArrowheads="1"/>
          </p:cNvSpPr>
          <p:nvPr>
            <p:ph type="body" idx="1"/>
          </p:nvPr>
        </p:nvSpPr>
        <p:spPr/>
        <p:txBody>
          <a:bodyPr/>
          <a:lstStyle/>
          <a:p>
            <a:pPr marL="336550" indent="-336550" defTabSz="895350"/>
            <a:r>
              <a:rPr lang="en-US" altLang="en-US" sz="2400"/>
              <a:t>Hard testing and verification problems can be handled by suitably partitioning the input space:</a:t>
            </a:r>
          </a:p>
          <a:p>
            <a:pPr marL="728663" lvl="1" indent="-277813" defTabSz="895350"/>
            <a:r>
              <a:rPr lang="en-US" altLang="en-US" sz="2000"/>
              <a:t>both structural and functional test selection criteria identify suitable partitions of code or specifications (partitions drive the sampling of the input space)</a:t>
            </a:r>
          </a:p>
          <a:p>
            <a:pPr marL="728663" lvl="1" indent="-277813" defTabSz="895350"/>
            <a:r>
              <a:rPr lang="en-US" altLang="en-US" sz="2000"/>
              <a:t>verification techniques fold the input space according to specific characteristics, thus grouping homogeneous data together and determining partitions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F5B199-F60A-4353-B4FD-B237FE40C388}" type="slidenum">
              <a:rPr lang="en-US"/>
              <a:pPr/>
              <a:t>42</a:t>
            </a:fld>
            <a:endParaRPr lang="en-US"/>
          </a:p>
        </p:txBody>
      </p:sp>
      <p:sp>
        <p:nvSpPr>
          <p:cNvPr id="157698" name="AutoShape 2"/>
          <p:cNvSpPr>
            <a:spLocks noGrp="1" noChangeArrowheads="1"/>
          </p:cNvSpPr>
          <p:nvPr>
            <p:ph type="title"/>
          </p:nvPr>
        </p:nvSpPr>
        <p:spPr>
          <a:xfrm>
            <a:off x="685800" y="990600"/>
            <a:ext cx="8262938" cy="914400"/>
          </a:xfrm>
        </p:spPr>
        <p:txBody>
          <a:bodyPr/>
          <a:lstStyle/>
          <a:p>
            <a:pPr defTabSz="895350"/>
            <a:r>
              <a:rPr lang="en-US" altLang="en-US" sz="3200"/>
              <a:t>Restriction: making the problem easier</a:t>
            </a:r>
          </a:p>
        </p:txBody>
      </p:sp>
      <p:sp>
        <p:nvSpPr>
          <p:cNvPr id="157699" name="Rectangle 3"/>
          <p:cNvSpPr>
            <a:spLocks noGrp="1" noChangeArrowheads="1"/>
          </p:cNvSpPr>
          <p:nvPr>
            <p:ph type="body" idx="1"/>
          </p:nvPr>
        </p:nvSpPr>
        <p:spPr>
          <a:xfrm>
            <a:off x="685800" y="2286000"/>
            <a:ext cx="8305800" cy="4267200"/>
          </a:xfrm>
        </p:spPr>
        <p:txBody>
          <a:bodyPr/>
          <a:lstStyle/>
          <a:p>
            <a:pPr marL="336550" indent="-336550" defTabSz="895350">
              <a:lnSpc>
                <a:spcPct val="90000"/>
              </a:lnSpc>
            </a:pPr>
            <a:r>
              <a:rPr lang="en-US" altLang="en-US" dirty="0"/>
              <a:t>Suitable restrictions can reduce hard (unsolvable) problems to simpler (solvable) problems</a:t>
            </a:r>
            <a:endParaRPr lang="en-US" altLang="en-US" dirty="0">
              <a:solidFill>
                <a:srgbClr val="00279F"/>
              </a:solidFill>
            </a:endParaRPr>
          </a:p>
          <a:p>
            <a:pPr marL="728663" lvl="1" indent="-277813" defTabSz="895350">
              <a:lnSpc>
                <a:spcPct val="90000"/>
              </a:lnSpc>
            </a:pPr>
            <a:r>
              <a:rPr lang="en-US" altLang="en-US" dirty="0">
                <a:solidFill>
                  <a:srgbClr val="00279F"/>
                </a:solidFill>
              </a:rPr>
              <a:t>A weaker spec may be easier to check: </a:t>
            </a:r>
            <a:endParaRPr lang="en-US" altLang="en-US" dirty="0" smtClean="0">
              <a:solidFill>
                <a:srgbClr val="00279F"/>
              </a:solidFill>
            </a:endParaRPr>
          </a:p>
          <a:p>
            <a:pPr marL="1128713" lvl="2" indent="-277813" defTabSz="895350">
              <a:lnSpc>
                <a:spcPct val="90000"/>
              </a:lnSpc>
            </a:pPr>
            <a:r>
              <a:rPr lang="en-US" altLang="en-US" dirty="0" smtClean="0">
                <a:solidFill>
                  <a:srgbClr val="00279F"/>
                </a:solidFill>
              </a:rPr>
              <a:t>I</a:t>
            </a:r>
            <a:r>
              <a:rPr lang="en-US" altLang="en-US" dirty="0" smtClean="0">
                <a:solidFill>
                  <a:srgbClr val="00279F"/>
                </a:solidFill>
              </a:rPr>
              <a:t>t </a:t>
            </a:r>
            <a:r>
              <a:rPr lang="en-US" altLang="en-US" dirty="0">
                <a:solidFill>
                  <a:srgbClr val="00279F"/>
                </a:solidFill>
              </a:rPr>
              <a:t>is impossible (in general) to show that pointers are used </a:t>
            </a:r>
            <a:r>
              <a:rPr lang="en-US" altLang="en-US" dirty="0" smtClean="0">
                <a:solidFill>
                  <a:srgbClr val="00279F"/>
                </a:solidFill>
              </a:rPr>
              <a:t>correctly</a:t>
            </a:r>
          </a:p>
          <a:p>
            <a:pPr marL="1128713" lvl="2" indent="-277813" defTabSz="895350">
              <a:lnSpc>
                <a:spcPct val="90000"/>
              </a:lnSpc>
            </a:pPr>
            <a:r>
              <a:rPr lang="en-US" altLang="en-US" dirty="0" smtClean="0">
                <a:solidFill>
                  <a:srgbClr val="00279F"/>
                </a:solidFill>
              </a:rPr>
              <a:t>B</a:t>
            </a:r>
            <a:r>
              <a:rPr lang="en-US" altLang="en-US" dirty="0" smtClean="0">
                <a:solidFill>
                  <a:srgbClr val="00279F"/>
                </a:solidFill>
              </a:rPr>
              <a:t>ut </a:t>
            </a:r>
            <a:r>
              <a:rPr lang="en-US" altLang="en-US" dirty="0">
                <a:solidFill>
                  <a:srgbClr val="00279F"/>
                </a:solidFill>
              </a:rPr>
              <a:t>the simple Java requirement that pointers are initialized before use is simple to </a:t>
            </a:r>
            <a:r>
              <a:rPr lang="en-US" altLang="en-US" dirty="0" smtClean="0">
                <a:solidFill>
                  <a:srgbClr val="00279F"/>
                </a:solidFill>
              </a:rPr>
              <a:t>enforce</a:t>
            </a:r>
            <a:endParaRPr lang="en-US" altLang="en-US" dirty="0">
              <a:solidFill>
                <a:srgbClr val="00279F"/>
              </a:solidFill>
            </a:endParaRPr>
          </a:p>
          <a:p>
            <a:pPr marL="728663" lvl="1" indent="-277813" defTabSz="895350">
              <a:lnSpc>
                <a:spcPct val="90000"/>
              </a:lnSpc>
            </a:pPr>
            <a:r>
              <a:rPr lang="en-US" altLang="en-US" dirty="0">
                <a:solidFill>
                  <a:srgbClr val="00279F"/>
                </a:solidFill>
              </a:rPr>
              <a:t>A stronger spec may be easier to check: </a:t>
            </a:r>
            <a:endParaRPr lang="en-US" altLang="en-US" dirty="0" smtClean="0">
              <a:solidFill>
                <a:srgbClr val="00279F"/>
              </a:solidFill>
            </a:endParaRPr>
          </a:p>
          <a:p>
            <a:pPr marL="1128713" lvl="2" indent="-277813" defTabSz="895350">
              <a:lnSpc>
                <a:spcPct val="90000"/>
              </a:lnSpc>
            </a:pPr>
            <a:r>
              <a:rPr lang="en-US" altLang="en-US" dirty="0" smtClean="0">
                <a:solidFill>
                  <a:srgbClr val="00279F"/>
                </a:solidFill>
              </a:rPr>
              <a:t>I</a:t>
            </a:r>
            <a:r>
              <a:rPr lang="en-US" altLang="en-US" dirty="0" smtClean="0">
                <a:solidFill>
                  <a:srgbClr val="00279F"/>
                </a:solidFill>
              </a:rPr>
              <a:t>t </a:t>
            </a:r>
            <a:r>
              <a:rPr lang="en-US" altLang="en-US" dirty="0">
                <a:solidFill>
                  <a:srgbClr val="00279F"/>
                </a:solidFill>
              </a:rPr>
              <a:t>is impossible (in general) to show that type errors do not occur at run-time in a dynamically typed </a:t>
            </a:r>
            <a:r>
              <a:rPr lang="en-US" altLang="en-US" dirty="0" smtClean="0">
                <a:solidFill>
                  <a:srgbClr val="00279F"/>
                </a:solidFill>
              </a:rPr>
              <a:t>language</a:t>
            </a:r>
          </a:p>
          <a:p>
            <a:pPr marL="1128713" lvl="2" indent="-277813" defTabSz="895350">
              <a:lnSpc>
                <a:spcPct val="90000"/>
              </a:lnSpc>
            </a:pPr>
            <a:r>
              <a:rPr lang="en-US" altLang="en-US" dirty="0" smtClean="0">
                <a:solidFill>
                  <a:srgbClr val="00279F"/>
                </a:solidFill>
              </a:rPr>
              <a:t>B</a:t>
            </a:r>
            <a:r>
              <a:rPr lang="en-US" altLang="en-US" dirty="0" smtClean="0">
                <a:solidFill>
                  <a:srgbClr val="00279F"/>
                </a:solidFill>
              </a:rPr>
              <a:t>ut </a:t>
            </a:r>
            <a:r>
              <a:rPr lang="en-US" altLang="en-US" dirty="0">
                <a:solidFill>
                  <a:srgbClr val="00279F"/>
                </a:solidFill>
              </a:rPr>
              <a:t>statically typed languages impose stronger restrictions that are easily </a:t>
            </a:r>
            <a:r>
              <a:rPr lang="en-US" altLang="en-US" dirty="0" smtClean="0">
                <a:solidFill>
                  <a:srgbClr val="00279F"/>
                </a:solidFill>
              </a:rPr>
              <a:t>checkable</a:t>
            </a:r>
            <a:endParaRPr lang="en-US" altLang="en-US" dirty="0">
              <a:solidFill>
                <a:schemeClr val="tx2"/>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49F6003-D225-4FF5-A8DA-04390095FA30}" type="slidenum">
              <a:rPr lang="en-US"/>
              <a:pPr/>
              <a:t>43</a:t>
            </a:fld>
            <a:endParaRPr lang="en-US"/>
          </a:p>
        </p:txBody>
      </p:sp>
      <p:sp>
        <p:nvSpPr>
          <p:cNvPr id="159746" name="AutoShape 2"/>
          <p:cNvSpPr>
            <a:spLocks noGrp="1" noChangeArrowheads="1"/>
          </p:cNvSpPr>
          <p:nvPr>
            <p:ph type="title"/>
          </p:nvPr>
        </p:nvSpPr>
        <p:spPr>
          <a:xfrm>
            <a:off x="762000" y="914400"/>
            <a:ext cx="7924800" cy="1143000"/>
          </a:xfrm>
        </p:spPr>
        <p:txBody>
          <a:bodyPr/>
          <a:lstStyle/>
          <a:p>
            <a:pPr defTabSz="895350"/>
            <a:r>
              <a:rPr lang="en-US" altLang="en-US" sz="3200"/>
              <a:t>Feedback:</a:t>
            </a:r>
            <a:br>
              <a:rPr lang="en-US" altLang="en-US" sz="3200"/>
            </a:br>
            <a:r>
              <a:rPr lang="en-US" altLang="en-US" sz="3200"/>
              <a:t> tuning the development process</a:t>
            </a:r>
          </a:p>
        </p:txBody>
      </p:sp>
      <p:sp>
        <p:nvSpPr>
          <p:cNvPr id="159747" name="Rectangle 3"/>
          <p:cNvSpPr>
            <a:spLocks noGrp="1" noChangeArrowheads="1"/>
          </p:cNvSpPr>
          <p:nvPr>
            <p:ph type="body" idx="1"/>
          </p:nvPr>
        </p:nvSpPr>
        <p:spPr>
          <a:xfrm>
            <a:off x="838200" y="2362200"/>
            <a:ext cx="7693025" cy="2133600"/>
          </a:xfrm>
        </p:spPr>
        <p:txBody>
          <a:bodyPr/>
          <a:lstStyle/>
          <a:p>
            <a:pPr marL="336550" indent="-336550" defTabSz="895350"/>
            <a:r>
              <a:rPr lang="en-US" altLang="en-US" dirty="0"/>
              <a:t>Learning from experience:</a:t>
            </a:r>
          </a:p>
          <a:p>
            <a:pPr marL="728663" lvl="1" indent="-277813" defTabSz="895350"/>
            <a:r>
              <a:rPr lang="en-US" altLang="en-US" dirty="0" smtClean="0"/>
              <a:t>Checklists </a:t>
            </a:r>
            <a:r>
              <a:rPr lang="en-US" altLang="en-US" dirty="0"/>
              <a:t>are built on the basis of errors revealed in the past</a:t>
            </a:r>
          </a:p>
          <a:p>
            <a:pPr marL="728663" lvl="1" indent="-277813" defTabSz="895350"/>
            <a:r>
              <a:rPr lang="en-US" altLang="en-US" dirty="0" smtClean="0"/>
              <a:t>E</a:t>
            </a:r>
            <a:r>
              <a:rPr lang="en-US" altLang="en-US" dirty="0" smtClean="0"/>
              <a:t>rror </a:t>
            </a:r>
            <a:r>
              <a:rPr lang="en-US" altLang="en-US" dirty="0"/>
              <a:t>taxonomies can help in building better test selection criteria</a:t>
            </a:r>
          </a:p>
        </p:txBody>
      </p:sp>
      <p:sp>
        <p:nvSpPr>
          <p:cNvPr id="159748" name="Text Box 4"/>
          <p:cNvSpPr txBox="1">
            <a:spLocks noChangeArrowheads="1"/>
          </p:cNvSpPr>
          <p:nvPr/>
        </p:nvSpPr>
        <p:spPr bwMode="auto">
          <a:xfrm>
            <a:off x="1828800" y="5486400"/>
            <a:ext cx="6597650" cy="915988"/>
          </a:xfrm>
          <a:prstGeom prst="rect">
            <a:avLst/>
          </a:prstGeom>
          <a:noFill/>
          <a:ln w="9525">
            <a:noFill/>
            <a:miter lim="800000"/>
            <a:headEnd/>
            <a:tailEnd/>
          </a:ln>
          <a:effectLst/>
        </p:spPr>
        <p:txBody>
          <a:bodyPr>
            <a:spAutoFit/>
          </a:bodyPr>
          <a:lstStyle/>
          <a:p>
            <a:r>
              <a:rPr lang="en-US"/>
              <a:t>Taxonomy: the science of classification according to a pre-determined system.  Enables the intelligent grouping and sub-grouping of “things”.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B5F0F3A-80D5-4274-9BAC-3395801BF3A3}" type="slidenum">
              <a:rPr lang="en-US"/>
              <a:pPr/>
              <a:t>44</a:t>
            </a:fld>
            <a:endParaRPr lang="en-US"/>
          </a:p>
        </p:txBody>
      </p:sp>
      <p:sp>
        <p:nvSpPr>
          <p:cNvPr id="163842" name="AutoShape 2"/>
          <p:cNvSpPr>
            <a:spLocks noGrp="1" noChangeArrowheads="1"/>
          </p:cNvSpPr>
          <p:nvPr>
            <p:ph type="title"/>
          </p:nvPr>
        </p:nvSpPr>
        <p:spPr/>
        <p:txBody>
          <a:bodyPr/>
          <a:lstStyle/>
          <a:p>
            <a:r>
              <a:rPr lang="en-US"/>
              <a:t>Software Quality Assurance (SQA)</a:t>
            </a:r>
          </a:p>
        </p:txBody>
      </p:sp>
      <p:sp>
        <p:nvSpPr>
          <p:cNvPr id="163843" name="Rectangle 3"/>
          <p:cNvSpPr>
            <a:spLocks noGrp="1" noChangeArrowheads="1"/>
          </p:cNvSpPr>
          <p:nvPr>
            <p:ph type="body" idx="1"/>
          </p:nvPr>
        </p:nvSpPr>
        <p:spPr>
          <a:xfrm>
            <a:off x="838200" y="2362200"/>
            <a:ext cx="7693025" cy="4191000"/>
          </a:xfrm>
        </p:spPr>
        <p:txBody>
          <a:bodyPr/>
          <a:lstStyle/>
          <a:p>
            <a:r>
              <a:rPr lang="en-US" sz="2400"/>
              <a:t>Formal definition of software quality assurance:</a:t>
            </a:r>
          </a:p>
          <a:p>
            <a:pPr lvl="1"/>
            <a:r>
              <a:rPr lang="en-US" sz="2000"/>
              <a:t>“the systematic activities providing evidence of fitness for use of the total software product” ([Pezze and Young])</a:t>
            </a:r>
          </a:p>
          <a:p>
            <a:r>
              <a:rPr lang="en-US" sz="2400"/>
              <a:t>Software quality assurance is achieved through the use of established guidelines for quality control to ensure the integrity and prolonged life of software. </a:t>
            </a:r>
          </a:p>
          <a:p>
            <a:r>
              <a:rPr lang="en-US" sz="2400"/>
              <a:t>The relationship among quality assurance, quality control, the auditing function, and software testing are often confused. </a:t>
            </a:r>
          </a:p>
          <a:p>
            <a:pPr lvl="1"/>
            <a:r>
              <a:rPr lang="en-US" sz="2000"/>
              <a:t>Indeed, they refer to different aspects of the quality assurance process.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8F61070-0BEB-45C8-9D9A-5CBA4CD492D8}" type="slidenum">
              <a:rPr lang="en-US"/>
              <a:pPr/>
              <a:t>45</a:t>
            </a:fld>
            <a:endParaRPr lang="en-US"/>
          </a:p>
        </p:txBody>
      </p:sp>
      <p:sp>
        <p:nvSpPr>
          <p:cNvPr id="164866" name="AutoShape 2"/>
          <p:cNvSpPr>
            <a:spLocks noGrp="1" noChangeArrowheads="1"/>
          </p:cNvSpPr>
          <p:nvPr>
            <p:ph type="title"/>
          </p:nvPr>
        </p:nvSpPr>
        <p:spPr/>
        <p:txBody>
          <a:bodyPr/>
          <a:lstStyle/>
          <a:p>
            <a:r>
              <a:rPr lang="en-US"/>
              <a:t>SQA Plan: Steps</a:t>
            </a:r>
          </a:p>
        </p:txBody>
      </p:sp>
      <p:sp>
        <p:nvSpPr>
          <p:cNvPr id="164867" name="Rectangle 3"/>
          <p:cNvSpPr>
            <a:spLocks noGrp="1" noChangeArrowheads="1"/>
          </p:cNvSpPr>
          <p:nvPr>
            <p:ph type="body" idx="1"/>
          </p:nvPr>
        </p:nvSpPr>
        <p:spPr>
          <a:xfrm>
            <a:off x="838200" y="2286000"/>
            <a:ext cx="7693025" cy="3724275"/>
          </a:xfrm>
        </p:spPr>
        <p:txBody>
          <a:bodyPr/>
          <a:lstStyle/>
          <a:p>
            <a:pPr marL="533400" indent="-533400">
              <a:lnSpc>
                <a:spcPct val="80000"/>
              </a:lnSpc>
            </a:pPr>
            <a:r>
              <a:rPr lang="en-US" sz="1400"/>
              <a:t>Document the plan. SQA plan should include the sections:</a:t>
            </a:r>
          </a:p>
          <a:p>
            <a:pPr marL="914400" lvl="1" indent="-457200">
              <a:lnSpc>
                <a:spcPct val="80000"/>
              </a:lnSpc>
            </a:pPr>
            <a:r>
              <a:rPr lang="en-US" sz="1400"/>
              <a:t>Purpose section</a:t>
            </a:r>
          </a:p>
          <a:p>
            <a:pPr marL="914400" lvl="1" indent="-457200">
              <a:lnSpc>
                <a:spcPct val="80000"/>
              </a:lnSpc>
            </a:pPr>
            <a:r>
              <a:rPr lang="en-US" sz="1400"/>
              <a:t>Reference document section</a:t>
            </a:r>
          </a:p>
          <a:p>
            <a:pPr marL="914400" lvl="1" indent="-457200">
              <a:lnSpc>
                <a:spcPct val="80000"/>
              </a:lnSpc>
            </a:pPr>
            <a:r>
              <a:rPr lang="en-US" sz="1400"/>
              <a:t>Management section</a:t>
            </a:r>
          </a:p>
          <a:p>
            <a:pPr marL="914400" lvl="1" indent="-457200">
              <a:lnSpc>
                <a:spcPct val="80000"/>
              </a:lnSpc>
            </a:pPr>
            <a:r>
              <a:rPr lang="en-US" sz="1400"/>
              <a:t>Documentation section. This section could include the following example items: the software requirement specification, system user guide, the installation guide, test results summary, software unit documentation, and translator software units</a:t>
            </a:r>
          </a:p>
          <a:p>
            <a:pPr marL="914400" lvl="1" indent="-457200">
              <a:lnSpc>
                <a:spcPct val="80000"/>
              </a:lnSpc>
            </a:pPr>
            <a:r>
              <a:rPr lang="en-US" sz="1400"/>
              <a:t>Standards, practices, conventions, and metric section</a:t>
            </a:r>
          </a:p>
          <a:p>
            <a:pPr marL="914400" lvl="1" indent="-457200">
              <a:lnSpc>
                <a:spcPct val="80000"/>
              </a:lnSpc>
            </a:pPr>
            <a:r>
              <a:rPr lang="en-US" sz="1400"/>
              <a:t>Reviews and inspection section</a:t>
            </a:r>
          </a:p>
          <a:p>
            <a:pPr marL="914400" lvl="1" indent="-457200">
              <a:lnSpc>
                <a:spcPct val="80000"/>
              </a:lnSpc>
            </a:pPr>
            <a:r>
              <a:rPr lang="en-US" sz="1400"/>
              <a:t>Software configuration management section</a:t>
            </a:r>
          </a:p>
          <a:p>
            <a:pPr marL="914400" lvl="1" indent="-457200">
              <a:lnSpc>
                <a:spcPct val="80000"/>
              </a:lnSpc>
            </a:pPr>
            <a:r>
              <a:rPr lang="en-US" sz="1400"/>
              <a:t>Problem reporting and corrective action section</a:t>
            </a:r>
          </a:p>
          <a:p>
            <a:pPr marL="914400" lvl="1" indent="-457200">
              <a:lnSpc>
                <a:spcPct val="80000"/>
              </a:lnSpc>
            </a:pPr>
            <a:r>
              <a:rPr lang="en-US" sz="1400"/>
              <a:t>Tools, techniques, and methodologies section</a:t>
            </a:r>
          </a:p>
          <a:p>
            <a:pPr marL="914400" lvl="1" indent="-457200">
              <a:lnSpc>
                <a:spcPct val="80000"/>
              </a:lnSpc>
            </a:pPr>
            <a:r>
              <a:rPr lang="en-US" sz="1400"/>
              <a:t>Code control section</a:t>
            </a:r>
          </a:p>
          <a:p>
            <a:pPr marL="914400" lvl="1" indent="-457200">
              <a:lnSpc>
                <a:spcPct val="80000"/>
              </a:lnSpc>
            </a:pPr>
            <a:r>
              <a:rPr lang="en-US" sz="1400"/>
              <a:t>Media control section</a:t>
            </a:r>
          </a:p>
          <a:p>
            <a:pPr marL="914400" lvl="1" indent="-457200">
              <a:lnSpc>
                <a:spcPct val="80000"/>
              </a:lnSpc>
            </a:pPr>
            <a:r>
              <a:rPr lang="en-US" sz="1400"/>
              <a:t>Supplier control section</a:t>
            </a:r>
          </a:p>
          <a:p>
            <a:pPr marL="914400" lvl="1" indent="-457200">
              <a:lnSpc>
                <a:spcPct val="80000"/>
              </a:lnSpc>
            </a:pPr>
            <a:r>
              <a:rPr lang="en-US" sz="1400"/>
              <a:t>Records collection, maintenance, and retention section</a:t>
            </a:r>
          </a:p>
          <a:p>
            <a:pPr marL="914400" lvl="1" indent="-457200">
              <a:lnSpc>
                <a:spcPct val="80000"/>
              </a:lnSpc>
            </a:pPr>
            <a:r>
              <a:rPr lang="en-US" sz="1400"/>
              <a:t>Testing methodology</a:t>
            </a:r>
          </a:p>
          <a:p>
            <a:pPr marL="533400" indent="-533400">
              <a:lnSpc>
                <a:spcPct val="80000"/>
              </a:lnSpc>
            </a:pPr>
            <a:r>
              <a:rPr lang="en-US" sz="1400"/>
              <a:t>Obtain management acceptance</a:t>
            </a:r>
          </a:p>
          <a:p>
            <a:pPr marL="533400" indent="-533400">
              <a:lnSpc>
                <a:spcPct val="80000"/>
              </a:lnSpc>
            </a:pPr>
            <a:r>
              <a:rPr lang="en-US" sz="1400"/>
              <a:t>Obtain development acceptance</a:t>
            </a:r>
          </a:p>
          <a:p>
            <a:pPr marL="533400" indent="-533400">
              <a:lnSpc>
                <a:spcPct val="80000"/>
              </a:lnSpc>
            </a:pPr>
            <a:r>
              <a:rPr lang="en-US" sz="1400"/>
              <a:t>Plan for implementation of the SQA plan</a:t>
            </a:r>
          </a:p>
          <a:p>
            <a:pPr marL="533400" indent="-533400">
              <a:lnSpc>
                <a:spcPct val="80000"/>
              </a:lnSpc>
            </a:pPr>
            <a:r>
              <a:rPr lang="en-US" sz="1400"/>
              <a:t>Execute the SQA plan</a:t>
            </a:r>
          </a:p>
          <a:p>
            <a:pPr marL="533400" indent="-533400">
              <a:lnSpc>
                <a:spcPct val="80000"/>
              </a:lnSpc>
            </a:pPr>
            <a:endParaRPr lang="en-US" sz="140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EB69AA1-59CF-4910-9706-20C65E3F2D2C}" type="slidenum">
              <a:rPr lang="en-US"/>
              <a:pPr/>
              <a:t>46</a:t>
            </a:fld>
            <a:endParaRPr lang="en-US"/>
          </a:p>
        </p:txBody>
      </p:sp>
      <p:sp>
        <p:nvSpPr>
          <p:cNvPr id="165890" name="AutoShape 2"/>
          <p:cNvSpPr>
            <a:spLocks noGrp="1" noChangeArrowheads="1"/>
          </p:cNvSpPr>
          <p:nvPr>
            <p:ph type="title"/>
          </p:nvPr>
        </p:nvSpPr>
        <p:spPr/>
        <p:txBody>
          <a:bodyPr/>
          <a:lstStyle/>
          <a:p>
            <a:r>
              <a:rPr lang="en-US" b="0"/>
              <a:t>ISO9000 quality standards</a:t>
            </a:r>
            <a:endParaRPr lang="en-US"/>
          </a:p>
        </p:txBody>
      </p:sp>
      <p:sp>
        <p:nvSpPr>
          <p:cNvPr id="165891" name="Rectangle 3"/>
          <p:cNvSpPr>
            <a:spLocks noGrp="1" noChangeArrowheads="1"/>
          </p:cNvSpPr>
          <p:nvPr>
            <p:ph type="body" idx="1"/>
          </p:nvPr>
        </p:nvSpPr>
        <p:spPr/>
        <p:txBody>
          <a:bodyPr/>
          <a:lstStyle/>
          <a:p>
            <a:pPr>
              <a:lnSpc>
                <a:spcPct val="80000"/>
              </a:lnSpc>
            </a:pPr>
            <a:r>
              <a:rPr lang="en-US" sz="1800"/>
              <a:t>ISO9000 is a quality series and comprises a set of five documents developed in 1987 by the International Standards Organization (ISO). ISO9000 standards and certification are usually associated with non-IS manufacturing processes. However, application development organizations can benefit from these standards and position themselves for certification if necessary. </a:t>
            </a:r>
          </a:p>
          <a:p>
            <a:pPr>
              <a:lnSpc>
                <a:spcPct val="80000"/>
              </a:lnSpc>
            </a:pPr>
            <a:r>
              <a:rPr lang="en-US" sz="1800"/>
              <a:t>ISO9000 consists of ISO9001, ISO9002, and ISO9003. </a:t>
            </a:r>
          </a:p>
          <a:p>
            <a:pPr lvl="1">
              <a:lnSpc>
                <a:spcPct val="80000"/>
              </a:lnSpc>
            </a:pPr>
            <a:r>
              <a:rPr lang="en-US" sz="1600"/>
              <a:t>ISO9001: very comprehensive and defines all the quality elements required to demonstrate the supplier’s ability to design and deliver a quality product</a:t>
            </a:r>
          </a:p>
          <a:p>
            <a:pPr lvl="1">
              <a:lnSpc>
                <a:spcPct val="80000"/>
              </a:lnSpc>
            </a:pPr>
            <a:r>
              <a:rPr lang="en-US" sz="1600"/>
              <a:t>ISO9002 covers quality considerations for the supplier to control the design and development activities</a:t>
            </a:r>
          </a:p>
          <a:p>
            <a:pPr lvl="1">
              <a:lnSpc>
                <a:spcPct val="80000"/>
              </a:lnSpc>
            </a:pPr>
            <a:r>
              <a:rPr lang="en-US" sz="1600"/>
              <a:t>ISO9003 demonstrates the supplier’s ability to detect and control product nonconformity during inspection and testing</a:t>
            </a:r>
          </a:p>
          <a:p>
            <a:pPr lvl="1">
              <a:lnSpc>
                <a:spcPct val="80000"/>
              </a:lnSpc>
            </a:pPr>
            <a:r>
              <a:rPr lang="en-US" sz="1600"/>
              <a:t>ISO9004 describes the quality standards associated with ISO9001, ISO9002, and ISO9003 and provides comprehensive quality checklist.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fade">
                                      <p:cBhvr>
                                        <p:cTn id="7" dur="1000"/>
                                        <p:tgtEl>
                                          <p:spTgt spid="165891">
                                            <p:txEl>
                                              <p:pRg st="0" end="0"/>
                                            </p:txEl>
                                          </p:spTgt>
                                        </p:tgtEl>
                                      </p:cBhvr>
                                    </p:animEffect>
                                    <p:anim calcmode="lin" valueType="num">
                                      <p:cBhvr>
                                        <p:cTn id="8" dur="1000" fill="hold"/>
                                        <p:tgtEl>
                                          <p:spTgt spid="165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5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5891">
                                            <p:txEl>
                                              <p:pRg st="1" end="1"/>
                                            </p:txEl>
                                          </p:spTgt>
                                        </p:tgtEl>
                                        <p:attrNameLst>
                                          <p:attrName>style.visibility</p:attrName>
                                        </p:attrNameLst>
                                      </p:cBhvr>
                                      <p:to>
                                        <p:strVal val="visible"/>
                                      </p:to>
                                    </p:set>
                                    <p:animEffect transition="in" filter="fade">
                                      <p:cBhvr>
                                        <p:cTn id="14" dur="1000"/>
                                        <p:tgtEl>
                                          <p:spTgt spid="165891">
                                            <p:txEl>
                                              <p:pRg st="1" end="1"/>
                                            </p:txEl>
                                          </p:spTgt>
                                        </p:tgtEl>
                                      </p:cBhvr>
                                    </p:animEffect>
                                    <p:anim calcmode="lin" valueType="num">
                                      <p:cBhvr>
                                        <p:cTn id="15" dur="1000" fill="hold"/>
                                        <p:tgtEl>
                                          <p:spTgt spid="1658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5891">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65891">
                                            <p:txEl>
                                              <p:pRg st="2" end="2"/>
                                            </p:txEl>
                                          </p:spTgt>
                                        </p:tgtEl>
                                        <p:attrNameLst>
                                          <p:attrName>style.visibility</p:attrName>
                                        </p:attrNameLst>
                                      </p:cBhvr>
                                      <p:to>
                                        <p:strVal val="visible"/>
                                      </p:to>
                                    </p:set>
                                    <p:animEffect transition="in" filter="fade">
                                      <p:cBhvr>
                                        <p:cTn id="19" dur="1000"/>
                                        <p:tgtEl>
                                          <p:spTgt spid="165891">
                                            <p:txEl>
                                              <p:pRg st="2" end="2"/>
                                            </p:txEl>
                                          </p:spTgt>
                                        </p:tgtEl>
                                      </p:cBhvr>
                                    </p:animEffect>
                                    <p:anim calcmode="lin" valueType="num">
                                      <p:cBhvr>
                                        <p:cTn id="20" dur="1000" fill="hold"/>
                                        <p:tgtEl>
                                          <p:spTgt spid="16589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65891">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65891">
                                            <p:txEl>
                                              <p:pRg st="3" end="3"/>
                                            </p:txEl>
                                          </p:spTgt>
                                        </p:tgtEl>
                                        <p:attrNameLst>
                                          <p:attrName>style.visibility</p:attrName>
                                        </p:attrNameLst>
                                      </p:cBhvr>
                                      <p:to>
                                        <p:strVal val="visible"/>
                                      </p:to>
                                    </p:set>
                                    <p:animEffect transition="in" filter="fade">
                                      <p:cBhvr>
                                        <p:cTn id="24" dur="1000"/>
                                        <p:tgtEl>
                                          <p:spTgt spid="165891">
                                            <p:txEl>
                                              <p:pRg st="3" end="3"/>
                                            </p:txEl>
                                          </p:spTgt>
                                        </p:tgtEl>
                                      </p:cBhvr>
                                    </p:animEffect>
                                    <p:anim calcmode="lin" valueType="num">
                                      <p:cBhvr>
                                        <p:cTn id="25" dur="1000" fill="hold"/>
                                        <p:tgtEl>
                                          <p:spTgt spid="16589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65891">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65891">
                                            <p:txEl>
                                              <p:pRg st="4" end="4"/>
                                            </p:txEl>
                                          </p:spTgt>
                                        </p:tgtEl>
                                        <p:attrNameLst>
                                          <p:attrName>style.visibility</p:attrName>
                                        </p:attrNameLst>
                                      </p:cBhvr>
                                      <p:to>
                                        <p:strVal val="visible"/>
                                      </p:to>
                                    </p:set>
                                    <p:animEffect transition="in" filter="fade">
                                      <p:cBhvr>
                                        <p:cTn id="29" dur="1000"/>
                                        <p:tgtEl>
                                          <p:spTgt spid="165891">
                                            <p:txEl>
                                              <p:pRg st="4" end="4"/>
                                            </p:txEl>
                                          </p:spTgt>
                                        </p:tgtEl>
                                      </p:cBhvr>
                                    </p:animEffect>
                                    <p:anim calcmode="lin" valueType="num">
                                      <p:cBhvr>
                                        <p:cTn id="30" dur="1000" fill="hold"/>
                                        <p:tgtEl>
                                          <p:spTgt spid="165891">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65891">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65891">
                                            <p:txEl>
                                              <p:pRg st="5" end="5"/>
                                            </p:txEl>
                                          </p:spTgt>
                                        </p:tgtEl>
                                        <p:attrNameLst>
                                          <p:attrName>style.visibility</p:attrName>
                                        </p:attrNameLst>
                                      </p:cBhvr>
                                      <p:to>
                                        <p:strVal val="visible"/>
                                      </p:to>
                                    </p:set>
                                    <p:animEffect transition="in" filter="fade">
                                      <p:cBhvr>
                                        <p:cTn id="34" dur="1000"/>
                                        <p:tgtEl>
                                          <p:spTgt spid="165891">
                                            <p:txEl>
                                              <p:pRg st="5" end="5"/>
                                            </p:txEl>
                                          </p:spTgt>
                                        </p:tgtEl>
                                      </p:cBhvr>
                                    </p:animEffect>
                                    <p:anim calcmode="lin" valueType="num">
                                      <p:cBhvr>
                                        <p:cTn id="35" dur="1000" fill="hold"/>
                                        <p:tgtEl>
                                          <p:spTgt spid="165891">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6589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B157506-2F5C-47CF-A736-832755CF02D9}" type="slidenum">
              <a:rPr lang="en-US"/>
              <a:pPr/>
              <a:t>47</a:t>
            </a:fld>
            <a:endParaRPr lang="en-US"/>
          </a:p>
        </p:txBody>
      </p:sp>
      <p:sp>
        <p:nvSpPr>
          <p:cNvPr id="166914" name="AutoShape 2"/>
          <p:cNvSpPr>
            <a:spLocks noGrp="1" noChangeArrowheads="1"/>
          </p:cNvSpPr>
          <p:nvPr>
            <p:ph type="title"/>
          </p:nvPr>
        </p:nvSpPr>
        <p:spPr/>
        <p:txBody>
          <a:bodyPr/>
          <a:lstStyle/>
          <a:p>
            <a:r>
              <a:rPr lang="en-US"/>
              <a:t>Capability Maturity Model (CMM)</a:t>
            </a:r>
          </a:p>
        </p:txBody>
      </p:sp>
      <p:sp>
        <p:nvSpPr>
          <p:cNvPr id="166915" name="Rectangle 3"/>
          <p:cNvSpPr>
            <a:spLocks noGrp="1" noChangeArrowheads="1"/>
          </p:cNvSpPr>
          <p:nvPr>
            <p:ph type="body" idx="1"/>
          </p:nvPr>
        </p:nvSpPr>
        <p:spPr/>
        <p:txBody>
          <a:bodyPr/>
          <a:lstStyle/>
          <a:p>
            <a:pPr>
              <a:lnSpc>
                <a:spcPct val="80000"/>
              </a:lnSpc>
              <a:buFont typeface="Wingdings" pitchFamily="2" charset="2"/>
              <a:buNone/>
            </a:pPr>
            <a:r>
              <a:rPr lang="en-US" sz="1800"/>
              <a:t>CMM: a model for judging the maturity of the software processes of an organization and for identifying the key practices that are required to increase the maturity of these processes.  Five levels for the CMM:</a:t>
            </a:r>
          </a:p>
          <a:p>
            <a:pPr>
              <a:lnSpc>
                <a:spcPct val="80000"/>
              </a:lnSpc>
            </a:pPr>
            <a:r>
              <a:rPr lang="en-US" sz="1800"/>
              <a:t>Initial. The software process is characterized as ad hoc, and occasionally even chaotic </a:t>
            </a:r>
          </a:p>
          <a:p>
            <a:pPr>
              <a:lnSpc>
                <a:spcPct val="80000"/>
              </a:lnSpc>
            </a:pPr>
            <a:r>
              <a:rPr lang="en-US" sz="1800"/>
              <a:t>Repeatable. Basis project management processes are established to track cost, schedule, and functionality. </a:t>
            </a:r>
          </a:p>
          <a:p>
            <a:pPr>
              <a:lnSpc>
                <a:spcPct val="80000"/>
              </a:lnSpc>
            </a:pPr>
            <a:r>
              <a:rPr lang="en-US" sz="1800"/>
              <a:t>Defined. The software process for both management and engineering activities is documented, standardized, and integrated into a standard software process for the organization </a:t>
            </a:r>
          </a:p>
          <a:p>
            <a:pPr>
              <a:lnSpc>
                <a:spcPct val="80000"/>
              </a:lnSpc>
            </a:pPr>
            <a:r>
              <a:rPr lang="en-US" sz="1800"/>
              <a:t>Managed. Detailed measures of the software process and product quality are collected. </a:t>
            </a:r>
          </a:p>
          <a:p>
            <a:pPr>
              <a:lnSpc>
                <a:spcPct val="80000"/>
              </a:lnSpc>
            </a:pPr>
            <a:r>
              <a:rPr lang="en-US" sz="1800"/>
              <a:t>Optimizing. Continuous process improvement is enabled by quantitative feedback from the process and from piloting innovative ideas and technologies.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fade">
                                      <p:cBhvr>
                                        <p:cTn id="7" dur="1000"/>
                                        <p:tgtEl>
                                          <p:spTgt spid="166915">
                                            <p:txEl>
                                              <p:pRg st="0" end="0"/>
                                            </p:txEl>
                                          </p:spTgt>
                                        </p:tgtEl>
                                      </p:cBhvr>
                                    </p:animEffect>
                                    <p:anim calcmode="lin" valueType="num">
                                      <p:cBhvr>
                                        <p:cTn id="8" dur="1000" fill="hold"/>
                                        <p:tgtEl>
                                          <p:spTgt spid="1669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6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6915">
                                            <p:txEl>
                                              <p:pRg st="1" end="1"/>
                                            </p:txEl>
                                          </p:spTgt>
                                        </p:tgtEl>
                                        <p:attrNameLst>
                                          <p:attrName>style.visibility</p:attrName>
                                        </p:attrNameLst>
                                      </p:cBhvr>
                                      <p:to>
                                        <p:strVal val="visible"/>
                                      </p:to>
                                    </p:set>
                                    <p:animEffect transition="in" filter="fade">
                                      <p:cBhvr>
                                        <p:cTn id="14" dur="1000"/>
                                        <p:tgtEl>
                                          <p:spTgt spid="166915">
                                            <p:txEl>
                                              <p:pRg st="1" end="1"/>
                                            </p:txEl>
                                          </p:spTgt>
                                        </p:tgtEl>
                                      </p:cBhvr>
                                    </p:animEffect>
                                    <p:anim calcmode="lin" valueType="num">
                                      <p:cBhvr>
                                        <p:cTn id="15" dur="1000" fill="hold"/>
                                        <p:tgtEl>
                                          <p:spTgt spid="1669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69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6915">
                                            <p:txEl>
                                              <p:pRg st="2" end="2"/>
                                            </p:txEl>
                                          </p:spTgt>
                                        </p:tgtEl>
                                        <p:attrNameLst>
                                          <p:attrName>style.visibility</p:attrName>
                                        </p:attrNameLst>
                                      </p:cBhvr>
                                      <p:to>
                                        <p:strVal val="visible"/>
                                      </p:to>
                                    </p:set>
                                    <p:animEffect transition="in" filter="fade">
                                      <p:cBhvr>
                                        <p:cTn id="21" dur="1000"/>
                                        <p:tgtEl>
                                          <p:spTgt spid="166915">
                                            <p:txEl>
                                              <p:pRg st="2" end="2"/>
                                            </p:txEl>
                                          </p:spTgt>
                                        </p:tgtEl>
                                      </p:cBhvr>
                                    </p:animEffect>
                                    <p:anim calcmode="lin" valueType="num">
                                      <p:cBhvr>
                                        <p:cTn id="22" dur="1000" fill="hold"/>
                                        <p:tgtEl>
                                          <p:spTgt spid="1669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6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6915">
                                            <p:txEl>
                                              <p:pRg st="3" end="3"/>
                                            </p:txEl>
                                          </p:spTgt>
                                        </p:tgtEl>
                                        <p:attrNameLst>
                                          <p:attrName>style.visibility</p:attrName>
                                        </p:attrNameLst>
                                      </p:cBhvr>
                                      <p:to>
                                        <p:strVal val="visible"/>
                                      </p:to>
                                    </p:set>
                                    <p:animEffect transition="in" filter="fade">
                                      <p:cBhvr>
                                        <p:cTn id="28" dur="1000"/>
                                        <p:tgtEl>
                                          <p:spTgt spid="166915">
                                            <p:txEl>
                                              <p:pRg st="3" end="3"/>
                                            </p:txEl>
                                          </p:spTgt>
                                        </p:tgtEl>
                                      </p:cBhvr>
                                    </p:animEffect>
                                    <p:anim calcmode="lin" valueType="num">
                                      <p:cBhvr>
                                        <p:cTn id="29" dur="1000" fill="hold"/>
                                        <p:tgtEl>
                                          <p:spTgt spid="16691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69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6915">
                                            <p:txEl>
                                              <p:pRg st="4" end="4"/>
                                            </p:txEl>
                                          </p:spTgt>
                                        </p:tgtEl>
                                        <p:attrNameLst>
                                          <p:attrName>style.visibility</p:attrName>
                                        </p:attrNameLst>
                                      </p:cBhvr>
                                      <p:to>
                                        <p:strVal val="visible"/>
                                      </p:to>
                                    </p:set>
                                    <p:animEffect transition="in" filter="fade">
                                      <p:cBhvr>
                                        <p:cTn id="35" dur="1000"/>
                                        <p:tgtEl>
                                          <p:spTgt spid="166915">
                                            <p:txEl>
                                              <p:pRg st="4" end="4"/>
                                            </p:txEl>
                                          </p:spTgt>
                                        </p:tgtEl>
                                      </p:cBhvr>
                                    </p:animEffect>
                                    <p:anim calcmode="lin" valueType="num">
                                      <p:cBhvr>
                                        <p:cTn id="36" dur="1000" fill="hold"/>
                                        <p:tgtEl>
                                          <p:spTgt spid="16691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669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66915">
                                            <p:txEl>
                                              <p:pRg st="5" end="5"/>
                                            </p:txEl>
                                          </p:spTgt>
                                        </p:tgtEl>
                                        <p:attrNameLst>
                                          <p:attrName>style.visibility</p:attrName>
                                        </p:attrNameLst>
                                      </p:cBhvr>
                                      <p:to>
                                        <p:strVal val="visible"/>
                                      </p:to>
                                    </p:set>
                                    <p:animEffect transition="in" filter="fade">
                                      <p:cBhvr>
                                        <p:cTn id="42" dur="1000"/>
                                        <p:tgtEl>
                                          <p:spTgt spid="166915">
                                            <p:txEl>
                                              <p:pRg st="5" end="5"/>
                                            </p:txEl>
                                          </p:spTgt>
                                        </p:tgtEl>
                                      </p:cBhvr>
                                    </p:animEffect>
                                    <p:anim calcmode="lin" valueType="num">
                                      <p:cBhvr>
                                        <p:cTn id="43" dur="1000" fill="hold"/>
                                        <p:tgtEl>
                                          <p:spTgt spid="16691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6691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EBD8EB-0801-4500-804F-9C3DF543F169}" type="slidenum">
              <a:rPr lang="en-US"/>
              <a:pPr/>
              <a:t>48</a:t>
            </a:fld>
            <a:endParaRPr lang="en-US"/>
          </a:p>
        </p:txBody>
      </p:sp>
      <p:sp>
        <p:nvSpPr>
          <p:cNvPr id="167938" name="AutoShape 2"/>
          <p:cNvSpPr>
            <a:spLocks noGrp="1" noChangeArrowheads="1"/>
          </p:cNvSpPr>
          <p:nvPr>
            <p:ph type="title"/>
          </p:nvPr>
        </p:nvSpPr>
        <p:spPr/>
        <p:txBody>
          <a:bodyPr/>
          <a:lstStyle/>
          <a:p>
            <a:r>
              <a:rPr lang="en-US" sz="3200"/>
              <a:t>Quality through a Continuous Improvement Process and TQM</a:t>
            </a:r>
          </a:p>
        </p:txBody>
      </p:sp>
      <p:sp>
        <p:nvSpPr>
          <p:cNvPr id="167939" name="Rectangle 3"/>
          <p:cNvSpPr>
            <a:spLocks noGrp="1" noChangeArrowheads="1"/>
          </p:cNvSpPr>
          <p:nvPr>
            <p:ph type="body" idx="1"/>
          </p:nvPr>
        </p:nvSpPr>
        <p:spPr/>
        <p:txBody>
          <a:bodyPr/>
          <a:lstStyle/>
          <a:p>
            <a:pPr>
              <a:lnSpc>
                <a:spcPct val="80000"/>
              </a:lnSpc>
            </a:pPr>
            <a:r>
              <a:rPr lang="en-US" sz="1800"/>
              <a:t>The best practice in the industry for quality assurance through a continuous improvement process is known as the Total Quality Management (TQM) principle which is essential for software quality assurance also. TQM was developed in the mid 1940s by Dr. Edward Deming who at the time was an advisor in sampling at the Bureau of Census and later became a professor of statistics at the New York University Graduate School of Business Administration. TQM has little success in US during that period but did gain success in Japan after World War II. In the 1970s and 1980s, many American companies began adopting TQM principles</a:t>
            </a:r>
          </a:p>
          <a:p>
            <a:pPr>
              <a:lnSpc>
                <a:spcPct val="80000"/>
              </a:lnSpc>
            </a:pPr>
            <a:r>
              <a:rPr lang="en-US" sz="1800"/>
              <a:t>TQM is defined as a quality-centered, customer-focused, fact-based, team-driven, senior-management-led process to achieve an organization’s strategic imperative through continuous process improvement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fade">
                                      <p:cBhvr>
                                        <p:cTn id="7" dur="1000"/>
                                        <p:tgtEl>
                                          <p:spTgt spid="167939">
                                            <p:txEl>
                                              <p:pRg st="0" end="0"/>
                                            </p:txEl>
                                          </p:spTgt>
                                        </p:tgtEl>
                                      </p:cBhvr>
                                    </p:animEffect>
                                    <p:anim calcmode="lin" valueType="num">
                                      <p:cBhvr>
                                        <p:cTn id="8" dur="1000" fill="hold"/>
                                        <p:tgtEl>
                                          <p:spTgt spid="1679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79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7939">
                                            <p:txEl>
                                              <p:pRg st="1" end="1"/>
                                            </p:txEl>
                                          </p:spTgt>
                                        </p:tgtEl>
                                        <p:attrNameLst>
                                          <p:attrName>style.visibility</p:attrName>
                                        </p:attrNameLst>
                                      </p:cBhvr>
                                      <p:to>
                                        <p:strVal val="visible"/>
                                      </p:to>
                                    </p:set>
                                    <p:animEffect transition="in" filter="fade">
                                      <p:cBhvr>
                                        <p:cTn id="14" dur="1000"/>
                                        <p:tgtEl>
                                          <p:spTgt spid="167939">
                                            <p:txEl>
                                              <p:pRg st="1" end="1"/>
                                            </p:txEl>
                                          </p:spTgt>
                                        </p:tgtEl>
                                      </p:cBhvr>
                                    </p:animEffect>
                                    <p:anim calcmode="lin" valueType="num">
                                      <p:cBhvr>
                                        <p:cTn id="15" dur="1000" fill="hold"/>
                                        <p:tgtEl>
                                          <p:spTgt spid="1679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793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B504BCB-4052-43E4-8BA6-BBB1BAA5E198}" type="slidenum">
              <a:rPr lang="en-US"/>
              <a:pPr/>
              <a:t>49</a:t>
            </a:fld>
            <a:endParaRPr lang="en-US"/>
          </a:p>
        </p:txBody>
      </p:sp>
      <p:sp>
        <p:nvSpPr>
          <p:cNvPr id="168962" name="AutoShape 2"/>
          <p:cNvSpPr>
            <a:spLocks noGrp="1" noChangeArrowheads="1"/>
          </p:cNvSpPr>
          <p:nvPr>
            <p:ph type="title"/>
          </p:nvPr>
        </p:nvSpPr>
        <p:spPr/>
        <p:txBody>
          <a:bodyPr/>
          <a:lstStyle/>
          <a:p>
            <a:r>
              <a:rPr lang="en-US" dirty="0"/>
              <a:t>Fourteen points for TQM </a:t>
            </a:r>
            <a:r>
              <a:rPr lang="en-US" sz="1800" dirty="0"/>
              <a:t>(1)</a:t>
            </a:r>
          </a:p>
        </p:txBody>
      </p:sp>
      <p:sp>
        <p:nvSpPr>
          <p:cNvPr id="168963" name="Rectangle 3"/>
          <p:cNvSpPr>
            <a:spLocks noGrp="1" noChangeArrowheads="1"/>
          </p:cNvSpPr>
          <p:nvPr>
            <p:ph type="body" idx="1"/>
          </p:nvPr>
        </p:nvSpPr>
        <p:spPr/>
        <p:txBody>
          <a:bodyPr/>
          <a:lstStyle/>
          <a:p>
            <a:pPr marL="533400" indent="-533400">
              <a:lnSpc>
                <a:spcPct val="80000"/>
              </a:lnSpc>
              <a:buFont typeface="Wingdings" pitchFamily="2" charset="2"/>
              <a:buAutoNum type="arabicPeriod"/>
            </a:pPr>
            <a:r>
              <a:rPr lang="en-US" sz="2000"/>
              <a:t>Create constancy of purpose for improvement of product and service. Organizations must allocate resources for long-term planning, research, and education, and for the constant improvement of the design of their products and services.</a:t>
            </a:r>
          </a:p>
          <a:p>
            <a:pPr marL="533400" indent="-533400">
              <a:lnSpc>
                <a:spcPct val="80000"/>
              </a:lnSpc>
              <a:buFont typeface="Wingdings" pitchFamily="2" charset="2"/>
              <a:buAutoNum type="arabicPeriod"/>
            </a:pPr>
            <a:r>
              <a:rPr lang="en-US" sz="2000"/>
              <a:t>Adopt the new philosophy. Government regulations representing obstacles must be removed, transformation of companies is needed. </a:t>
            </a:r>
          </a:p>
          <a:p>
            <a:pPr marL="533400" indent="-533400">
              <a:lnSpc>
                <a:spcPct val="80000"/>
              </a:lnSpc>
              <a:buFont typeface="Wingdings" pitchFamily="2" charset="2"/>
              <a:buAutoNum type="arabicPeriod"/>
            </a:pPr>
            <a:r>
              <a:rPr lang="en-US" sz="2000"/>
              <a:t>Cease dependence on mass inspections. Quality must be designed and built into the processes, preventing defects rather than attempting to detect and fix them after they have occurred</a:t>
            </a:r>
          </a:p>
          <a:p>
            <a:pPr marL="533400" indent="-533400">
              <a:lnSpc>
                <a:spcPct val="80000"/>
              </a:lnSpc>
              <a:buFont typeface="Wingdings" pitchFamily="2" charset="2"/>
              <a:buAutoNum type="arabicPeriod"/>
            </a:pPr>
            <a:r>
              <a:rPr lang="en-US" sz="2000"/>
              <a:t>End the practice of awarding business on the basis of price tags alone. Organizations should establish long-term relationships with [single] suppliers.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Effect transition="in" filter="fade">
                                      <p:cBhvr>
                                        <p:cTn id="7" dur="1000"/>
                                        <p:tgtEl>
                                          <p:spTgt spid="168963">
                                            <p:txEl>
                                              <p:pRg st="0" end="0"/>
                                            </p:txEl>
                                          </p:spTgt>
                                        </p:tgtEl>
                                      </p:cBhvr>
                                    </p:animEffect>
                                    <p:anim calcmode="lin" valueType="num">
                                      <p:cBhvr>
                                        <p:cTn id="8" dur="1000" fill="hold"/>
                                        <p:tgtEl>
                                          <p:spTgt spid="1689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89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8963">
                                            <p:txEl>
                                              <p:pRg st="1" end="1"/>
                                            </p:txEl>
                                          </p:spTgt>
                                        </p:tgtEl>
                                        <p:attrNameLst>
                                          <p:attrName>style.visibility</p:attrName>
                                        </p:attrNameLst>
                                      </p:cBhvr>
                                      <p:to>
                                        <p:strVal val="visible"/>
                                      </p:to>
                                    </p:set>
                                    <p:animEffect transition="in" filter="fade">
                                      <p:cBhvr>
                                        <p:cTn id="14" dur="1000"/>
                                        <p:tgtEl>
                                          <p:spTgt spid="168963">
                                            <p:txEl>
                                              <p:pRg st="1" end="1"/>
                                            </p:txEl>
                                          </p:spTgt>
                                        </p:tgtEl>
                                      </p:cBhvr>
                                    </p:animEffect>
                                    <p:anim calcmode="lin" valueType="num">
                                      <p:cBhvr>
                                        <p:cTn id="15" dur="1000" fill="hold"/>
                                        <p:tgtEl>
                                          <p:spTgt spid="1689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89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8963">
                                            <p:txEl>
                                              <p:pRg st="2" end="2"/>
                                            </p:txEl>
                                          </p:spTgt>
                                        </p:tgtEl>
                                        <p:attrNameLst>
                                          <p:attrName>style.visibility</p:attrName>
                                        </p:attrNameLst>
                                      </p:cBhvr>
                                      <p:to>
                                        <p:strVal val="visible"/>
                                      </p:to>
                                    </p:set>
                                    <p:animEffect transition="in" filter="fade">
                                      <p:cBhvr>
                                        <p:cTn id="21" dur="1000"/>
                                        <p:tgtEl>
                                          <p:spTgt spid="168963">
                                            <p:txEl>
                                              <p:pRg st="2" end="2"/>
                                            </p:txEl>
                                          </p:spTgt>
                                        </p:tgtEl>
                                      </p:cBhvr>
                                    </p:animEffect>
                                    <p:anim calcmode="lin" valueType="num">
                                      <p:cBhvr>
                                        <p:cTn id="22" dur="1000" fill="hold"/>
                                        <p:tgtEl>
                                          <p:spTgt spid="1689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89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8963">
                                            <p:txEl>
                                              <p:pRg st="3" end="3"/>
                                            </p:txEl>
                                          </p:spTgt>
                                        </p:tgtEl>
                                        <p:attrNameLst>
                                          <p:attrName>style.visibility</p:attrName>
                                        </p:attrNameLst>
                                      </p:cBhvr>
                                      <p:to>
                                        <p:strVal val="visible"/>
                                      </p:to>
                                    </p:set>
                                    <p:animEffect transition="in" filter="fade">
                                      <p:cBhvr>
                                        <p:cTn id="28" dur="1000"/>
                                        <p:tgtEl>
                                          <p:spTgt spid="168963">
                                            <p:txEl>
                                              <p:pRg st="3" end="3"/>
                                            </p:txEl>
                                          </p:spTgt>
                                        </p:tgtEl>
                                      </p:cBhvr>
                                    </p:animEffect>
                                    <p:anim calcmode="lin" valueType="num">
                                      <p:cBhvr>
                                        <p:cTn id="29" dur="1000" fill="hold"/>
                                        <p:tgtEl>
                                          <p:spTgt spid="16896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896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CC22067-963C-4454-B398-AF4DF08E554C}" type="slidenum">
              <a:rPr lang="en-US"/>
              <a:pPr/>
              <a:t>5</a:t>
            </a:fld>
            <a:endParaRPr lang="en-US"/>
          </a:p>
        </p:txBody>
      </p:sp>
      <p:sp>
        <p:nvSpPr>
          <p:cNvPr id="105474" name="AutoShape 2"/>
          <p:cNvSpPr>
            <a:spLocks noGrp="1" noChangeArrowheads="1"/>
          </p:cNvSpPr>
          <p:nvPr>
            <p:ph type="title"/>
          </p:nvPr>
        </p:nvSpPr>
        <p:spPr>
          <a:xfrm>
            <a:off x="838200" y="990600"/>
            <a:ext cx="7772400" cy="838200"/>
          </a:xfrm>
        </p:spPr>
        <p:txBody>
          <a:bodyPr/>
          <a:lstStyle/>
          <a:p>
            <a:r>
              <a:rPr lang="en-US" sz="3200" dirty="0"/>
              <a:t>Why </a:t>
            </a:r>
            <a:r>
              <a:rPr lang="en-US" altLang="en-US" sz="3200" dirty="0" err="1">
                <a:effectLst>
                  <a:outerShdw blurRad="38100" dist="38100" dir="2700000" algn="tl">
                    <a:srgbClr val="C0C0C0"/>
                  </a:outerShdw>
                </a:effectLst>
              </a:rPr>
              <a:t>undecidable</a:t>
            </a:r>
            <a:r>
              <a:rPr lang="en-US" sz="3200" dirty="0"/>
              <a:t>? </a:t>
            </a:r>
            <a:r>
              <a:rPr lang="en-US" sz="3200" dirty="0" smtClean="0"/>
              <a:t/>
            </a:r>
            <a:br>
              <a:rPr lang="en-US" sz="3200" dirty="0" smtClean="0"/>
            </a:br>
            <a:r>
              <a:rPr lang="en-US" sz="3200" dirty="0" smtClean="0"/>
              <a:t>Example: Hello assignment</a:t>
            </a:r>
            <a:endParaRPr lang="en-US" sz="3200" dirty="0"/>
          </a:p>
        </p:txBody>
      </p:sp>
      <p:sp>
        <p:nvSpPr>
          <p:cNvPr id="105475" name="Rectangle 3"/>
          <p:cNvSpPr>
            <a:spLocks noGrp="1" noChangeArrowheads="1"/>
          </p:cNvSpPr>
          <p:nvPr>
            <p:ph type="body" idx="1"/>
          </p:nvPr>
        </p:nvSpPr>
        <p:spPr/>
        <p:txBody>
          <a:bodyPr/>
          <a:lstStyle/>
          <a:p>
            <a:r>
              <a:rPr lang="en-US" dirty="0" smtClean="0"/>
              <a:t>Students write </a:t>
            </a:r>
            <a:r>
              <a:rPr lang="en-US" dirty="0"/>
              <a:t>a computer </a:t>
            </a:r>
            <a:r>
              <a:rPr lang="en-US" dirty="0" smtClean="0"/>
              <a:t>program:</a:t>
            </a:r>
          </a:p>
          <a:p>
            <a:pPr lvl="1"/>
            <a:r>
              <a:rPr lang="en-US" dirty="0" smtClean="0"/>
              <a:t>Outputs </a:t>
            </a:r>
            <a:r>
              <a:rPr lang="en-US" dirty="0"/>
              <a:t>“Hello!” and </a:t>
            </a:r>
            <a:r>
              <a:rPr lang="en-US" dirty="0" smtClean="0"/>
              <a:t>stops</a:t>
            </a:r>
            <a:endParaRPr lang="en-US" dirty="0"/>
          </a:p>
          <a:p>
            <a:r>
              <a:rPr lang="en-US" dirty="0"/>
              <a:t>Assignment </a:t>
            </a:r>
            <a:r>
              <a:rPr lang="en-US" dirty="0" smtClean="0"/>
              <a:t>gives </a:t>
            </a:r>
            <a:r>
              <a:rPr lang="en-US" dirty="0"/>
              <a:t>full credit for ANY program that outputs “Hello!” and then </a:t>
            </a:r>
            <a:r>
              <a:rPr lang="en-US" dirty="0" smtClean="0"/>
              <a:t>halts</a:t>
            </a:r>
          </a:p>
          <a:p>
            <a:pPr lvl="1"/>
            <a:r>
              <a:rPr lang="en-US" dirty="0" smtClean="0"/>
              <a:t>No </a:t>
            </a:r>
            <a:r>
              <a:rPr lang="en-US" dirty="0"/>
              <a:t>credit otherwise</a:t>
            </a:r>
          </a:p>
          <a:p>
            <a:endParaRPr lang="en-US" dirty="0"/>
          </a:p>
          <a:p>
            <a:r>
              <a:rPr lang="en-US" dirty="0">
                <a:solidFill>
                  <a:srgbClr val="FF3300"/>
                </a:solidFill>
              </a:rPr>
              <a:t>Can </a:t>
            </a:r>
            <a:r>
              <a:rPr lang="en-US" dirty="0" smtClean="0">
                <a:solidFill>
                  <a:srgbClr val="FF3300"/>
                </a:solidFill>
              </a:rPr>
              <a:t>a </a:t>
            </a:r>
            <a:r>
              <a:rPr lang="en-US" dirty="0">
                <a:solidFill>
                  <a:srgbClr val="FF3300"/>
                </a:solidFill>
              </a:rPr>
              <a:t>program </a:t>
            </a:r>
            <a:r>
              <a:rPr lang="en-US" dirty="0" smtClean="0">
                <a:solidFill>
                  <a:srgbClr val="FF3300"/>
                </a:solidFill>
              </a:rPr>
              <a:t>be written that </a:t>
            </a:r>
            <a:r>
              <a:rPr lang="en-US" dirty="0">
                <a:solidFill>
                  <a:srgbClr val="FF3300"/>
                </a:solidFill>
              </a:rPr>
              <a:t>automatically grades your homework?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fade">
                                      <p:cBhvr>
                                        <p:cTn id="7" dur="1000"/>
                                        <p:tgtEl>
                                          <p:spTgt spid="105475">
                                            <p:txEl>
                                              <p:pRg st="0" end="0"/>
                                            </p:txEl>
                                          </p:spTgt>
                                        </p:tgtEl>
                                      </p:cBhvr>
                                    </p:animEffect>
                                    <p:anim calcmode="lin" valueType="num">
                                      <p:cBhvr>
                                        <p:cTn id="8" dur="1000" fill="hold"/>
                                        <p:tgtEl>
                                          <p:spTgt spid="1054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547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fade">
                                      <p:cBhvr>
                                        <p:cTn id="12" dur="1000"/>
                                        <p:tgtEl>
                                          <p:spTgt spid="105475">
                                            <p:txEl>
                                              <p:pRg st="1" end="1"/>
                                            </p:txEl>
                                          </p:spTgt>
                                        </p:tgtEl>
                                      </p:cBhvr>
                                    </p:animEffect>
                                    <p:anim calcmode="lin" valueType="num">
                                      <p:cBhvr>
                                        <p:cTn id="13" dur="1000" fill="hold"/>
                                        <p:tgtEl>
                                          <p:spTgt spid="10547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54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5475">
                                            <p:txEl>
                                              <p:pRg st="2" end="2"/>
                                            </p:txEl>
                                          </p:spTgt>
                                        </p:tgtEl>
                                        <p:attrNameLst>
                                          <p:attrName>style.visibility</p:attrName>
                                        </p:attrNameLst>
                                      </p:cBhvr>
                                      <p:to>
                                        <p:strVal val="visible"/>
                                      </p:to>
                                    </p:set>
                                    <p:animEffect transition="in" filter="fade">
                                      <p:cBhvr>
                                        <p:cTn id="19" dur="1000"/>
                                        <p:tgtEl>
                                          <p:spTgt spid="105475">
                                            <p:txEl>
                                              <p:pRg st="2" end="2"/>
                                            </p:txEl>
                                          </p:spTgt>
                                        </p:tgtEl>
                                      </p:cBhvr>
                                    </p:animEffect>
                                    <p:anim calcmode="lin" valueType="num">
                                      <p:cBhvr>
                                        <p:cTn id="20" dur="10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5475">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5475">
                                            <p:txEl>
                                              <p:pRg st="3" end="3"/>
                                            </p:txEl>
                                          </p:spTgt>
                                        </p:tgtEl>
                                        <p:attrNameLst>
                                          <p:attrName>style.visibility</p:attrName>
                                        </p:attrNameLst>
                                      </p:cBhvr>
                                      <p:to>
                                        <p:strVal val="visible"/>
                                      </p:to>
                                    </p:set>
                                    <p:animEffect transition="in" filter="fade">
                                      <p:cBhvr>
                                        <p:cTn id="24" dur="1000"/>
                                        <p:tgtEl>
                                          <p:spTgt spid="105475">
                                            <p:txEl>
                                              <p:pRg st="3" end="3"/>
                                            </p:txEl>
                                          </p:spTgt>
                                        </p:tgtEl>
                                      </p:cBhvr>
                                    </p:animEffect>
                                    <p:anim calcmode="lin" valueType="num">
                                      <p:cBhvr>
                                        <p:cTn id="25" dur="1000" fill="hold"/>
                                        <p:tgtEl>
                                          <p:spTgt spid="105475">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054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05475">
                                            <p:txEl>
                                              <p:pRg st="5" end="5"/>
                                            </p:txEl>
                                          </p:spTgt>
                                        </p:tgtEl>
                                        <p:attrNameLst>
                                          <p:attrName>style.visibility</p:attrName>
                                        </p:attrNameLst>
                                      </p:cBhvr>
                                      <p:to>
                                        <p:strVal val="visible"/>
                                      </p:to>
                                    </p:set>
                                    <p:animEffect transition="in" filter="fade">
                                      <p:cBhvr>
                                        <p:cTn id="31" dur="1000"/>
                                        <p:tgtEl>
                                          <p:spTgt spid="105475">
                                            <p:txEl>
                                              <p:pRg st="5" end="5"/>
                                            </p:txEl>
                                          </p:spTgt>
                                        </p:tgtEl>
                                      </p:cBhvr>
                                    </p:animEffect>
                                    <p:anim calcmode="lin" valueType="num">
                                      <p:cBhvr>
                                        <p:cTn id="32" dur="1000" fill="hold"/>
                                        <p:tgtEl>
                                          <p:spTgt spid="105475">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10547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4179116-D64C-424F-BB0F-BC323E87D381}" type="slidenum">
              <a:rPr lang="en-US"/>
              <a:pPr/>
              <a:t>50</a:t>
            </a:fld>
            <a:endParaRPr lang="en-US"/>
          </a:p>
        </p:txBody>
      </p:sp>
      <p:sp>
        <p:nvSpPr>
          <p:cNvPr id="169986" name="AutoShape 2"/>
          <p:cNvSpPr>
            <a:spLocks noGrp="1" noChangeArrowheads="1"/>
          </p:cNvSpPr>
          <p:nvPr>
            <p:ph type="title"/>
          </p:nvPr>
        </p:nvSpPr>
        <p:spPr/>
        <p:txBody>
          <a:bodyPr/>
          <a:lstStyle/>
          <a:p>
            <a:r>
              <a:rPr lang="en-US" dirty="0"/>
              <a:t>Fourteen points for TQM </a:t>
            </a:r>
            <a:r>
              <a:rPr lang="en-US" sz="1800" dirty="0"/>
              <a:t>(2)</a:t>
            </a:r>
            <a:endParaRPr lang="en-US" dirty="0"/>
          </a:p>
        </p:txBody>
      </p:sp>
      <p:sp>
        <p:nvSpPr>
          <p:cNvPr id="169987" name="Rectangle 3"/>
          <p:cNvSpPr>
            <a:spLocks noGrp="1" noChangeArrowheads="1"/>
          </p:cNvSpPr>
          <p:nvPr>
            <p:ph type="body" idx="1"/>
          </p:nvPr>
        </p:nvSpPr>
        <p:spPr/>
        <p:txBody>
          <a:bodyPr/>
          <a:lstStyle/>
          <a:p>
            <a:pPr marL="533400" indent="-533400">
              <a:lnSpc>
                <a:spcPct val="90000"/>
              </a:lnSpc>
              <a:buFont typeface="Wingdings" pitchFamily="2" charset="2"/>
              <a:buAutoNum type="arabicPeriod" startAt="5"/>
            </a:pPr>
            <a:r>
              <a:rPr lang="en-US" sz="2000"/>
              <a:t>Improve constantly and forever the system of production and service. Management and employees must search continuously for ways to improve quality and productivity.</a:t>
            </a:r>
          </a:p>
          <a:p>
            <a:pPr marL="533400" indent="-533400">
              <a:lnSpc>
                <a:spcPct val="90000"/>
              </a:lnSpc>
              <a:buFont typeface="Wingdings" pitchFamily="2" charset="2"/>
              <a:buAutoNum type="arabicPeriod" startAt="5"/>
            </a:pPr>
            <a:r>
              <a:rPr lang="en-US" sz="2000"/>
              <a:t>Institute training. Training at all levels is a necessity, not optional.</a:t>
            </a:r>
          </a:p>
          <a:p>
            <a:pPr marL="533400" indent="-533400">
              <a:lnSpc>
                <a:spcPct val="90000"/>
              </a:lnSpc>
              <a:buFont typeface="Wingdings" pitchFamily="2" charset="2"/>
              <a:buAutoNum type="arabicPeriod" startAt="5"/>
            </a:pPr>
            <a:r>
              <a:rPr lang="en-US" sz="2000"/>
              <a:t>Adopt and institute leadership. Managers should lead, not supervise.</a:t>
            </a:r>
          </a:p>
          <a:p>
            <a:pPr marL="533400" indent="-533400">
              <a:lnSpc>
                <a:spcPct val="90000"/>
              </a:lnSpc>
              <a:buFont typeface="Wingdings" pitchFamily="2" charset="2"/>
              <a:buAutoNum type="arabicPeriod" startAt="5"/>
            </a:pPr>
            <a:r>
              <a:rPr lang="en-US" sz="2000"/>
              <a:t>Drive out fear. Make employees feel secure enough to express ideas and ask questions.</a:t>
            </a:r>
          </a:p>
          <a:p>
            <a:pPr marL="533400" indent="-533400">
              <a:lnSpc>
                <a:spcPct val="90000"/>
              </a:lnSpc>
              <a:buFont typeface="Wingdings" pitchFamily="2" charset="2"/>
              <a:buAutoNum type="arabicPeriod" startAt="5"/>
            </a:pPr>
            <a:r>
              <a:rPr lang="en-US" sz="2000"/>
              <a:t>Break down barriers between staff areas. Working in teams will solve many problems and will improve quality and productivity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Effect transition="in" filter="fade">
                                      <p:cBhvr>
                                        <p:cTn id="7" dur="1000"/>
                                        <p:tgtEl>
                                          <p:spTgt spid="169987">
                                            <p:txEl>
                                              <p:pRg st="0" end="0"/>
                                            </p:txEl>
                                          </p:spTgt>
                                        </p:tgtEl>
                                      </p:cBhvr>
                                    </p:animEffect>
                                    <p:anim calcmode="lin" valueType="num">
                                      <p:cBhvr>
                                        <p:cTn id="8" dur="1000" fill="hold"/>
                                        <p:tgtEl>
                                          <p:spTgt spid="1699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99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9987">
                                            <p:txEl>
                                              <p:pRg st="1" end="1"/>
                                            </p:txEl>
                                          </p:spTgt>
                                        </p:tgtEl>
                                        <p:attrNameLst>
                                          <p:attrName>style.visibility</p:attrName>
                                        </p:attrNameLst>
                                      </p:cBhvr>
                                      <p:to>
                                        <p:strVal val="visible"/>
                                      </p:to>
                                    </p:set>
                                    <p:animEffect transition="in" filter="fade">
                                      <p:cBhvr>
                                        <p:cTn id="14" dur="1000"/>
                                        <p:tgtEl>
                                          <p:spTgt spid="169987">
                                            <p:txEl>
                                              <p:pRg st="1" end="1"/>
                                            </p:txEl>
                                          </p:spTgt>
                                        </p:tgtEl>
                                      </p:cBhvr>
                                    </p:animEffect>
                                    <p:anim calcmode="lin" valueType="num">
                                      <p:cBhvr>
                                        <p:cTn id="15" dur="1000" fill="hold"/>
                                        <p:tgtEl>
                                          <p:spTgt spid="1699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99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9987">
                                            <p:txEl>
                                              <p:pRg st="2" end="2"/>
                                            </p:txEl>
                                          </p:spTgt>
                                        </p:tgtEl>
                                        <p:attrNameLst>
                                          <p:attrName>style.visibility</p:attrName>
                                        </p:attrNameLst>
                                      </p:cBhvr>
                                      <p:to>
                                        <p:strVal val="visible"/>
                                      </p:to>
                                    </p:set>
                                    <p:animEffect transition="in" filter="fade">
                                      <p:cBhvr>
                                        <p:cTn id="21" dur="1000"/>
                                        <p:tgtEl>
                                          <p:spTgt spid="169987">
                                            <p:txEl>
                                              <p:pRg st="2" end="2"/>
                                            </p:txEl>
                                          </p:spTgt>
                                        </p:tgtEl>
                                      </p:cBhvr>
                                    </p:animEffect>
                                    <p:anim calcmode="lin" valueType="num">
                                      <p:cBhvr>
                                        <p:cTn id="22" dur="1000" fill="hold"/>
                                        <p:tgtEl>
                                          <p:spTgt spid="1699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99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9987">
                                            <p:txEl>
                                              <p:pRg st="3" end="3"/>
                                            </p:txEl>
                                          </p:spTgt>
                                        </p:tgtEl>
                                        <p:attrNameLst>
                                          <p:attrName>style.visibility</p:attrName>
                                        </p:attrNameLst>
                                      </p:cBhvr>
                                      <p:to>
                                        <p:strVal val="visible"/>
                                      </p:to>
                                    </p:set>
                                    <p:animEffect transition="in" filter="fade">
                                      <p:cBhvr>
                                        <p:cTn id="28" dur="1000"/>
                                        <p:tgtEl>
                                          <p:spTgt spid="169987">
                                            <p:txEl>
                                              <p:pRg st="3" end="3"/>
                                            </p:txEl>
                                          </p:spTgt>
                                        </p:tgtEl>
                                      </p:cBhvr>
                                    </p:animEffect>
                                    <p:anim calcmode="lin" valueType="num">
                                      <p:cBhvr>
                                        <p:cTn id="29" dur="1000" fill="hold"/>
                                        <p:tgtEl>
                                          <p:spTgt spid="1699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99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9987">
                                            <p:txEl>
                                              <p:pRg st="4" end="4"/>
                                            </p:txEl>
                                          </p:spTgt>
                                        </p:tgtEl>
                                        <p:attrNameLst>
                                          <p:attrName>style.visibility</p:attrName>
                                        </p:attrNameLst>
                                      </p:cBhvr>
                                      <p:to>
                                        <p:strVal val="visible"/>
                                      </p:to>
                                    </p:set>
                                    <p:animEffect transition="in" filter="fade">
                                      <p:cBhvr>
                                        <p:cTn id="35" dur="1000"/>
                                        <p:tgtEl>
                                          <p:spTgt spid="169987">
                                            <p:txEl>
                                              <p:pRg st="4" end="4"/>
                                            </p:txEl>
                                          </p:spTgt>
                                        </p:tgtEl>
                                      </p:cBhvr>
                                    </p:animEffect>
                                    <p:anim calcmode="lin" valueType="num">
                                      <p:cBhvr>
                                        <p:cTn id="36" dur="1000" fill="hold"/>
                                        <p:tgtEl>
                                          <p:spTgt spid="16998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6998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E9C5785-5D24-4740-BBA4-94A80D09D8AB}" type="slidenum">
              <a:rPr lang="en-US"/>
              <a:pPr/>
              <a:t>51</a:t>
            </a:fld>
            <a:endParaRPr lang="en-US"/>
          </a:p>
        </p:txBody>
      </p:sp>
      <p:sp>
        <p:nvSpPr>
          <p:cNvPr id="171010" name="AutoShape 2"/>
          <p:cNvSpPr>
            <a:spLocks noGrp="1" noChangeArrowheads="1"/>
          </p:cNvSpPr>
          <p:nvPr>
            <p:ph type="title"/>
          </p:nvPr>
        </p:nvSpPr>
        <p:spPr/>
        <p:txBody>
          <a:bodyPr/>
          <a:lstStyle/>
          <a:p>
            <a:r>
              <a:rPr lang="en-US" dirty="0"/>
              <a:t>Fourteen points for TQM </a:t>
            </a:r>
            <a:r>
              <a:rPr lang="en-US" sz="1800" dirty="0"/>
              <a:t>(3)</a:t>
            </a:r>
          </a:p>
        </p:txBody>
      </p:sp>
      <p:sp>
        <p:nvSpPr>
          <p:cNvPr id="171011" name="Rectangle 3"/>
          <p:cNvSpPr>
            <a:spLocks noGrp="1" noChangeArrowheads="1"/>
          </p:cNvSpPr>
          <p:nvPr>
            <p:ph type="body" idx="1"/>
          </p:nvPr>
        </p:nvSpPr>
        <p:spPr/>
        <p:txBody>
          <a:bodyPr/>
          <a:lstStyle/>
          <a:p>
            <a:pPr marL="533400" indent="-533400">
              <a:lnSpc>
                <a:spcPct val="80000"/>
              </a:lnSpc>
              <a:buFont typeface="Wingdings" pitchFamily="2" charset="2"/>
              <a:buAutoNum type="arabicPeriod" startAt="10"/>
            </a:pPr>
            <a:r>
              <a:rPr lang="en-US" sz="1800"/>
              <a:t>Eliminate slogans, exhortations, and targets for the work force. Problems with quality and productivity are caused by the system, not by individuals. Posters and slogans generate frustration and </a:t>
            </a:r>
            <a:r>
              <a:rPr lang="it-IT" sz="1800"/>
              <a:t>resentment.</a:t>
            </a:r>
            <a:endParaRPr lang="en-US" sz="1800"/>
          </a:p>
          <a:p>
            <a:pPr marL="533400" indent="-533400">
              <a:lnSpc>
                <a:spcPct val="80000"/>
              </a:lnSpc>
              <a:buFont typeface="Wingdings" pitchFamily="2" charset="2"/>
              <a:buAutoNum type="arabicPeriod" startAt="10"/>
            </a:pPr>
            <a:r>
              <a:rPr lang="en-US" sz="1800"/>
              <a:t>Eliminate numerical quotas. For the work force and numerical goals for people in management (in order to meet quotas, people will produce defective products and reports).</a:t>
            </a:r>
          </a:p>
          <a:p>
            <a:pPr marL="533400" indent="-533400">
              <a:lnSpc>
                <a:spcPct val="80000"/>
              </a:lnSpc>
              <a:buFont typeface="Wingdings" pitchFamily="2" charset="2"/>
              <a:buAutoNum type="arabicPeriod" startAt="10"/>
            </a:pPr>
            <a:r>
              <a:rPr lang="en-US" sz="1800"/>
              <a:t>Remove barriers that rob people of pride of workmanship. Individual performance reviews are a great barrier to pride of achievement.</a:t>
            </a:r>
          </a:p>
          <a:p>
            <a:pPr marL="533400" indent="-533400">
              <a:lnSpc>
                <a:spcPct val="80000"/>
              </a:lnSpc>
              <a:buFont typeface="Wingdings" pitchFamily="2" charset="2"/>
              <a:buAutoNum type="arabicPeriod" startAt="10"/>
            </a:pPr>
            <a:r>
              <a:rPr lang="en-US" sz="1800"/>
              <a:t>Encourage education and self-improvement for everyone. Continuous learning for everyone.</a:t>
            </a:r>
          </a:p>
          <a:p>
            <a:pPr marL="533400" indent="-533400">
              <a:lnSpc>
                <a:spcPct val="80000"/>
              </a:lnSpc>
              <a:buFont typeface="Wingdings" pitchFamily="2" charset="2"/>
              <a:buAutoNum type="arabicPeriod" startAt="10"/>
            </a:pPr>
            <a:r>
              <a:rPr lang="en-US" sz="1800"/>
              <a:t>Take action to accomplish the transformation. Commitment on the part of both [top] management and employees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1011">
                                            <p:txEl>
                                              <p:pRg st="0" end="0"/>
                                            </p:txEl>
                                          </p:spTgt>
                                        </p:tgtEl>
                                        <p:attrNameLst>
                                          <p:attrName>style.visibility</p:attrName>
                                        </p:attrNameLst>
                                      </p:cBhvr>
                                      <p:to>
                                        <p:strVal val="visible"/>
                                      </p:to>
                                    </p:set>
                                    <p:animEffect transition="in" filter="fade">
                                      <p:cBhvr>
                                        <p:cTn id="7" dur="1000"/>
                                        <p:tgtEl>
                                          <p:spTgt spid="171011">
                                            <p:txEl>
                                              <p:pRg st="0" end="0"/>
                                            </p:txEl>
                                          </p:spTgt>
                                        </p:tgtEl>
                                      </p:cBhvr>
                                    </p:animEffect>
                                    <p:anim calcmode="lin" valueType="num">
                                      <p:cBhvr>
                                        <p:cTn id="8" dur="1000" fill="hold"/>
                                        <p:tgtEl>
                                          <p:spTgt spid="171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10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1011">
                                            <p:txEl>
                                              <p:pRg st="1" end="1"/>
                                            </p:txEl>
                                          </p:spTgt>
                                        </p:tgtEl>
                                        <p:attrNameLst>
                                          <p:attrName>style.visibility</p:attrName>
                                        </p:attrNameLst>
                                      </p:cBhvr>
                                      <p:to>
                                        <p:strVal val="visible"/>
                                      </p:to>
                                    </p:set>
                                    <p:animEffect transition="in" filter="fade">
                                      <p:cBhvr>
                                        <p:cTn id="14" dur="1000"/>
                                        <p:tgtEl>
                                          <p:spTgt spid="171011">
                                            <p:txEl>
                                              <p:pRg st="1" end="1"/>
                                            </p:txEl>
                                          </p:spTgt>
                                        </p:tgtEl>
                                      </p:cBhvr>
                                    </p:animEffect>
                                    <p:anim calcmode="lin" valueType="num">
                                      <p:cBhvr>
                                        <p:cTn id="15" dur="1000" fill="hold"/>
                                        <p:tgtEl>
                                          <p:spTgt spid="1710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10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1011">
                                            <p:txEl>
                                              <p:pRg st="2" end="2"/>
                                            </p:txEl>
                                          </p:spTgt>
                                        </p:tgtEl>
                                        <p:attrNameLst>
                                          <p:attrName>style.visibility</p:attrName>
                                        </p:attrNameLst>
                                      </p:cBhvr>
                                      <p:to>
                                        <p:strVal val="visible"/>
                                      </p:to>
                                    </p:set>
                                    <p:animEffect transition="in" filter="fade">
                                      <p:cBhvr>
                                        <p:cTn id="21" dur="1000"/>
                                        <p:tgtEl>
                                          <p:spTgt spid="171011">
                                            <p:txEl>
                                              <p:pRg st="2" end="2"/>
                                            </p:txEl>
                                          </p:spTgt>
                                        </p:tgtEl>
                                      </p:cBhvr>
                                    </p:animEffect>
                                    <p:anim calcmode="lin" valueType="num">
                                      <p:cBhvr>
                                        <p:cTn id="22" dur="1000" fill="hold"/>
                                        <p:tgtEl>
                                          <p:spTgt spid="1710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10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1011">
                                            <p:txEl>
                                              <p:pRg st="3" end="3"/>
                                            </p:txEl>
                                          </p:spTgt>
                                        </p:tgtEl>
                                        <p:attrNameLst>
                                          <p:attrName>style.visibility</p:attrName>
                                        </p:attrNameLst>
                                      </p:cBhvr>
                                      <p:to>
                                        <p:strVal val="visible"/>
                                      </p:to>
                                    </p:set>
                                    <p:animEffect transition="in" filter="fade">
                                      <p:cBhvr>
                                        <p:cTn id="28" dur="1000"/>
                                        <p:tgtEl>
                                          <p:spTgt spid="171011">
                                            <p:txEl>
                                              <p:pRg st="3" end="3"/>
                                            </p:txEl>
                                          </p:spTgt>
                                        </p:tgtEl>
                                      </p:cBhvr>
                                    </p:animEffect>
                                    <p:anim calcmode="lin" valueType="num">
                                      <p:cBhvr>
                                        <p:cTn id="29" dur="1000" fill="hold"/>
                                        <p:tgtEl>
                                          <p:spTgt spid="1710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10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71011">
                                            <p:txEl>
                                              <p:pRg st="4" end="4"/>
                                            </p:txEl>
                                          </p:spTgt>
                                        </p:tgtEl>
                                        <p:attrNameLst>
                                          <p:attrName>style.visibility</p:attrName>
                                        </p:attrNameLst>
                                      </p:cBhvr>
                                      <p:to>
                                        <p:strVal val="visible"/>
                                      </p:to>
                                    </p:set>
                                    <p:animEffect transition="in" filter="fade">
                                      <p:cBhvr>
                                        <p:cTn id="35" dur="1000"/>
                                        <p:tgtEl>
                                          <p:spTgt spid="171011">
                                            <p:txEl>
                                              <p:pRg st="4" end="4"/>
                                            </p:txEl>
                                          </p:spTgt>
                                        </p:tgtEl>
                                      </p:cBhvr>
                                    </p:animEffect>
                                    <p:anim calcmode="lin" valueType="num">
                                      <p:cBhvr>
                                        <p:cTn id="36" dur="1000" fill="hold"/>
                                        <p:tgtEl>
                                          <p:spTgt spid="1710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710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4420EA6-4E0D-4290-BC31-3C326DF7F4FF}" type="slidenum">
              <a:rPr lang="en-US"/>
              <a:pPr/>
              <a:t>52</a:t>
            </a:fld>
            <a:endParaRPr lang="en-US"/>
          </a:p>
        </p:txBody>
      </p:sp>
      <p:sp>
        <p:nvSpPr>
          <p:cNvPr id="173058" name="AutoShape 2"/>
          <p:cNvSpPr>
            <a:spLocks noGrp="1" noChangeArrowheads="1"/>
          </p:cNvSpPr>
          <p:nvPr>
            <p:ph type="title"/>
          </p:nvPr>
        </p:nvSpPr>
        <p:spPr/>
        <p:txBody>
          <a:bodyPr/>
          <a:lstStyle/>
          <a:p>
            <a:r>
              <a:rPr lang="en-US"/>
              <a:t>Discussion Questions</a:t>
            </a:r>
          </a:p>
        </p:txBody>
      </p:sp>
      <p:sp>
        <p:nvSpPr>
          <p:cNvPr id="173059" name="Rectangle 3"/>
          <p:cNvSpPr>
            <a:spLocks noGrp="1" noChangeArrowheads="1"/>
          </p:cNvSpPr>
          <p:nvPr>
            <p:ph type="body" idx="1"/>
          </p:nvPr>
        </p:nvSpPr>
        <p:spPr/>
        <p:txBody>
          <a:bodyPr/>
          <a:lstStyle/>
          <a:p>
            <a:pPr>
              <a:lnSpc>
                <a:spcPct val="90000"/>
              </a:lnSpc>
            </a:pPr>
            <a:r>
              <a:rPr lang="en-US" sz="2000"/>
              <a:t>During a software development life cycle, when do verification and validation start? When are they complete?</a:t>
            </a:r>
          </a:p>
          <a:p>
            <a:pPr>
              <a:lnSpc>
                <a:spcPct val="90000"/>
              </a:lnSpc>
            </a:pPr>
            <a:r>
              <a:rPr lang="en-US" sz="2000"/>
              <a:t>According to the undecidability theorem, most software quality properties are not provable. What kind of testing techniques do we use to achieve software quality then?</a:t>
            </a:r>
          </a:p>
          <a:p>
            <a:pPr>
              <a:lnSpc>
                <a:spcPct val="90000"/>
              </a:lnSpc>
            </a:pPr>
            <a:r>
              <a:rPr lang="en-US" sz="2000"/>
              <a:t>Choose one or two TQM principles and discuss how to apply them to software quality assurance process</a:t>
            </a:r>
          </a:p>
          <a:p>
            <a:pPr>
              <a:lnSpc>
                <a:spcPct val="90000"/>
              </a:lnSpc>
            </a:pPr>
            <a:r>
              <a:rPr lang="en-US" sz="2000"/>
              <a:t>Using a commercial software package as an example, discuss which properties could be verified, and which properties could be validated. Give one example to illustrate that some properties that can only be validated originally can be approximately transformed to properties that could be verified.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fade">
                                      <p:cBhvr>
                                        <p:cTn id="7" dur="1000"/>
                                        <p:tgtEl>
                                          <p:spTgt spid="173059">
                                            <p:txEl>
                                              <p:pRg st="0" end="0"/>
                                            </p:txEl>
                                          </p:spTgt>
                                        </p:tgtEl>
                                      </p:cBhvr>
                                    </p:animEffect>
                                    <p:anim calcmode="lin" valueType="num">
                                      <p:cBhvr>
                                        <p:cTn id="8" dur="1000" fill="hold"/>
                                        <p:tgtEl>
                                          <p:spTgt spid="1730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30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3059">
                                            <p:txEl>
                                              <p:pRg st="1" end="1"/>
                                            </p:txEl>
                                          </p:spTgt>
                                        </p:tgtEl>
                                        <p:attrNameLst>
                                          <p:attrName>style.visibility</p:attrName>
                                        </p:attrNameLst>
                                      </p:cBhvr>
                                      <p:to>
                                        <p:strVal val="visible"/>
                                      </p:to>
                                    </p:set>
                                    <p:animEffect transition="in" filter="fade">
                                      <p:cBhvr>
                                        <p:cTn id="14" dur="1000"/>
                                        <p:tgtEl>
                                          <p:spTgt spid="173059">
                                            <p:txEl>
                                              <p:pRg st="1" end="1"/>
                                            </p:txEl>
                                          </p:spTgt>
                                        </p:tgtEl>
                                      </p:cBhvr>
                                    </p:animEffect>
                                    <p:anim calcmode="lin" valueType="num">
                                      <p:cBhvr>
                                        <p:cTn id="15" dur="1000" fill="hold"/>
                                        <p:tgtEl>
                                          <p:spTgt spid="1730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30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3059">
                                            <p:txEl>
                                              <p:pRg st="2" end="2"/>
                                            </p:txEl>
                                          </p:spTgt>
                                        </p:tgtEl>
                                        <p:attrNameLst>
                                          <p:attrName>style.visibility</p:attrName>
                                        </p:attrNameLst>
                                      </p:cBhvr>
                                      <p:to>
                                        <p:strVal val="visible"/>
                                      </p:to>
                                    </p:set>
                                    <p:animEffect transition="in" filter="fade">
                                      <p:cBhvr>
                                        <p:cTn id="21" dur="1000"/>
                                        <p:tgtEl>
                                          <p:spTgt spid="173059">
                                            <p:txEl>
                                              <p:pRg st="2" end="2"/>
                                            </p:txEl>
                                          </p:spTgt>
                                        </p:tgtEl>
                                      </p:cBhvr>
                                    </p:animEffect>
                                    <p:anim calcmode="lin" valueType="num">
                                      <p:cBhvr>
                                        <p:cTn id="22" dur="1000" fill="hold"/>
                                        <p:tgtEl>
                                          <p:spTgt spid="17305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305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3059">
                                            <p:txEl>
                                              <p:pRg st="3" end="3"/>
                                            </p:txEl>
                                          </p:spTgt>
                                        </p:tgtEl>
                                        <p:attrNameLst>
                                          <p:attrName>style.visibility</p:attrName>
                                        </p:attrNameLst>
                                      </p:cBhvr>
                                      <p:to>
                                        <p:strVal val="visible"/>
                                      </p:to>
                                    </p:set>
                                    <p:animEffect transition="in" filter="fade">
                                      <p:cBhvr>
                                        <p:cTn id="28" dur="1000"/>
                                        <p:tgtEl>
                                          <p:spTgt spid="173059">
                                            <p:txEl>
                                              <p:pRg st="3" end="3"/>
                                            </p:txEl>
                                          </p:spTgt>
                                        </p:tgtEl>
                                      </p:cBhvr>
                                    </p:animEffect>
                                    <p:anim calcmode="lin" valueType="num">
                                      <p:cBhvr>
                                        <p:cTn id="29" dur="1000" fill="hold"/>
                                        <p:tgtEl>
                                          <p:spTgt spid="17305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30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4209D3D-8029-4991-AE78-601ADEB552E7}" type="slidenum">
              <a:rPr lang="en-US"/>
              <a:pPr/>
              <a:t>53</a:t>
            </a:fld>
            <a:endParaRPr lang="en-US"/>
          </a:p>
        </p:txBody>
      </p:sp>
      <p:sp>
        <p:nvSpPr>
          <p:cNvPr id="172034" name="AutoShape 2"/>
          <p:cNvSpPr>
            <a:spLocks noGrp="1" noChangeArrowheads="1"/>
          </p:cNvSpPr>
          <p:nvPr>
            <p:ph type="title"/>
          </p:nvPr>
        </p:nvSpPr>
        <p:spPr/>
        <p:txBody>
          <a:bodyPr/>
          <a:lstStyle/>
          <a:p>
            <a:r>
              <a:rPr lang="en-US"/>
              <a:t>Useful links</a:t>
            </a:r>
          </a:p>
        </p:txBody>
      </p:sp>
      <p:sp>
        <p:nvSpPr>
          <p:cNvPr id="172035" name="Rectangle 3"/>
          <p:cNvSpPr>
            <a:spLocks noGrp="1" noChangeArrowheads="1"/>
          </p:cNvSpPr>
          <p:nvPr>
            <p:ph type="body" idx="1"/>
          </p:nvPr>
        </p:nvSpPr>
        <p:spPr/>
        <p:txBody>
          <a:bodyPr/>
          <a:lstStyle/>
          <a:p>
            <a:pPr marL="533400" indent="-533400"/>
            <a:r>
              <a:rPr lang="en-US"/>
              <a:t>Total Quality Management TQM: http://tkdtutor.com/05Instructors/TQM.htm</a:t>
            </a:r>
          </a:p>
          <a:p>
            <a:pPr marL="533400" indent="-533400"/>
            <a:r>
              <a:rPr lang="en-US"/>
              <a:t>Quality Management and Performance Excellence: </a:t>
            </a:r>
            <a:r>
              <a:rPr lang="en-US">
                <a:hlinkClick r:id="rId2"/>
              </a:rPr>
              <a:t>http://www.gslis.utexas.edu/~rpollock/tqm.html</a:t>
            </a:r>
            <a:endParaRPr lang="it-IT"/>
          </a:p>
          <a:p>
            <a:pPr marL="533400" indent="-533400"/>
            <a:r>
              <a:rPr lang="it-IT"/>
              <a:t>TQM Tutorial: </a:t>
            </a:r>
            <a:r>
              <a:rPr lang="it-IT">
                <a:hlinkClick r:id="rId3"/>
              </a:rPr>
              <a:t>http://home.att.net/~iso9k1/tqm/tqm.html</a:t>
            </a:r>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65120A55-D8A1-433B-9807-D854FCA553F5}" type="slidenum">
              <a:rPr lang="en-US"/>
              <a:pPr/>
              <a:t>6</a:t>
            </a:fld>
            <a:endParaRPr lang="en-US"/>
          </a:p>
        </p:txBody>
      </p:sp>
      <p:sp>
        <p:nvSpPr>
          <p:cNvPr id="106498" name="Text Box 2"/>
          <p:cNvSpPr txBox="1">
            <a:spLocks noChangeArrowheads="1"/>
          </p:cNvSpPr>
          <p:nvPr/>
        </p:nvSpPr>
        <p:spPr bwMode="auto">
          <a:xfrm>
            <a:off x="533400" y="1219200"/>
            <a:ext cx="5942013" cy="671513"/>
          </a:xfrm>
          <a:prstGeom prst="rect">
            <a:avLst/>
          </a:prstGeom>
          <a:noFill/>
          <a:ln w="57150" cap="sq">
            <a:noFill/>
            <a:miter lim="800000"/>
            <a:headEnd/>
            <a:tailEnd/>
          </a:ln>
          <a:effectLst/>
        </p:spPr>
        <p:txBody>
          <a:bodyPr lIns="274320" rIns="274320">
            <a:spAutoFit/>
          </a:bodyPr>
          <a:lstStyle/>
          <a:p>
            <a:pPr algn="ctr"/>
            <a:r>
              <a:rPr lang="en-US" sz="3800"/>
              <a:t>The “Hello” Assignment</a:t>
            </a:r>
          </a:p>
        </p:txBody>
      </p:sp>
      <p:sp>
        <p:nvSpPr>
          <p:cNvPr id="106499" name="Text Box 3"/>
          <p:cNvSpPr txBox="1">
            <a:spLocks noChangeArrowheads="1"/>
          </p:cNvSpPr>
          <p:nvPr/>
        </p:nvSpPr>
        <p:spPr bwMode="auto">
          <a:xfrm>
            <a:off x="688975" y="2298700"/>
            <a:ext cx="7616825" cy="1587500"/>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r>
              <a:rPr lang="en-US" sz="2800">
                <a:solidFill>
                  <a:srgbClr val="000000"/>
                </a:solidFill>
              </a:rPr>
              <a:t>Can I write a program that automatically grades your homework?</a:t>
            </a:r>
          </a:p>
          <a:p>
            <a:pPr marL="457200" indent="-457200">
              <a:spcBef>
                <a:spcPct val="50000"/>
              </a:spcBef>
              <a:buFontTx/>
              <a:buChar char="•"/>
            </a:pPr>
            <a:r>
              <a:rPr lang="en-US" sz="2800">
                <a:solidFill>
                  <a:srgbClr val="000000"/>
                </a:solidFill>
              </a:rPr>
              <a:t>Sample program</a:t>
            </a:r>
          </a:p>
        </p:txBody>
      </p:sp>
      <p:sp>
        <p:nvSpPr>
          <p:cNvPr id="106500" name="Rectangle 4"/>
          <p:cNvSpPr>
            <a:spLocks noChangeArrowheads="1"/>
          </p:cNvSpPr>
          <p:nvPr/>
        </p:nvSpPr>
        <p:spPr bwMode="auto">
          <a:xfrm>
            <a:off x="901700" y="3886200"/>
            <a:ext cx="7729538" cy="2838450"/>
          </a:xfrm>
          <a:prstGeom prst="rect">
            <a:avLst/>
          </a:prstGeom>
          <a:solidFill>
            <a:srgbClr val="FFFF99"/>
          </a:solidFill>
          <a:ln w="57150" cap="sq">
            <a:solidFill>
              <a:srgbClr val="808080"/>
            </a:solidFill>
            <a:miter lim="800000"/>
            <a:headEnd/>
            <a:tailEnd/>
          </a:ln>
          <a:effectLst/>
        </p:spPr>
        <p:txBody>
          <a:bodyPr>
            <a:spAutoFit/>
          </a:bodyPr>
          <a:lstStyle/>
          <a:p>
            <a:pPr>
              <a:tabLst>
                <a:tab pos="342900" algn="l"/>
                <a:tab pos="685800" algn="l"/>
                <a:tab pos="1027113" algn="l"/>
                <a:tab pos="1370013" algn="l"/>
              </a:tabLst>
            </a:pPr>
            <a:r>
              <a:rPr lang="en-US" sz="1600" b="1">
                <a:solidFill>
                  <a:srgbClr val="CCCCFF"/>
                </a:solidFill>
                <a:latin typeface="Courier New" pitchFamily="49" charset="0"/>
              </a:rPr>
              <a:t>Function </a:t>
            </a:r>
            <a:r>
              <a:rPr lang="en-US" sz="1600" b="1">
                <a:solidFill>
                  <a:srgbClr val="808080"/>
                </a:solidFill>
                <a:latin typeface="Courier New" pitchFamily="49" charset="0"/>
              </a:rPr>
              <a:t>GradeHELLO (Program P)</a:t>
            </a:r>
          </a:p>
          <a:p>
            <a:pPr>
              <a:tabLst>
                <a:tab pos="342900" algn="l"/>
                <a:tab pos="685800" algn="l"/>
                <a:tab pos="1027113" algn="l"/>
                <a:tab pos="1370013" algn="l"/>
              </a:tabLst>
            </a:pPr>
            <a:endParaRPr lang="en-US" sz="1600" b="1">
              <a:solidFill>
                <a:srgbClr val="808080"/>
              </a:solidFill>
              <a:latin typeface="Courier New" pitchFamily="49" charset="0"/>
            </a:endParaRPr>
          </a:p>
          <a:p>
            <a:pPr>
              <a:tabLst>
                <a:tab pos="342900" algn="l"/>
                <a:tab pos="685800" algn="l"/>
                <a:tab pos="1027113" algn="l"/>
                <a:tab pos="1370013" algn="l"/>
              </a:tabLst>
            </a:pPr>
            <a:r>
              <a:rPr lang="en-US" sz="1600" b="1">
                <a:solidFill>
                  <a:srgbClr val="CCCCFF"/>
                </a:solidFill>
                <a:latin typeface="Courier New" pitchFamily="49" charset="0"/>
              </a:rPr>
              <a:t>	Execute </a:t>
            </a:r>
            <a:r>
              <a:rPr lang="en-US" sz="1600" b="1">
                <a:solidFill>
                  <a:srgbClr val="808080"/>
                </a:solidFill>
                <a:latin typeface="Courier New" pitchFamily="49" charset="0"/>
              </a:rPr>
              <a:t>P, </a:t>
            </a:r>
            <a:r>
              <a:rPr lang="en-US" sz="1600" b="1">
                <a:solidFill>
                  <a:srgbClr val="CCCCFF"/>
                </a:solidFill>
                <a:latin typeface="Courier New" pitchFamily="49" charset="0"/>
              </a:rPr>
              <a:t>and store output in</a:t>
            </a:r>
            <a:r>
              <a:rPr lang="en-US" sz="1600" b="1">
                <a:solidFill>
                  <a:srgbClr val="808080"/>
                </a:solidFill>
                <a:latin typeface="Courier New" pitchFamily="49" charset="0"/>
              </a:rPr>
              <a:t> output</a:t>
            </a:r>
            <a:endParaRPr lang="en-US" sz="1600" b="1">
              <a:solidFill>
                <a:srgbClr val="CCCCFF"/>
              </a:solidFill>
              <a:latin typeface="Courier New" pitchFamily="49" charset="0"/>
            </a:endParaRPr>
          </a:p>
          <a:p>
            <a:pPr>
              <a:tabLst>
                <a:tab pos="342900" algn="l"/>
                <a:tab pos="685800" algn="l"/>
                <a:tab pos="1027113" algn="l"/>
                <a:tab pos="1370013" algn="l"/>
              </a:tabLst>
            </a:pPr>
            <a:endParaRPr lang="en-US" sz="1600" b="1">
              <a:solidFill>
                <a:srgbClr val="808080"/>
              </a:solidFill>
              <a:latin typeface="Courier New" pitchFamily="49" charset="0"/>
            </a:endParaRPr>
          </a:p>
          <a:p>
            <a:pPr>
              <a:tabLst>
                <a:tab pos="342900" algn="l"/>
                <a:tab pos="685800" algn="l"/>
                <a:tab pos="1027113" algn="l"/>
                <a:tab pos="1370013" algn="l"/>
              </a:tabLst>
            </a:pPr>
            <a:r>
              <a:rPr lang="en-US" sz="1600" b="1">
                <a:solidFill>
                  <a:srgbClr val="808080"/>
                </a:solidFill>
                <a:latin typeface="Courier New" pitchFamily="49" charset="0"/>
              </a:rPr>
              <a:t>	</a:t>
            </a:r>
            <a:r>
              <a:rPr lang="en-US" sz="1600" b="1">
                <a:solidFill>
                  <a:srgbClr val="CCCCFF"/>
                </a:solidFill>
                <a:latin typeface="Courier New" pitchFamily="49" charset="0"/>
              </a:rPr>
              <a:t>If</a:t>
            </a:r>
            <a:r>
              <a:rPr lang="en-US" sz="1600" b="1">
                <a:solidFill>
                  <a:srgbClr val="808080"/>
                </a:solidFill>
                <a:latin typeface="Courier New" pitchFamily="49" charset="0"/>
              </a:rPr>
              <a:t> (output = “Hello!”) </a:t>
            </a:r>
            <a:r>
              <a:rPr lang="en-US" sz="1600" b="1">
                <a:solidFill>
                  <a:srgbClr val="CCCCFF"/>
                </a:solidFill>
                <a:latin typeface="Courier New" pitchFamily="49" charset="0"/>
              </a:rPr>
              <a:t>Then</a:t>
            </a:r>
          </a:p>
          <a:p>
            <a:pPr>
              <a:tabLst>
                <a:tab pos="342900" algn="l"/>
                <a:tab pos="685800" algn="l"/>
                <a:tab pos="1027113" algn="l"/>
                <a:tab pos="1370013" algn="l"/>
              </a:tabLst>
            </a:pPr>
            <a:r>
              <a:rPr lang="en-US" sz="1600" b="1">
                <a:solidFill>
                  <a:srgbClr val="CCCCFF"/>
                </a:solidFill>
                <a:latin typeface="Courier New" pitchFamily="49" charset="0"/>
              </a:rPr>
              <a:t>		Return</a:t>
            </a:r>
            <a:r>
              <a:rPr lang="en-US" sz="1600" b="1">
                <a:solidFill>
                  <a:srgbClr val="808080"/>
                </a:solidFill>
                <a:latin typeface="Courier New" pitchFamily="49" charset="0"/>
              </a:rPr>
              <a:t> “Pass” </a:t>
            </a:r>
          </a:p>
          <a:p>
            <a:pPr>
              <a:tabLst>
                <a:tab pos="342900" algn="l"/>
                <a:tab pos="685800" algn="l"/>
                <a:tab pos="1027113" algn="l"/>
                <a:tab pos="1370013" algn="l"/>
              </a:tabLst>
            </a:pPr>
            <a:r>
              <a:rPr lang="en-US" sz="1600" b="1">
                <a:solidFill>
                  <a:srgbClr val="CCCCFF"/>
                </a:solidFill>
                <a:latin typeface="Courier New" pitchFamily="49" charset="0"/>
              </a:rPr>
              <a:t>	Else</a:t>
            </a:r>
          </a:p>
          <a:p>
            <a:pPr>
              <a:tabLst>
                <a:tab pos="342900" algn="l"/>
                <a:tab pos="685800" algn="l"/>
                <a:tab pos="1027113" algn="l"/>
                <a:tab pos="1370013" algn="l"/>
              </a:tabLst>
            </a:pPr>
            <a:r>
              <a:rPr lang="en-US" sz="1600" b="1">
                <a:solidFill>
                  <a:srgbClr val="CCCCFF"/>
                </a:solidFill>
                <a:latin typeface="Courier New" pitchFamily="49" charset="0"/>
              </a:rPr>
              <a:t>		Return</a:t>
            </a:r>
            <a:r>
              <a:rPr lang="en-US" sz="1600" b="1">
                <a:solidFill>
                  <a:srgbClr val="808080"/>
                </a:solidFill>
                <a:latin typeface="Courier New" pitchFamily="49" charset="0"/>
              </a:rPr>
              <a:t> “Fail”</a:t>
            </a:r>
          </a:p>
          <a:p>
            <a:pPr>
              <a:tabLst>
                <a:tab pos="342900" algn="l"/>
                <a:tab pos="685800" algn="l"/>
                <a:tab pos="1027113" algn="l"/>
                <a:tab pos="1370013" algn="l"/>
              </a:tabLst>
            </a:pPr>
            <a:r>
              <a:rPr lang="en-US" sz="1600" b="1">
                <a:solidFill>
                  <a:srgbClr val="CCCCFF"/>
                </a:solidFill>
                <a:latin typeface="Courier New" pitchFamily="49" charset="0"/>
              </a:rPr>
              <a:t>	End</a:t>
            </a:r>
            <a:r>
              <a:rPr lang="en-US" sz="1600" b="1">
                <a:solidFill>
                  <a:srgbClr val="808080"/>
                </a:solidFill>
                <a:latin typeface="Courier New" pitchFamily="49" charset="0"/>
              </a:rPr>
              <a:t> </a:t>
            </a:r>
            <a:r>
              <a:rPr lang="en-US" sz="1600" b="1">
                <a:solidFill>
                  <a:srgbClr val="CCCCFF"/>
                </a:solidFill>
                <a:latin typeface="Courier New" pitchFamily="49" charset="0"/>
              </a:rPr>
              <a:t>If</a:t>
            </a:r>
          </a:p>
          <a:p>
            <a:pPr>
              <a:tabLst>
                <a:tab pos="342900" algn="l"/>
                <a:tab pos="685800" algn="l"/>
                <a:tab pos="1027113" algn="l"/>
                <a:tab pos="1370013" algn="l"/>
              </a:tabLst>
            </a:pPr>
            <a:endParaRPr lang="en-US" sz="1600" b="1">
              <a:solidFill>
                <a:srgbClr val="CCCCFF"/>
              </a:solidFill>
              <a:latin typeface="Courier New" pitchFamily="49" charset="0"/>
              <a:sym typeface="Wingdings" pitchFamily="2" charset="2"/>
            </a:endParaRPr>
          </a:p>
          <a:p>
            <a:pPr>
              <a:tabLst>
                <a:tab pos="342900" algn="l"/>
                <a:tab pos="685800" algn="l"/>
                <a:tab pos="1027113" algn="l"/>
                <a:tab pos="1370013" algn="l"/>
              </a:tabLst>
            </a:pPr>
            <a:r>
              <a:rPr lang="en-US" sz="1600" b="1">
                <a:solidFill>
                  <a:srgbClr val="CCCCFF"/>
                </a:solidFill>
                <a:latin typeface="Courier New" pitchFamily="49" charset="0"/>
                <a:sym typeface="Wingdings" pitchFamily="2" charset="2"/>
              </a:rPr>
              <a:t>End Function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A5EDA762-6C39-47F1-A879-22894E9D6B3B}" type="slidenum">
              <a:rPr lang="en-US"/>
              <a:pPr/>
              <a:t>7</a:t>
            </a:fld>
            <a:endParaRPr lang="en-US"/>
          </a:p>
        </p:txBody>
      </p:sp>
      <p:sp>
        <p:nvSpPr>
          <p:cNvPr id="107522" name="Rectangle 2"/>
          <p:cNvSpPr>
            <a:spLocks noChangeArrowheads="1"/>
          </p:cNvSpPr>
          <p:nvPr/>
        </p:nvSpPr>
        <p:spPr bwMode="auto">
          <a:xfrm>
            <a:off x="762000" y="1066800"/>
            <a:ext cx="7772400" cy="1143000"/>
          </a:xfrm>
          <a:prstGeom prst="rect">
            <a:avLst/>
          </a:prstGeom>
          <a:noFill/>
          <a:ln w="9525">
            <a:noFill/>
            <a:miter lim="800000"/>
            <a:headEnd/>
            <a:tailEnd/>
          </a:ln>
          <a:effectLst/>
        </p:spPr>
        <p:txBody>
          <a:bodyPr anchor="ctr"/>
          <a:lstStyle/>
          <a:p>
            <a:pPr eaLnBrk="1" hangingPunct="1">
              <a:lnSpc>
                <a:spcPct val="90000"/>
              </a:lnSpc>
            </a:pPr>
            <a:r>
              <a:rPr lang="en-US" sz="3200" b="1">
                <a:solidFill>
                  <a:schemeClr val="tx2"/>
                </a:solidFill>
              </a:rPr>
              <a:t>The “Hello” Assignment</a:t>
            </a:r>
          </a:p>
        </p:txBody>
      </p:sp>
      <p:sp>
        <p:nvSpPr>
          <p:cNvPr id="107523" name="Rectangle 3"/>
          <p:cNvSpPr>
            <a:spLocks noChangeArrowheads="1"/>
          </p:cNvSpPr>
          <p:nvPr/>
        </p:nvSpPr>
        <p:spPr bwMode="auto">
          <a:xfrm>
            <a:off x="457200" y="2667000"/>
            <a:ext cx="8610600" cy="4114800"/>
          </a:xfrm>
          <a:prstGeom prst="rect">
            <a:avLst/>
          </a:prstGeom>
          <a:noFill/>
          <a:ln w="9525">
            <a:noFill/>
            <a:miter lim="800000"/>
            <a:headEnd/>
            <a:tailEnd/>
          </a:ln>
          <a:effectLst/>
        </p:spPr>
        <p:txBody>
          <a:bodyPr/>
          <a:lstStyle/>
          <a:p>
            <a:pPr marL="342900" indent="-342900" eaLnBrk="1" hangingPunct="1">
              <a:spcBef>
                <a:spcPct val="20000"/>
              </a:spcBef>
              <a:buClr>
                <a:schemeClr val="tx1"/>
              </a:buClr>
              <a:buSzPct val="75000"/>
              <a:buFont typeface="Wingdings" pitchFamily="2" charset="2"/>
              <a:buChar char="l"/>
            </a:pPr>
            <a:r>
              <a:rPr lang="en-US" sz="2800">
                <a:latin typeface="Comic Sans MS" pitchFamily="66" charset="0"/>
              </a:rPr>
              <a:t>Possible glitch</a:t>
            </a:r>
          </a:p>
          <a:p>
            <a:pPr marL="742950" lvl="1" indent="-285750" eaLnBrk="1" hangingPunct="1">
              <a:spcBef>
                <a:spcPct val="20000"/>
              </a:spcBef>
              <a:buClr>
                <a:schemeClr val="tx1"/>
              </a:buClr>
              <a:buSzPct val="75000"/>
              <a:buFontTx/>
              <a:buChar char="–"/>
            </a:pPr>
            <a:r>
              <a:rPr lang="en-US" sz="2400">
                <a:latin typeface="Comic Sans MS" pitchFamily="66" charset="0"/>
              </a:rPr>
              <a:t>What if your homework program never stops?</a:t>
            </a:r>
          </a:p>
        </p:txBody>
      </p:sp>
      <p:sp>
        <p:nvSpPr>
          <p:cNvPr id="107524" name="Rectangle 4"/>
          <p:cNvSpPr>
            <a:spLocks noChangeArrowheads="1"/>
          </p:cNvSpPr>
          <p:nvPr/>
        </p:nvSpPr>
        <p:spPr bwMode="auto">
          <a:xfrm>
            <a:off x="990600" y="4114800"/>
            <a:ext cx="7729538" cy="1860550"/>
          </a:xfrm>
          <a:prstGeom prst="rect">
            <a:avLst/>
          </a:prstGeom>
          <a:solidFill>
            <a:srgbClr val="FFFF99"/>
          </a:solidFill>
          <a:ln w="57150" cap="sq">
            <a:solidFill>
              <a:schemeClr val="bg2"/>
            </a:solidFill>
            <a:miter lim="800000"/>
            <a:headEnd/>
            <a:tailEnd/>
          </a:ln>
          <a:effectLst/>
        </p:spPr>
        <p:txBody>
          <a:bodyPr>
            <a:spAutoFit/>
          </a:bodyPr>
          <a:lstStyle/>
          <a:p>
            <a:pPr>
              <a:tabLst>
                <a:tab pos="342900" algn="l"/>
                <a:tab pos="685800" algn="l"/>
                <a:tab pos="1027113" algn="l"/>
                <a:tab pos="1370013" algn="l"/>
              </a:tabLst>
            </a:pPr>
            <a:r>
              <a:rPr lang="en-US" sz="1600" b="1">
                <a:solidFill>
                  <a:schemeClr val="hlink"/>
                </a:solidFill>
                <a:latin typeface="Courier New" pitchFamily="49" charset="0"/>
              </a:rPr>
              <a:t>Program </a:t>
            </a:r>
            <a:r>
              <a:rPr lang="en-US" sz="1600" b="1">
                <a:solidFill>
                  <a:schemeClr val="bg2"/>
                </a:solidFill>
                <a:latin typeface="Courier New" pitchFamily="49" charset="0"/>
              </a:rPr>
              <a:t>P</a:t>
            </a:r>
          </a:p>
          <a:p>
            <a:pPr>
              <a:tabLst>
                <a:tab pos="342900" algn="l"/>
                <a:tab pos="685800" algn="l"/>
                <a:tab pos="1027113" algn="l"/>
                <a:tab pos="1370013" algn="l"/>
              </a:tabLst>
            </a:pPr>
            <a:endParaRPr lang="en-US" sz="1600" b="1">
              <a:solidFill>
                <a:schemeClr val="hlink"/>
              </a:solidFill>
              <a:latin typeface="Courier New" pitchFamily="49" charset="0"/>
            </a:endParaRPr>
          </a:p>
          <a:p>
            <a:pPr>
              <a:tabLst>
                <a:tab pos="342900" algn="l"/>
                <a:tab pos="685800" algn="l"/>
                <a:tab pos="1027113" algn="l"/>
                <a:tab pos="1370013" algn="l"/>
              </a:tabLst>
            </a:pPr>
            <a:r>
              <a:rPr lang="en-US" sz="1600" b="1">
                <a:solidFill>
                  <a:schemeClr val="hlink"/>
                </a:solidFill>
                <a:latin typeface="Courier New" pitchFamily="49" charset="0"/>
              </a:rPr>
              <a:t>	Do While </a:t>
            </a:r>
            <a:r>
              <a:rPr lang="en-US" sz="1600" b="1">
                <a:solidFill>
                  <a:schemeClr val="bg2"/>
                </a:solidFill>
                <a:latin typeface="Courier New" pitchFamily="49" charset="0"/>
              </a:rPr>
              <a:t>(1 &gt; 0)</a:t>
            </a:r>
          </a:p>
          <a:p>
            <a:pPr>
              <a:tabLst>
                <a:tab pos="342900" algn="l"/>
                <a:tab pos="685800" algn="l"/>
                <a:tab pos="1027113" algn="l"/>
                <a:tab pos="1370013" algn="l"/>
              </a:tabLst>
            </a:pPr>
            <a:r>
              <a:rPr lang="en-US" sz="1600" b="1">
                <a:solidFill>
                  <a:schemeClr val="bg2"/>
                </a:solidFill>
                <a:latin typeface="Courier New" pitchFamily="49" charset="0"/>
              </a:rPr>
              <a:t>		Print “Hello!”</a:t>
            </a:r>
          </a:p>
          <a:p>
            <a:pPr>
              <a:tabLst>
                <a:tab pos="342900" algn="l"/>
                <a:tab pos="685800" algn="l"/>
                <a:tab pos="1027113" algn="l"/>
                <a:tab pos="1370013" algn="l"/>
              </a:tabLst>
            </a:pPr>
            <a:r>
              <a:rPr lang="en-US" sz="1600" b="1">
                <a:solidFill>
                  <a:schemeClr val="hlink"/>
                </a:solidFill>
                <a:latin typeface="Courier New" pitchFamily="49" charset="0"/>
              </a:rPr>
              <a:t>	End While</a:t>
            </a:r>
          </a:p>
          <a:p>
            <a:pPr>
              <a:tabLst>
                <a:tab pos="342900" algn="l"/>
                <a:tab pos="685800" algn="l"/>
                <a:tab pos="1027113" algn="l"/>
                <a:tab pos="1370013" algn="l"/>
              </a:tabLst>
            </a:pPr>
            <a:endParaRPr lang="en-US" sz="1600" b="1">
              <a:solidFill>
                <a:schemeClr val="bg2"/>
              </a:solidFill>
              <a:latin typeface="Courier New" pitchFamily="49" charset="0"/>
            </a:endParaRPr>
          </a:p>
          <a:p>
            <a:pPr>
              <a:tabLst>
                <a:tab pos="342900" algn="l"/>
                <a:tab pos="685800" algn="l"/>
                <a:tab pos="1027113" algn="l"/>
                <a:tab pos="1370013" algn="l"/>
              </a:tabLst>
            </a:pPr>
            <a:r>
              <a:rPr lang="en-US" sz="1600" b="1">
                <a:solidFill>
                  <a:schemeClr val="hlink"/>
                </a:solidFill>
                <a:latin typeface="Courier New" pitchFamily="49" charset="0"/>
                <a:sym typeface="Wingdings" pitchFamily="2" charset="2"/>
              </a:rPr>
              <a:t>End Program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A43D658D-C7DB-4C65-BF92-1A617273DE0D}" type="slidenum">
              <a:rPr lang="en-US"/>
              <a:pPr/>
              <a:t>8</a:t>
            </a:fld>
            <a:endParaRPr lang="en-US"/>
          </a:p>
        </p:txBody>
      </p:sp>
      <p:sp>
        <p:nvSpPr>
          <p:cNvPr id="108546" name="Text Box 2"/>
          <p:cNvSpPr txBox="1">
            <a:spLocks noChangeArrowheads="1"/>
          </p:cNvSpPr>
          <p:nvPr/>
        </p:nvSpPr>
        <p:spPr bwMode="auto">
          <a:xfrm>
            <a:off x="685800" y="1066800"/>
            <a:ext cx="5867400" cy="671513"/>
          </a:xfrm>
          <a:prstGeom prst="rect">
            <a:avLst/>
          </a:prstGeom>
          <a:noFill/>
          <a:ln w="57150" cap="sq">
            <a:noFill/>
            <a:miter lim="800000"/>
            <a:headEnd/>
            <a:tailEnd/>
          </a:ln>
          <a:effectLst/>
        </p:spPr>
        <p:txBody>
          <a:bodyPr lIns="274320" rIns="274320">
            <a:spAutoFit/>
          </a:bodyPr>
          <a:lstStyle/>
          <a:p>
            <a:pPr algn="ctr"/>
            <a:r>
              <a:rPr lang="en-US" sz="3800"/>
              <a:t>The “Hello” Assignment</a:t>
            </a:r>
          </a:p>
        </p:txBody>
      </p:sp>
      <p:sp>
        <p:nvSpPr>
          <p:cNvPr id="108547" name="Text Box 3"/>
          <p:cNvSpPr txBox="1">
            <a:spLocks noChangeArrowheads="1"/>
          </p:cNvSpPr>
          <p:nvPr/>
        </p:nvSpPr>
        <p:spPr bwMode="auto">
          <a:xfrm>
            <a:off x="763588" y="2201863"/>
            <a:ext cx="8304212" cy="4185761"/>
          </a:xfrm>
          <a:prstGeom prst="rect">
            <a:avLst/>
          </a:prstGeom>
          <a:noFill/>
          <a:ln w="57150" cap="sq">
            <a:noFill/>
            <a:miter lim="800000"/>
            <a:headEnd/>
            <a:tailEnd/>
          </a:ln>
          <a:effectLst/>
        </p:spPr>
        <p:txBody>
          <a:bodyPr lIns="274320" rIns="274320">
            <a:spAutoFit/>
          </a:bodyPr>
          <a:lstStyle/>
          <a:p>
            <a:pPr marL="457200" indent="-457200">
              <a:spcBef>
                <a:spcPct val="50000"/>
              </a:spcBef>
              <a:buFontTx/>
              <a:buChar char="•"/>
            </a:pPr>
            <a:endParaRPr lang="en-US" sz="2800" dirty="0">
              <a:solidFill>
                <a:srgbClr val="000000"/>
              </a:solidFill>
              <a:latin typeface="Comic Sans MS" pitchFamily="66" charset="0"/>
            </a:endParaRPr>
          </a:p>
          <a:p>
            <a:pPr marL="457200" indent="-457200">
              <a:spcBef>
                <a:spcPct val="50000"/>
              </a:spcBef>
              <a:buFontTx/>
              <a:buChar char="•"/>
            </a:pPr>
            <a:endParaRPr lang="en-US" sz="2800" dirty="0">
              <a:solidFill>
                <a:srgbClr val="000000"/>
              </a:solidFill>
              <a:latin typeface="Comic Sans MS" pitchFamily="66" charset="0"/>
            </a:endParaRPr>
          </a:p>
          <a:p>
            <a:pPr marL="457200" indent="-457200">
              <a:spcBef>
                <a:spcPct val="50000"/>
              </a:spcBef>
              <a:buFontTx/>
              <a:buChar char="•"/>
            </a:pPr>
            <a:endParaRPr lang="en-US" sz="2800" dirty="0">
              <a:solidFill>
                <a:srgbClr val="000000"/>
              </a:solidFill>
              <a:latin typeface="Comic Sans MS" pitchFamily="66" charset="0"/>
            </a:endParaRPr>
          </a:p>
          <a:p>
            <a:pPr marL="457200" indent="-457200">
              <a:spcBef>
                <a:spcPct val="50000"/>
              </a:spcBef>
              <a:buFontTx/>
              <a:buChar char="•"/>
            </a:pPr>
            <a:r>
              <a:rPr lang="en-US" sz="2800" dirty="0">
                <a:solidFill>
                  <a:srgbClr val="000000"/>
                </a:solidFill>
              </a:rPr>
              <a:t>Student’s program runs </a:t>
            </a:r>
            <a:r>
              <a:rPr lang="en-US" sz="2800" dirty="0" smtClean="0">
                <a:solidFill>
                  <a:srgbClr val="000000"/>
                </a:solidFill>
              </a:rPr>
              <a:t>forever!</a:t>
            </a:r>
          </a:p>
          <a:p>
            <a:pPr marL="914400" lvl="1" indent="-457200">
              <a:spcBef>
                <a:spcPct val="50000"/>
              </a:spcBef>
              <a:buFontTx/>
              <a:buChar char="•"/>
            </a:pPr>
            <a:r>
              <a:rPr lang="en-US" sz="2800" dirty="0" smtClean="0">
                <a:solidFill>
                  <a:srgbClr val="000000"/>
                </a:solidFill>
              </a:rPr>
              <a:t>Means </a:t>
            </a:r>
            <a:r>
              <a:rPr lang="en-US" sz="2800" dirty="0">
                <a:solidFill>
                  <a:srgbClr val="000000"/>
                </a:solidFill>
              </a:rPr>
              <a:t>the grading program </a:t>
            </a:r>
            <a:r>
              <a:rPr lang="en-US" sz="2800" dirty="0" smtClean="0">
                <a:solidFill>
                  <a:srgbClr val="000000"/>
                </a:solidFill>
              </a:rPr>
              <a:t>runs forever</a:t>
            </a:r>
          </a:p>
          <a:p>
            <a:pPr marL="914400" lvl="1" indent="-457200">
              <a:spcBef>
                <a:spcPct val="50000"/>
              </a:spcBef>
              <a:buFontTx/>
              <a:buChar char="•"/>
            </a:pPr>
            <a:r>
              <a:rPr lang="en-US" sz="2800" dirty="0" smtClean="0">
                <a:solidFill>
                  <a:srgbClr val="000000"/>
                </a:solidFill>
              </a:rPr>
              <a:t>Never tells </a:t>
            </a:r>
            <a:r>
              <a:rPr lang="en-US" sz="2800" dirty="0">
                <a:solidFill>
                  <a:srgbClr val="000000"/>
                </a:solidFill>
              </a:rPr>
              <a:t>me that the student </a:t>
            </a:r>
            <a:r>
              <a:rPr lang="en-US" sz="2800" dirty="0" smtClean="0">
                <a:solidFill>
                  <a:srgbClr val="000000"/>
                </a:solidFill>
              </a:rPr>
              <a:t>should fail</a:t>
            </a:r>
            <a:r>
              <a:rPr lang="en-US" sz="2800" dirty="0">
                <a:solidFill>
                  <a:srgbClr val="000000"/>
                </a:solidFill>
              </a:rPr>
              <a:t>…  </a:t>
            </a:r>
          </a:p>
        </p:txBody>
      </p:sp>
      <p:sp>
        <p:nvSpPr>
          <p:cNvPr id="108548" name="Rectangle 4"/>
          <p:cNvSpPr>
            <a:spLocks noChangeArrowheads="1"/>
          </p:cNvSpPr>
          <p:nvPr/>
        </p:nvSpPr>
        <p:spPr bwMode="auto">
          <a:xfrm>
            <a:off x="762000" y="2084388"/>
            <a:ext cx="7729538" cy="1860550"/>
          </a:xfrm>
          <a:prstGeom prst="rect">
            <a:avLst/>
          </a:prstGeom>
          <a:solidFill>
            <a:srgbClr val="FFFF99"/>
          </a:solidFill>
          <a:ln w="57150" cap="sq">
            <a:solidFill>
              <a:srgbClr val="808080"/>
            </a:solidFill>
            <a:miter lim="800000"/>
            <a:headEnd/>
            <a:tailEnd/>
          </a:ln>
          <a:effectLst/>
        </p:spPr>
        <p:txBody>
          <a:bodyPr>
            <a:spAutoFit/>
          </a:bodyPr>
          <a:lstStyle/>
          <a:p>
            <a:pPr>
              <a:tabLst>
                <a:tab pos="342900" algn="l"/>
                <a:tab pos="685800" algn="l"/>
                <a:tab pos="1027113" algn="l"/>
                <a:tab pos="1370013" algn="l"/>
              </a:tabLst>
            </a:pPr>
            <a:r>
              <a:rPr lang="en-US" sz="1600" b="1">
                <a:solidFill>
                  <a:srgbClr val="CCCCFF"/>
                </a:solidFill>
                <a:latin typeface="Courier New" pitchFamily="49" charset="0"/>
              </a:rPr>
              <a:t>Program </a:t>
            </a:r>
            <a:r>
              <a:rPr lang="en-US" sz="1600" b="1">
                <a:solidFill>
                  <a:srgbClr val="808080"/>
                </a:solidFill>
                <a:latin typeface="Courier New" pitchFamily="49" charset="0"/>
              </a:rPr>
              <a:t>P</a:t>
            </a:r>
          </a:p>
          <a:p>
            <a:pPr>
              <a:tabLst>
                <a:tab pos="342900" algn="l"/>
                <a:tab pos="685800" algn="l"/>
                <a:tab pos="1027113" algn="l"/>
                <a:tab pos="1370013" algn="l"/>
              </a:tabLst>
            </a:pPr>
            <a:endParaRPr lang="en-US" sz="1600" b="1">
              <a:solidFill>
                <a:srgbClr val="CCCCFF"/>
              </a:solidFill>
              <a:latin typeface="Courier New" pitchFamily="49" charset="0"/>
            </a:endParaRPr>
          </a:p>
          <a:p>
            <a:pPr>
              <a:tabLst>
                <a:tab pos="342900" algn="l"/>
                <a:tab pos="685800" algn="l"/>
                <a:tab pos="1027113" algn="l"/>
                <a:tab pos="1370013" algn="l"/>
              </a:tabLst>
            </a:pPr>
            <a:r>
              <a:rPr lang="en-US" sz="1600" b="1">
                <a:solidFill>
                  <a:srgbClr val="CCCCFF"/>
                </a:solidFill>
                <a:latin typeface="Courier New" pitchFamily="49" charset="0"/>
              </a:rPr>
              <a:t>	Do While </a:t>
            </a:r>
            <a:r>
              <a:rPr lang="en-US" sz="1600" b="1">
                <a:solidFill>
                  <a:srgbClr val="808080"/>
                </a:solidFill>
                <a:latin typeface="Courier New" pitchFamily="49" charset="0"/>
              </a:rPr>
              <a:t>(1 &gt; 0)</a:t>
            </a:r>
          </a:p>
          <a:p>
            <a:pPr>
              <a:tabLst>
                <a:tab pos="342900" algn="l"/>
                <a:tab pos="685800" algn="l"/>
                <a:tab pos="1027113" algn="l"/>
                <a:tab pos="1370013" algn="l"/>
              </a:tabLst>
            </a:pPr>
            <a:r>
              <a:rPr lang="en-US" sz="1600" b="1">
                <a:solidFill>
                  <a:srgbClr val="808080"/>
                </a:solidFill>
                <a:latin typeface="Courier New" pitchFamily="49" charset="0"/>
              </a:rPr>
              <a:t>		Print “Hello!”</a:t>
            </a:r>
          </a:p>
          <a:p>
            <a:pPr>
              <a:tabLst>
                <a:tab pos="342900" algn="l"/>
                <a:tab pos="685800" algn="l"/>
                <a:tab pos="1027113" algn="l"/>
                <a:tab pos="1370013" algn="l"/>
              </a:tabLst>
            </a:pPr>
            <a:r>
              <a:rPr lang="en-US" sz="1600" b="1">
                <a:solidFill>
                  <a:srgbClr val="CCCCFF"/>
                </a:solidFill>
                <a:latin typeface="Courier New" pitchFamily="49" charset="0"/>
              </a:rPr>
              <a:t>	End While</a:t>
            </a:r>
          </a:p>
          <a:p>
            <a:pPr>
              <a:tabLst>
                <a:tab pos="342900" algn="l"/>
                <a:tab pos="685800" algn="l"/>
                <a:tab pos="1027113" algn="l"/>
                <a:tab pos="1370013" algn="l"/>
              </a:tabLst>
            </a:pPr>
            <a:endParaRPr lang="en-US" sz="1600" b="1">
              <a:solidFill>
                <a:srgbClr val="808080"/>
              </a:solidFill>
              <a:latin typeface="Courier New" pitchFamily="49" charset="0"/>
            </a:endParaRPr>
          </a:p>
          <a:p>
            <a:pPr>
              <a:tabLst>
                <a:tab pos="342900" algn="l"/>
                <a:tab pos="685800" algn="l"/>
                <a:tab pos="1027113" algn="l"/>
                <a:tab pos="1370013" algn="l"/>
              </a:tabLst>
            </a:pPr>
            <a:r>
              <a:rPr lang="en-US" sz="1600" b="1">
                <a:solidFill>
                  <a:srgbClr val="CCCCFF"/>
                </a:solidFill>
                <a:latin typeface="Courier New" pitchFamily="49" charset="0"/>
                <a:sym typeface="Wingdings" pitchFamily="2" charset="2"/>
              </a:rPr>
              <a:t>End Program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E2C82F98-AE68-43B3-B456-A25F8E9B0197}" type="slidenum">
              <a:rPr lang="en-US"/>
              <a:pPr/>
              <a:t>9</a:t>
            </a:fld>
            <a:endParaRPr lang="en-US"/>
          </a:p>
        </p:txBody>
      </p:sp>
      <p:sp>
        <p:nvSpPr>
          <p:cNvPr id="109570" name="Text Box 2"/>
          <p:cNvSpPr txBox="1">
            <a:spLocks noChangeArrowheads="1"/>
          </p:cNvSpPr>
          <p:nvPr/>
        </p:nvSpPr>
        <p:spPr bwMode="auto">
          <a:xfrm>
            <a:off x="457200" y="1371600"/>
            <a:ext cx="6019800" cy="671513"/>
          </a:xfrm>
          <a:prstGeom prst="rect">
            <a:avLst/>
          </a:prstGeom>
          <a:noFill/>
          <a:ln w="57150" cap="sq">
            <a:noFill/>
            <a:miter lim="800000"/>
            <a:headEnd/>
            <a:tailEnd/>
          </a:ln>
          <a:effectLst/>
        </p:spPr>
        <p:txBody>
          <a:bodyPr lIns="274320" rIns="274320">
            <a:spAutoFit/>
          </a:bodyPr>
          <a:lstStyle/>
          <a:p>
            <a:pPr algn="ctr"/>
            <a:r>
              <a:rPr lang="en-US" sz="3800">
                <a:solidFill>
                  <a:schemeClr val="tx2"/>
                </a:solidFill>
              </a:rPr>
              <a:t>The “Hello” Assignment</a:t>
            </a:r>
          </a:p>
        </p:txBody>
      </p:sp>
      <p:sp>
        <p:nvSpPr>
          <p:cNvPr id="109571" name="Text Box 3"/>
          <p:cNvSpPr txBox="1">
            <a:spLocks noChangeArrowheads="1"/>
          </p:cNvSpPr>
          <p:nvPr/>
        </p:nvSpPr>
        <p:spPr bwMode="auto">
          <a:xfrm>
            <a:off x="838200" y="2514600"/>
            <a:ext cx="7616825" cy="2246769"/>
          </a:xfrm>
          <a:prstGeom prst="rect">
            <a:avLst/>
          </a:prstGeom>
          <a:noFill/>
          <a:ln w="57150" cap="sq">
            <a:noFill/>
            <a:miter lim="800000"/>
            <a:headEnd/>
            <a:tailEnd/>
          </a:ln>
          <a:effectLst/>
        </p:spPr>
        <p:txBody>
          <a:bodyPr lIns="274320" rIns="274320">
            <a:spAutoFit/>
          </a:bodyPr>
          <a:lstStyle/>
          <a:p>
            <a:pPr marL="457200" indent="-457200">
              <a:spcBef>
                <a:spcPct val="50000"/>
              </a:spcBef>
            </a:pPr>
            <a:r>
              <a:rPr lang="en-US" sz="2800" dirty="0"/>
              <a:t>I’m smarter than that:</a:t>
            </a:r>
          </a:p>
          <a:p>
            <a:pPr marL="457200" indent="-457200">
              <a:spcBef>
                <a:spcPct val="50000"/>
              </a:spcBef>
            </a:pPr>
            <a:r>
              <a:rPr lang="en-US" sz="2800" dirty="0"/>
              <a:t>	</a:t>
            </a:r>
            <a:r>
              <a:rPr lang="en-US" sz="2800" dirty="0" smtClean="0"/>
              <a:t>Stop </a:t>
            </a:r>
            <a:r>
              <a:rPr lang="en-US" sz="2800" dirty="0"/>
              <a:t>the Program after </a:t>
            </a:r>
            <a:r>
              <a:rPr lang="en-US" sz="2800" dirty="0" smtClean="0"/>
              <a:t>1minute</a:t>
            </a:r>
          </a:p>
          <a:p>
            <a:pPr marL="457200" indent="-457200">
              <a:spcBef>
                <a:spcPct val="50000"/>
              </a:spcBef>
            </a:pPr>
            <a:r>
              <a:rPr lang="en-US" sz="2800" dirty="0" smtClean="0"/>
              <a:t>	Fail </a:t>
            </a:r>
            <a:r>
              <a:rPr lang="en-US" sz="2800" dirty="0"/>
              <a:t>the student if the program hasn’t stopped </a:t>
            </a:r>
            <a:r>
              <a:rPr lang="en-US" sz="2800" dirty="0" smtClean="0"/>
              <a:t>yet</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433</TotalTime>
  <Words>4343</Words>
  <Application>Microsoft PowerPoint</Application>
  <PresentationFormat>On-screen Show (4:3)</PresentationFormat>
  <Paragraphs>486</Paragraphs>
  <Slides>53</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Capsules</vt:lpstr>
      <vt:lpstr>Visio</vt:lpstr>
      <vt:lpstr>Software Testing and QA</vt:lpstr>
      <vt:lpstr>What is quality?</vt:lpstr>
      <vt:lpstr>Binary state quality</vt:lpstr>
      <vt:lpstr>You can’t always get what you want </vt:lpstr>
      <vt:lpstr>Why undecidable?  Example: Hello assignment</vt:lpstr>
      <vt:lpstr>Slide 6</vt:lpstr>
      <vt:lpstr>Slide 7</vt:lpstr>
      <vt:lpstr>Slide 8</vt:lpstr>
      <vt:lpstr>Slide 9</vt:lpstr>
      <vt:lpstr>Slide 10</vt:lpstr>
      <vt:lpstr>Slide 11</vt:lpstr>
      <vt:lpstr>Slide 12</vt:lpstr>
      <vt:lpstr>Slide 13</vt:lpstr>
      <vt:lpstr>Slide 14</vt:lpstr>
      <vt:lpstr>Proof by Contradiction</vt:lpstr>
      <vt:lpstr>Slide 16</vt:lpstr>
      <vt:lpstr>Slide 17</vt:lpstr>
      <vt:lpstr>Undecidability</vt:lpstr>
      <vt:lpstr>Facts  about testing</vt:lpstr>
      <vt:lpstr>Customer’s viewpoint quality</vt:lpstr>
      <vt:lpstr>Some Terminology</vt:lpstr>
      <vt:lpstr>Customer needs: Software Qualities</vt:lpstr>
      <vt:lpstr>Resume 4/23</vt:lpstr>
      <vt:lpstr>Dependability Qualities</vt:lpstr>
      <vt:lpstr>Example of Dependability Qualities</vt:lpstr>
      <vt:lpstr>Relation among Dependability Qualities </vt:lpstr>
      <vt:lpstr>Validation vs. Verification</vt:lpstr>
      <vt:lpstr>Validation vs. Verification</vt:lpstr>
      <vt:lpstr>Verification or validation depend on the specification</vt:lpstr>
      <vt:lpstr>Validation and Verification Activities</vt:lpstr>
      <vt:lpstr>Quality Summary</vt:lpstr>
      <vt:lpstr>Types of testing</vt:lpstr>
      <vt:lpstr>Impact of the type of software  on testing and analysis</vt:lpstr>
      <vt:lpstr>Different emphasis to the same properties</vt:lpstr>
      <vt:lpstr>Different type of software may require different properties</vt:lpstr>
      <vt:lpstr>Different properties require different testing and analysis techniques</vt:lpstr>
      <vt:lpstr>Different T&amp;A for checking the same properties for different software</vt:lpstr>
      <vt:lpstr>Principles </vt:lpstr>
      <vt:lpstr>Sensitivity: Better to fail every time than sometimes</vt:lpstr>
      <vt:lpstr>Redundancy:  making intentions explicit</vt:lpstr>
      <vt:lpstr>Partitioning: divide and conquer</vt:lpstr>
      <vt:lpstr>Restriction: making the problem easier</vt:lpstr>
      <vt:lpstr>Feedback:  tuning the development process</vt:lpstr>
      <vt:lpstr>Software Quality Assurance (SQA)</vt:lpstr>
      <vt:lpstr>SQA Plan: Steps</vt:lpstr>
      <vt:lpstr>ISO9000 quality standards</vt:lpstr>
      <vt:lpstr>Capability Maturity Model (CMM)</vt:lpstr>
      <vt:lpstr>Quality through a Continuous Improvement Process and TQM</vt:lpstr>
      <vt:lpstr>Fourteen points for TQM (1)</vt:lpstr>
      <vt:lpstr>Fourteen points for TQM (2)</vt:lpstr>
      <vt:lpstr>Fourteen points for TQM (3)</vt:lpstr>
      <vt:lpstr>Discussion Questions</vt:lpstr>
      <vt:lpstr>Useful links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Information &amp; Technology Services</cp:lastModifiedBy>
  <cp:revision>69</cp:revision>
  <dcterms:created xsi:type="dcterms:W3CDTF">1601-01-01T00:00:00Z</dcterms:created>
  <dcterms:modified xsi:type="dcterms:W3CDTF">2009-04-23T11:48:10Z</dcterms:modified>
</cp:coreProperties>
</file>