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2" r:id="rId3"/>
    <p:sldId id="274" r:id="rId4"/>
    <p:sldId id="27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75" r:id="rId16"/>
    <p:sldId id="269" r:id="rId17"/>
    <p:sldId id="270" r:id="rId18"/>
    <p:sldId id="273" r:id="rId19"/>
    <p:sldId id="271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48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49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E1553347-87A1-4EDA-9456-10FF72A202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4EAA7-0771-4EF9-A4CA-EFA826B6B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EC89B-9E39-4749-BF99-ABC817D8DD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C9856-0449-4C84-AB90-2042DB449A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3AF7C-E319-4EAA-BC5D-D47A3FDCCC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3844C-E59C-478E-9AA8-F6906119D9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8731D-1414-401E-B054-5F6330BBB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ED282-A066-4CFD-8E51-5BC08FFBA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07EE5-CB5B-45DE-A394-D194C3510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CA5A9-5575-46E6-A41A-652DC7886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7C993-ABB2-4941-BD9B-5D67A0E32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946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46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946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46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1212E40-8A61-4F3C-A936-BB58B1FCA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Example of Test Series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</a:t>
            </a:r>
          </a:p>
          <a:p>
            <a:pPr eaLnBrk="1" hangingPunct="1"/>
            <a:r>
              <a:rPr lang="en-US" smtClean="0"/>
              <a:t>ITIS 3320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Cycle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Make notes on what else needs testing</a:t>
            </a:r>
          </a:p>
          <a:p>
            <a:pPr lvl="1" eaLnBrk="1" hangingPunct="1"/>
            <a:r>
              <a:rPr lang="en-US" smtClean="0"/>
              <a:t>As testing proceeds note where more testing could be done</a:t>
            </a:r>
          </a:p>
          <a:p>
            <a:pPr lvl="1" eaLnBrk="1" hangingPunct="1"/>
            <a:r>
              <a:rPr lang="en-US" smtClean="0"/>
              <a:t>Look for probable problem areas</a:t>
            </a:r>
          </a:p>
          <a:p>
            <a:pPr lvl="2" eaLnBrk="1" hangingPunct="1"/>
            <a:r>
              <a:rPr lang="en-US" smtClean="0"/>
              <a:t>Typically boundary conditions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Cycle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Boundary Conditions</a:t>
            </a:r>
          </a:p>
          <a:p>
            <a:pPr lvl="1" eaLnBrk="1" hangingPunct="1"/>
            <a:r>
              <a:rPr lang="en-US" sz="2000" smtClean="0"/>
              <a:t>What happens as data approaches extreme values?</a:t>
            </a:r>
          </a:p>
          <a:p>
            <a:pPr lvl="2" eaLnBrk="1" hangingPunct="1"/>
            <a:r>
              <a:rPr lang="en-US" sz="1800" smtClean="0"/>
              <a:t>Adding 2 digit numbers</a:t>
            </a:r>
          </a:p>
          <a:p>
            <a:pPr lvl="3" eaLnBrk="1" hangingPunct="1"/>
            <a:r>
              <a:rPr lang="en-US" sz="1600" smtClean="0"/>
              <a:t>Result can be a three digit</a:t>
            </a:r>
          </a:p>
          <a:p>
            <a:pPr lvl="3" eaLnBrk="1" hangingPunct="1"/>
            <a:r>
              <a:rPr lang="en-US" sz="1600" smtClean="0"/>
              <a:t>Can program handle three digits?</a:t>
            </a:r>
          </a:p>
          <a:p>
            <a:pPr lvl="2" eaLnBrk="1" hangingPunct="1"/>
            <a:r>
              <a:rPr lang="en-US" sz="1800" smtClean="0"/>
              <a:t>Multiplying 2 digit numbers</a:t>
            </a:r>
          </a:p>
          <a:p>
            <a:pPr lvl="3" eaLnBrk="1" hangingPunct="1"/>
            <a:r>
              <a:rPr lang="en-US" sz="1600" smtClean="0"/>
              <a:t>Result can be 4 digits</a:t>
            </a:r>
          </a:p>
          <a:p>
            <a:pPr lvl="2" eaLnBrk="1" hangingPunct="1"/>
            <a:r>
              <a:rPr lang="en-US" sz="1800" smtClean="0"/>
              <a:t>Negative numbers</a:t>
            </a:r>
          </a:p>
          <a:p>
            <a:pPr lvl="3" eaLnBrk="1" hangingPunct="1"/>
            <a:r>
              <a:rPr lang="en-US" sz="1600" smtClean="0"/>
              <a:t>Legal?  What if 5-8 is done?</a:t>
            </a:r>
          </a:p>
          <a:p>
            <a:pPr lvl="2" eaLnBrk="1" hangingPunct="1"/>
            <a:r>
              <a:rPr lang="en-US" sz="1800" smtClean="0"/>
              <a:t>Dealing with 0</a:t>
            </a:r>
          </a:p>
          <a:p>
            <a:pPr lvl="3" eaLnBrk="1" hangingPunct="1"/>
            <a:r>
              <a:rPr lang="en-US" sz="1600" smtClean="0"/>
              <a:t>Division by 0 is tricky, mathematically undefined</a:t>
            </a:r>
          </a:p>
          <a:p>
            <a:pPr lvl="2" eaLnBrk="1" hangingPunct="1"/>
            <a:r>
              <a:rPr lang="en-US" sz="1800" smtClean="0"/>
              <a:t>Data nearing limits</a:t>
            </a:r>
          </a:p>
          <a:p>
            <a:pPr lvl="3" eaLnBrk="1" hangingPunct="1"/>
            <a:r>
              <a:rPr lang="en-US" sz="1600" smtClean="0"/>
              <a:t>0 and 255 for a byte or 0 and 65365 for a word</a:t>
            </a:r>
          </a:p>
          <a:p>
            <a:pPr lvl="3" eaLnBrk="1" hangingPunct="1"/>
            <a:r>
              <a:rPr lang="en-US" sz="1600" smtClean="0"/>
              <a:t>-128 or 127 for a signed byte or -32768 or 32757 for a 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Cycle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Check valid cases</a:t>
            </a:r>
          </a:p>
          <a:p>
            <a:pPr lvl="1" eaLnBrk="1" hangingPunct="1"/>
            <a:r>
              <a:rPr lang="en-US" smtClean="0"/>
              <a:t>Select some simple basic sample data</a:t>
            </a:r>
          </a:p>
          <a:p>
            <a:pPr lvl="1" eaLnBrk="1" hangingPunct="1"/>
            <a:r>
              <a:rPr lang="en-US" smtClean="0"/>
              <a:t>Make sure it does the basics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Cycle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“On the fly”</a:t>
            </a:r>
          </a:p>
          <a:p>
            <a:pPr lvl="1" eaLnBrk="1" hangingPunct="1"/>
            <a:r>
              <a:rPr lang="en-US" smtClean="0"/>
              <a:t>After formally planned tests</a:t>
            </a:r>
          </a:p>
          <a:p>
            <a:pPr lvl="1" eaLnBrk="1" hangingPunct="1"/>
            <a:r>
              <a:rPr lang="en-US" smtClean="0"/>
              <a:t>Use instincts</a:t>
            </a:r>
          </a:p>
          <a:p>
            <a:pPr lvl="1" eaLnBrk="1" hangingPunct="1"/>
            <a:r>
              <a:rPr lang="en-US" smtClean="0"/>
              <a:t>Keep track of what you do</a:t>
            </a:r>
          </a:p>
          <a:p>
            <a:pPr lvl="2" eaLnBrk="1" hangingPunct="1"/>
            <a:r>
              <a:rPr lang="en-US" smtClean="0"/>
              <a:t>If you can’t replicate it, it will be difficult to find and fix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Cycle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Summarize findings</a:t>
            </a:r>
          </a:p>
          <a:p>
            <a:pPr lvl="1" eaLnBrk="1" hangingPunct="1"/>
            <a:r>
              <a:rPr lang="en-US" sz="2000" smtClean="0"/>
              <a:t>Your own use only (internal)</a:t>
            </a:r>
          </a:p>
          <a:p>
            <a:pPr lvl="1" eaLnBrk="1" hangingPunct="1"/>
            <a:r>
              <a:rPr lang="en-US" sz="2000" smtClean="0"/>
              <a:t>Useful, but not required</a:t>
            </a:r>
          </a:p>
          <a:p>
            <a:pPr lvl="1" eaLnBrk="1" hangingPunct="1"/>
            <a:r>
              <a:rPr lang="en-US" sz="2000" smtClean="0"/>
              <a:t>Are there problem areas?</a:t>
            </a:r>
          </a:p>
          <a:p>
            <a:pPr lvl="2" eaLnBrk="1" hangingPunct="1"/>
            <a:r>
              <a:rPr lang="en-US" sz="1800" smtClean="0"/>
              <a:t>Display</a:t>
            </a:r>
          </a:p>
          <a:p>
            <a:pPr lvl="2" eaLnBrk="1" hangingPunct="1"/>
            <a:r>
              <a:rPr lang="en-US" sz="1800" smtClean="0"/>
              <a:t>Input</a:t>
            </a:r>
          </a:p>
          <a:p>
            <a:pPr lvl="2" eaLnBrk="1" hangingPunct="1"/>
            <a:r>
              <a:rPr lang="en-US" sz="1800" smtClean="0"/>
              <a:t>Algorithms</a:t>
            </a:r>
          </a:p>
          <a:p>
            <a:pPr lvl="2" eaLnBrk="1" hangingPunct="1"/>
            <a:r>
              <a:rPr lang="en-US" sz="1800" smtClean="0"/>
              <a:t>Flow of program</a:t>
            </a:r>
          </a:p>
          <a:p>
            <a:pPr lvl="1" eaLnBrk="1" hangingPunct="1"/>
            <a:r>
              <a:rPr lang="en-US" sz="2000" smtClean="0"/>
              <a:t>Any consistent inconsistencies?</a:t>
            </a:r>
          </a:p>
          <a:p>
            <a:pPr lvl="2" eaLnBrk="1" hangingPunct="1"/>
            <a:r>
              <a:rPr lang="en-US" sz="1800" smtClean="0"/>
              <a:t>Data handling</a:t>
            </a:r>
          </a:p>
          <a:p>
            <a:pPr eaLnBrk="1" hangingPunct="1"/>
            <a:r>
              <a:rPr lang="en-US" sz="2400" smtClean="0"/>
              <a:t>Note areas to keep an eye on in the future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</a:t>
            </a:r>
            <a:r>
              <a:rPr lang="en-US" dirty="0" smtClean="0"/>
              <a:t>Cycle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Second Cycle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Review responses to previous bugs found</a:t>
            </a:r>
          </a:p>
          <a:p>
            <a:pPr lvl="1" eaLnBrk="1" hangingPunct="1"/>
            <a:r>
              <a:rPr lang="en-US" smtClean="0"/>
              <a:t>What was fixed</a:t>
            </a:r>
          </a:p>
          <a:p>
            <a:pPr lvl="2" eaLnBrk="1" hangingPunct="1"/>
            <a:r>
              <a:rPr lang="en-US" smtClean="0"/>
              <a:t>No need to retest things not fixed</a:t>
            </a:r>
          </a:p>
          <a:p>
            <a:pPr lvl="2" eaLnBrk="1" hangingPunct="1"/>
            <a:r>
              <a:rPr lang="en-US" smtClean="0"/>
              <a:t>Need to retest thing fixed</a:t>
            </a:r>
          </a:p>
          <a:p>
            <a:pPr lvl="1" eaLnBrk="1" hangingPunct="1"/>
            <a:r>
              <a:rPr lang="en-US" smtClean="0"/>
              <a:t>What wasn’t fixed</a:t>
            </a:r>
          </a:p>
          <a:p>
            <a:pPr lvl="2" eaLnBrk="1" hangingPunct="1"/>
            <a:r>
              <a:rPr lang="en-US" smtClean="0"/>
              <a:t>Review why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Second Cycle </a:t>
            </a:r>
            <a:r>
              <a:rPr lang="en-US" sz="2400" smtClean="0"/>
              <a:t>(and subsequent)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notes from First Cycle Testing</a:t>
            </a:r>
          </a:p>
          <a:p>
            <a:pPr lvl="1" eaLnBrk="1" hangingPunct="1"/>
            <a:r>
              <a:rPr lang="en-US" smtClean="0"/>
              <a:t>Revise for fixes	</a:t>
            </a:r>
          </a:p>
          <a:p>
            <a:pPr lvl="2" eaLnBrk="1" hangingPunct="1"/>
            <a:r>
              <a:rPr lang="en-US" smtClean="0"/>
              <a:t>New tests needed?</a:t>
            </a:r>
          </a:p>
          <a:p>
            <a:pPr lvl="1" eaLnBrk="1" hangingPunct="1"/>
            <a:r>
              <a:rPr lang="en-US" smtClean="0"/>
              <a:t>Use as basis for new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Quote	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The best tester isn’t the one who finds the most bugs or who embarrasses the most programmers.  </a:t>
            </a:r>
            <a:r>
              <a:rPr lang="en-US" i="1" smtClean="0">
                <a:solidFill>
                  <a:srgbClr val="FF0000"/>
                </a:solidFill>
              </a:rPr>
              <a:t>The best tester is the one who gets the most bugs fixed.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This was just a quick intro to the test procedure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Major points: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Testing cycles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First Cycle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Second Cycle (includes third, fourth, …)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Keeping track of results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What you did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Reporting errors found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Retesting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Ensuring all reported errors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Get Fixed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sz="1600" u="sng" smtClean="0">
                <a:solidFill>
                  <a:srgbClr val="FF0000"/>
                </a:solidFill>
              </a:rPr>
              <a:t>or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Have a good reason for not being fixed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Effective testing</a:t>
            </a:r>
          </a:p>
          <a:p>
            <a:pPr lvl="1" eaLnBrk="1" hangingPunct="1"/>
            <a:r>
              <a:rPr lang="en-US" smtClean="0"/>
              <a:t>Must be systematic</a:t>
            </a:r>
          </a:p>
          <a:p>
            <a:pPr lvl="1" eaLnBrk="1" hangingPunct="1"/>
            <a:r>
              <a:rPr lang="en-US" smtClean="0"/>
              <a:t>Find Errors</a:t>
            </a:r>
          </a:p>
          <a:p>
            <a:pPr lvl="1" eaLnBrk="1" hangingPunct="1"/>
            <a:r>
              <a:rPr lang="en-US" smtClean="0"/>
              <a:t>Some intuition</a:t>
            </a:r>
          </a:p>
          <a:p>
            <a:pPr lvl="1" eaLnBrk="1" hangingPunct="1"/>
            <a:r>
              <a:rPr lang="en-US" u="sng" smtClean="0"/>
              <a:t>Will not</a:t>
            </a:r>
            <a:r>
              <a:rPr lang="en-US" smtClean="0"/>
              <a:t> prove program is correct</a:t>
            </a:r>
          </a:p>
          <a:p>
            <a:pPr eaLnBrk="1" hangingPunct="1"/>
            <a:r>
              <a:rPr lang="en-US" smtClean="0"/>
              <a:t>Introduction to testing concepts</a:t>
            </a:r>
          </a:p>
          <a:p>
            <a:pPr lvl="1" eaLnBrk="1" hangingPunct="1"/>
            <a:r>
              <a:rPr lang="en-US" smtClean="0"/>
              <a:t>Effectively testing</a:t>
            </a:r>
          </a:p>
          <a:p>
            <a:pPr lvl="1" eaLnBrk="1" hangingPunct="1"/>
            <a:r>
              <a:rPr lang="en-US" smtClean="0"/>
              <a:t>Testing cycles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 Cycles</a:t>
            </a:r>
          </a:p>
        </p:txBody>
      </p:sp>
      <p:sp>
        <p:nvSpPr>
          <p:cNvPr id="5123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Cycle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Cycle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Before starting need to know:</a:t>
            </a:r>
          </a:p>
          <a:p>
            <a:pPr lvl="1" eaLnBrk="1" hangingPunct="1"/>
            <a:r>
              <a:rPr lang="en-US" smtClean="0"/>
              <a:t>What program does</a:t>
            </a:r>
          </a:p>
          <a:p>
            <a:pPr lvl="2" eaLnBrk="1" hangingPunct="1"/>
            <a:r>
              <a:rPr lang="en-US" smtClean="0"/>
              <a:t>Basic function of program</a:t>
            </a:r>
          </a:p>
          <a:p>
            <a:pPr lvl="2" eaLnBrk="1" hangingPunct="1"/>
            <a:r>
              <a:rPr lang="en-US" smtClean="0"/>
              <a:t>Inputs</a:t>
            </a:r>
          </a:p>
          <a:p>
            <a:pPr lvl="2" eaLnBrk="1" hangingPunct="1"/>
            <a:r>
              <a:rPr lang="en-US" smtClean="0"/>
              <a:t>Outputs</a:t>
            </a:r>
          </a:p>
          <a:p>
            <a:pPr lvl="1" eaLnBrk="1" hangingPunct="1"/>
            <a:r>
              <a:rPr lang="en-US" smtClean="0"/>
              <a:t>How to run</a:t>
            </a:r>
          </a:p>
          <a:p>
            <a:pPr lvl="2" eaLnBrk="1" hangingPunct="1"/>
            <a:r>
              <a:rPr lang="en-US" smtClean="0"/>
              <a:t>Command to start</a:t>
            </a:r>
          </a:p>
          <a:p>
            <a:pPr lvl="2" eaLnBrk="1" hangingPunct="1"/>
            <a:r>
              <a:rPr lang="en-US" smtClean="0"/>
              <a:t>How to enter data</a:t>
            </a:r>
          </a:p>
          <a:p>
            <a:pPr lvl="2" eaLnBrk="1" hangingPunct="1"/>
            <a:r>
              <a:rPr lang="en-US" smtClean="0"/>
              <a:t>How to read or check data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Cycle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Start with: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Obvious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Simple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Familiarize with use of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Read user’s manual (if it exists)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Read program specification (if available)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Start and use program (if it is stable enough)</a:t>
            </a:r>
          </a:p>
          <a:p>
            <a:pPr eaLnBrk="1" hangingPunct="1">
              <a:lnSpc>
                <a:spcPct val="90000"/>
              </a:lnSpc>
            </a:pPr>
            <a:r>
              <a:rPr lang="en-US" b="1" u="sng" smtClean="0"/>
              <a:t>Take notes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Cycle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Reports</a:t>
            </a:r>
          </a:p>
          <a:p>
            <a:pPr lvl="1" eaLnBrk="1" hangingPunct="1"/>
            <a:r>
              <a:rPr lang="en-US" smtClean="0"/>
              <a:t>Bugs found</a:t>
            </a:r>
          </a:p>
          <a:p>
            <a:pPr lvl="2" eaLnBrk="1" hangingPunct="1"/>
            <a:r>
              <a:rPr lang="en-US" smtClean="0"/>
              <a:t>What type of error?</a:t>
            </a:r>
          </a:p>
          <a:p>
            <a:pPr lvl="2" eaLnBrk="1" hangingPunct="1"/>
            <a:r>
              <a:rPr lang="en-US" smtClean="0"/>
              <a:t>Where?</a:t>
            </a:r>
          </a:p>
          <a:p>
            <a:pPr lvl="2" eaLnBrk="1" hangingPunct="1"/>
            <a:r>
              <a:rPr lang="en-US" smtClean="0"/>
              <a:t>How to reproduce</a:t>
            </a:r>
          </a:p>
          <a:p>
            <a:pPr lvl="1" eaLnBrk="1" hangingPunct="1"/>
            <a:r>
              <a:rPr lang="en-US" smtClean="0"/>
              <a:t>Must report and track</a:t>
            </a:r>
          </a:p>
          <a:p>
            <a:pPr lvl="2" eaLnBrk="1" hangingPunct="1"/>
            <a:r>
              <a:rPr lang="en-US" smtClean="0"/>
              <a:t>Report each error separately</a:t>
            </a:r>
          </a:p>
          <a:p>
            <a:pPr lvl="2" eaLnBrk="1" hangingPunct="1"/>
            <a:r>
              <a:rPr lang="en-US" smtClean="0"/>
              <a:t>Use a standard form</a:t>
            </a:r>
          </a:p>
          <a:p>
            <a:pPr lvl="3" eaLnBrk="1" hangingPunct="1"/>
            <a:r>
              <a:rPr lang="en-US" smtClean="0"/>
              <a:t>Can be paper or automated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Cycle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Bug Information</a:t>
            </a:r>
          </a:p>
          <a:p>
            <a:pPr lvl="1" eaLnBrk="1" hangingPunct="1"/>
            <a:r>
              <a:rPr lang="en-US" smtClean="0"/>
              <a:t>Program name and version (and build)</a:t>
            </a:r>
          </a:p>
          <a:p>
            <a:pPr lvl="1" eaLnBrk="1" hangingPunct="1"/>
            <a:r>
              <a:rPr lang="en-US" smtClean="0"/>
              <a:t>Type of bug	</a:t>
            </a:r>
          </a:p>
          <a:p>
            <a:pPr lvl="1" eaLnBrk="1" hangingPunct="1"/>
            <a:r>
              <a:rPr lang="en-US" smtClean="0"/>
              <a:t>Brief Summary</a:t>
            </a:r>
          </a:p>
          <a:p>
            <a:pPr lvl="1" eaLnBrk="1" hangingPunct="1"/>
            <a:r>
              <a:rPr lang="en-US" smtClean="0"/>
              <a:t>Details of how to reproduce</a:t>
            </a:r>
          </a:p>
          <a:p>
            <a:pPr lvl="1" eaLnBrk="1" hangingPunct="1"/>
            <a:r>
              <a:rPr lang="en-US" smtClean="0"/>
              <a:t>Reporter (usually who found the bug)</a:t>
            </a:r>
          </a:p>
          <a:p>
            <a:pPr lvl="1" eaLnBrk="1" hangingPunct="1"/>
            <a:r>
              <a:rPr lang="en-US" smtClean="0"/>
              <a:t>Severity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Cycle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Additional Bug Information</a:t>
            </a:r>
          </a:p>
          <a:p>
            <a:pPr lvl="1" eaLnBrk="1" hangingPunct="1"/>
            <a:r>
              <a:rPr lang="en-US" smtClean="0"/>
              <a:t>Status</a:t>
            </a:r>
          </a:p>
          <a:p>
            <a:pPr lvl="2" eaLnBrk="1" hangingPunct="1"/>
            <a:r>
              <a:rPr lang="en-US" smtClean="0"/>
              <a:t>Open/Closed</a:t>
            </a:r>
          </a:p>
          <a:p>
            <a:pPr lvl="1" eaLnBrk="1" hangingPunct="1"/>
            <a:r>
              <a:rPr lang="en-US" smtClean="0"/>
              <a:t>Priority</a:t>
            </a:r>
          </a:p>
          <a:p>
            <a:pPr lvl="1" eaLnBrk="1" hangingPunct="1"/>
            <a:r>
              <a:rPr lang="en-US" smtClean="0"/>
              <a:t>Resolution</a:t>
            </a:r>
          </a:p>
          <a:p>
            <a:pPr lvl="1" eaLnBrk="1" hangingPunct="1"/>
            <a:r>
              <a:rPr lang="en-US" smtClean="0"/>
              <a:t>Who fixed</a:t>
            </a:r>
          </a:p>
          <a:p>
            <a:pPr lvl="1" eaLnBrk="1" hangingPunct="1"/>
            <a:r>
              <a:rPr lang="en-US" smtClean="0"/>
              <a:t>When fixed</a:t>
            </a:r>
          </a:p>
          <a:p>
            <a:pPr lvl="1" eaLnBrk="1" hangingPunct="1"/>
            <a:r>
              <a:rPr lang="en-US" smtClean="0"/>
              <a:t>Fix tested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2006</TotalTime>
  <Words>514</Words>
  <Application>Microsoft Office PowerPoint</Application>
  <PresentationFormat>On-screen Show (4:3)</PresentationFormat>
  <Paragraphs>131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Capsules</vt:lpstr>
      <vt:lpstr>An Example of Test Series</vt:lpstr>
      <vt:lpstr>Overview</vt:lpstr>
      <vt:lpstr>Testing Cycles</vt:lpstr>
      <vt:lpstr>First Cycle </vt:lpstr>
      <vt:lpstr>First Cycle</vt:lpstr>
      <vt:lpstr>First Cycle</vt:lpstr>
      <vt:lpstr>First Cycle</vt:lpstr>
      <vt:lpstr>First Cycle</vt:lpstr>
      <vt:lpstr>First Cycle</vt:lpstr>
      <vt:lpstr>First Cycle</vt:lpstr>
      <vt:lpstr>First Cycle</vt:lpstr>
      <vt:lpstr>First Cycle</vt:lpstr>
      <vt:lpstr>First Cycle</vt:lpstr>
      <vt:lpstr>First Cycle</vt:lpstr>
      <vt:lpstr>Second Cycle</vt:lpstr>
      <vt:lpstr>Second Cycle</vt:lpstr>
      <vt:lpstr>Second Cycle (and subsequent)</vt:lpstr>
      <vt:lpstr>Quote </vt:lpstr>
      <vt:lpstr>Summary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Kombol</dc:creator>
  <cp:lastModifiedBy>Information &amp; Technology Services</cp:lastModifiedBy>
  <cp:revision>29</cp:revision>
  <dcterms:created xsi:type="dcterms:W3CDTF">2006-06-20T13:50:51Z</dcterms:created>
  <dcterms:modified xsi:type="dcterms:W3CDTF">2009-01-06T20:39:38Z</dcterms:modified>
</cp:coreProperties>
</file>