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257" r:id="rId4"/>
    <p:sldId id="258" r:id="rId5"/>
    <p:sldId id="259" r:id="rId6"/>
    <p:sldId id="261" r:id="rId7"/>
    <p:sldId id="270" r:id="rId8"/>
    <p:sldId id="262" r:id="rId9"/>
    <p:sldId id="271" r:id="rId10"/>
    <p:sldId id="272" r:id="rId11"/>
    <p:sldId id="263" r:id="rId12"/>
    <p:sldId id="264" r:id="rId13"/>
    <p:sldId id="265" r:id="rId14"/>
    <p:sldId id="274" r:id="rId15"/>
    <p:sldId id="275" r:id="rId16"/>
    <p:sldId id="276" r:id="rId17"/>
    <p:sldId id="277" r:id="rId18"/>
    <p:sldId id="273" r:id="rId19"/>
    <p:sldId id="267" r:id="rId20"/>
    <p:sldId id="266" r:id="rId21"/>
    <p:sldId id="268" r:id="rId22"/>
    <p:sldId id="269" r:id="rId2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B238DB-573C-40CA-BB6B-D3005CE4B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0008B72-3C23-4F89-AE86-081480580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19DC74-C2D8-45A2-81C9-43A72DCCA58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Note error in ppt if click on the s on the first bullet.  It highlights two lines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95D7087-3741-4F5B-A734-D1C934D4B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8D5DF-4E73-4EDD-82C4-35B68F40D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9C8A1-48A0-4036-9D29-707BCCE3E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05FC-B8D8-4486-952C-0049245F8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58A6A-71CE-4805-8F74-AACA91F41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1B796-1396-4B83-BB9E-39E637E86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2585D-0958-47C5-8621-20576A8CA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45C93-8D5A-4206-A6DF-B8848E44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4560F-0E8A-477A-924C-9D30074C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77F60-4CD1-42D3-91BA-2D04AEB5F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414AA-CBDB-463C-A884-FA92F8BB4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4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4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4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4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10BDA6-A20A-4411-B7C7-DB7AE13A7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-bonn.de/~manfear/numbers_names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 and Limits of Testing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2</a:t>
            </a:r>
          </a:p>
          <a:p>
            <a:pPr eaLnBrk="1" hangingPunct="1"/>
            <a:r>
              <a:rPr lang="en-US" smtClean="0"/>
              <a:t>ITIS 3320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en-US" sz="2400" smtClean="0"/>
              <a:t>Myers’ program</a:t>
            </a:r>
          </a:p>
          <a:p>
            <a:pPr lvl="1" eaLnBrk="1" hangingPunct="1"/>
            <a:r>
              <a:rPr lang="en-US" sz="2000" smtClean="0"/>
              <a:t>100 line program</a:t>
            </a:r>
          </a:p>
          <a:p>
            <a:pPr lvl="1" eaLnBrk="1" hangingPunct="1"/>
            <a:r>
              <a:rPr lang="en-US" sz="2000" smtClean="0"/>
              <a:t>10</a:t>
            </a:r>
            <a:r>
              <a:rPr lang="en-US" sz="2000" baseline="30000" smtClean="0"/>
              <a:t>18</a:t>
            </a:r>
            <a:r>
              <a:rPr lang="en-US" sz="2000" smtClean="0"/>
              <a:t> unique paths</a:t>
            </a:r>
          </a:p>
          <a:p>
            <a:pPr lvl="1" eaLnBrk="1" hangingPunct="1"/>
            <a:r>
              <a:rPr lang="en-US" sz="2000" smtClean="0"/>
              <a:t>Universe is ~ 4 x 10</a:t>
            </a:r>
            <a:r>
              <a:rPr lang="en-US" sz="2000" baseline="30000" smtClean="0"/>
              <a:t>17</a:t>
            </a:r>
            <a:r>
              <a:rPr lang="en-US" sz="2000" smtClean="0"/>
              <a:t> seconds old</a:t>
            </a:r>
          </a:p>
          <a:p>
            <a:pPr eaLnBrk="1" hangingPunct="1"/>
            <a:r>
              <a:rPr lang="en-US" sz="2400" smtClean="0"/>
              <a:t>It is a “cooked” example</a:t>
            </a:r>
          </a:p>
          <a:p>
            <a:pPr eaLnBrk="1" hangingPunct="1"/>
            <a:r>
              <a:rPr lang="en-US" sz="2400" smtClean="0"/>
              <a:t>Still shows how complex a program of 20,000-lines, 400,000-lines or even bigger could be</a:t>
            </a:r>
          </a:p>
          <a:p>
            <a:pPr lvl="1" eaLnBrk="1" hangingPunct="1"/>
            <a:r>
              <a:rPr lang="en-US" sz="2000" smtClean="0"/>
              <a:t>Windows XP: 40 million lines of code!</a:t>
            </a:r>
          </a:p>
          <a:p>
            <a:pPr lvl="1" eaLnBrk="1" hangingPunct="1"/>
            <a:r>
              <a:rPr lang="en-US" sz="2000" smtClean="0"/>
              <a:t>Linux kernel: 6 million lines of code</a:t>
            </a:r>
          </a:p>
          <a:p>
            <a:pPr lvl="1" eaLnBrk="1" hangingPunct="1"/>
            <a:r>
              <a:rPr lang="en-US" sz="2000" smtClean="0"/>
              <a:t>Debian 3.1 Linux distro: 213 million lines of code!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Errors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may do what it was designed to do</a:t>
            </a:r>
          </a:p>
          <a:p>
            <a:pPr eaLnBrk="1" hangingPunct="1"/>
            <a:r>
              <a:rPr lang="en-US" smtClean="0"/>
              <a:t>But, what if the design is wrong?</a:t>
            </a:r>
          </a:p>
          <a:p>
            <a:pPr lvl="1" eaLnBrk="1" hangingPunct="1"/>
            <a:r>
              <a:rPr lang="en-US" smtClean="0"/>
              <a:t>Need to test for design errors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Can’t prove a program is correct using logic</a:t>
            </a:r>
          </a:p>
          <a:p>
            <a:pPr lvl="1" eaLnBrk="1" hangingPunct="1"/>
            <a:r>
              <a:rPr lang="en-US" smtClean="0"/>
              <a:t>The old “time” problem again</a:t>
            </a:r>
          </a:p>
          <a:p>
            <a:pPr lvl="2" eaLnBrk="1" hangingPunct="1"/>
            <a:r>
              <a:rPr lang="en-US" smtClean="0"/>
              <a:t>Not enough time to check all possible paths and variations</a:t>
            </a:r>
          </a:p>
          <a:p>
            <a:pPr lvl="1" eaLnBrk="1" hangingPunct="1"/>
            <a:r>
              <a:rPr lang="en-US" smtClean="0"/>
              <a:t>Assume you can prove the program is in “spec”</a:t>
            </a:r>
          </a:p>
          <a:p>
            <a:pPr lvl="2" eaLnBrk="1" hangingPunct="1"/>
            <a:r>
              <a:rPr lang="en-US" smtClean="0"/>
              <a:t>Is the spec right?</a:t>
            </a:r>
          </a:p>
          <a:p>
            <a:pPr lvl="2" eaLnBrk="1" hangingPunct="1"/>
            <a:r>
              <a:rPr lang="en-US" smtClean="0"/>
              <a:t>Is the proof procedure correct?</a:t>
            </a:r>
          </a:p>
          <a:p>
            <a:pPr lvl="2" eaLnBrk="1" hangingPunct="1"/>
            <a:r>
              <a:rPr lang="en-US" smtClean="0"/>
              <a:t>Was the proof procedure done correctly?</a:t>
            </a:r>
          </a:p>
          <a:p>
            <a:pPr eaLnBrk="1" hangingPunct="1"/>
            <a:r>
              <a:rPr lang="en-US" smtClean="0"/>
              <a:t>This is just a tip of the iceberg!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Verification?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testing a verification process?</a:t>
            </a:r>
          </a:p>
          <a:p>
            <a:pPr eaLnBrk="1" hangingPunct="1"/>
            <a:r>
              <a:rPr lang="en-US" smtClean="0"/>
              <a:t>NO!</a:t>
            </a:r>
          </a:p>
          <a:p>
            <a:pPr lvl="1" eaLnBrk="1" hangingPunct="1"/>
            <a:r>
              <a:rPr lang="en-US" smtClean="0"/>
              <a:t>Can’t verify a program works correctly</a:t>
            </a:r>
          </a:p>
          <a:p>
            <a:pPr lvl="1" eaLnBrk="1" hangingPunct="1"/>
            <a:r>
              <a:rPr lang="en-US" smtClean="0"/>
              <a:t>Program DO have errors</a:t>
            </a:r>
          </a:p>
          <a:p>
            <a:pPr lvl="1" eaLnBrk="1" hangingPunct="1"/>
            <a:r>
              <a:rPr lang="en-US" smtClean="0"/>
              <a:t>Testing is not a failure if the program does not work correctly</a:t>
            </a:r>
          </a:p>
          <a:p>
            <a:pPr lvl="1" eaLnBrk="1" hangingPunct="1"/>
            <a:r>
              <a:rPr lang="en-US" smtClean="0"/>
              <a:t>Testers should not want to prove the program works correctly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Verification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Can’t verify a program works correctly</a:t>
            </a:r>
          </a:p>
          <a:p>
            <a:pPr lvl="1" eaLnBrk="1" hangingPunct="1"/>
            <a:r>
              <a:rPr lang="en-US" smtClean="0"/>
              <a:t>Earlier showed can’t test fully</a:t>
            </a:r>
          </a:p>
          <a:p>
            <a:pPr lvl="1" eaLnBrk="1" hangingPunct="1"/>
            <a:r>
              <a:rPr lang="en-US" smtClean="0"/>
              <a:t>Ergo can’t verify it works correctly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Verification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Programs DO have errors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many?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When released to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Estimate 1-3 bugs per 100 lines of code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Public vs. private bugs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Public bugs: ones remaining after declared “error-free”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Estimate 1 error per 100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Private bugs: one the programmer makes and corrects while designing and coding the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Estimate </a:t>
            </a:r>
            <a:r>
              <a:rPr lang="en-US" sz="1800" b="1" i="1" smtClean="0">
                <a:solidFill>
                  <a:srgbClr val="FF0000"/>
                </a:solidFill>
              </a:rPr>
              <a:t>1.5 errors </a:t>
            </a:r>
            <a:r>
              <a:rPr lang="en-US" sz="1800" smtClean="0"/>
              <a:t>per </a:t>
            </a:r>
            <a:r>
              <a:rPr lang="en-US" sz="1800" b="1" i="1" smtClean="0">
                <a:solidFill>
                  <a:srgbClr val="FF0000"/>
                </a:solidFill>
              </a:rPr>
              <a:t>executable</a:t>
            </a:r>
            <a:r>
              <a:rPr lang="en-US" sz="1800" smtClean="0"/>
              <a:t> statement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Most programmers catch most of their mistakes before releasing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Note: that is </a:t>
            </a:r>
            <a:r>
              <a:rPr lang="en-US" sz="1800" i="1" smtClean="0"/>
              <a:t>most</a:t>
            </a:r>
            <a:r>
              <a:rPr lang="en-US" sz="1800" smtClean="0"/>
              <a:t> of their mistakes, not all!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Verification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is not a failure if the program under test does not work correctly</a:t>
            </a:r>
          </a:p>
          <a:p>
            <a:pPr lvl="1" eaLnBrk="1" hangingPunct="1"/>
            <a:r>
              <a:rPr lang="en-US" smtClean="0"/>
              <a:t>Finding errors in a program is a </a:t>
            </a:r>
            <a:r>
              <a:rPr lang="en-US" b="1" i="1" smtClean="0">
                <a:solidFill>
                  <a:srgbClr val="00CC00"/>
                </a:solidFill>
              </a:rPr>
              <a:t>GOOD</a:t>
            </a:r>
            <a:r>
              <a:rPr lang="en-US" smtClean="0"/>
              <a:t> thing</a:t>
            </a:r>
          </a:p>
          <a:p>
            <a:pPr lvl="1" eaLnBrk="1" hangingPunct="1"/>
            <a:r>
              <a:rPr lang="en-US" smtClean="0"/>
              <a:t>Beware of managers who think finding errors creates problems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Testers should </a:t>
            </a:r>
            <a:r>
              <a:rPr lang="en-US" b="1" i="1" smtClean="0">
                <a:solidFill>
                  <a:srgbClr val="FF0000"/>
                </a:solidFill>
              </a:rPr>
              <a:t>not</a:t>
            </a:r>
            <a:r>
              <a:rPr lang="en-US" smtClean="0"/>
              <a:t> want to prove the program works correctly</a:t>
            </a:r>
          </a:p>
          <a:p>
            <a:pPr eaLnBrk="1" hangingPunct="1"/>
            <a:r>
              <a:rPr lang="en-US" smtClean="0"/>
              <a:t>Question of attitude:</a:t>
            </a:r>
          </a:p>
          <a:p>
            <a:pPr lvl="1" eaLnBrk="1" hangingPunct="1"/>
            <a:r>
              <a:rPr lang="en-US" b="1" smtClean="0">
                <a:solidFill>
                  <a:srgbClr val="FF0000"/>
                </a:solidFill>
              </a:rPr>
              <a:t>I want this program to be correct</a:t>
            </a:r>
          </a:p>
          <a:p>
            <a:pPr lvl="1" eaLnBrk="1" hangingPunct="1">
              <a:buFontTx/>
              <a:buNone/>
            </a:pPr>
            <a:r>
              <a:rPr lang="en-US" smtClean="0"/>
              <a:t>vs.</a:t>
            </a:r>
          </a:p>
          <a:p>
            <a:pPr lvl="1" eaLnBrk="1" hangingPunct="1"/>
            <a:r>
              <a:rPr lang="en-US" b="1" smtClean="0">
                <a:solidFill>
                  <a:srgbClr val="00CC00"/>
                </a:solidFill>
              </a:rPr>
              <a:t>I know there are errors, how can I find them?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Very Apt Quote: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i="1" dirty="0" smtClean="0"/>
              <a:t>If </a:t>
            </a:r>
            <a:r>
              <a:rPr lang="en-US" i="1" dirty="0" smtClean="0">
                <a:solidFill>
                  <a:srgbClr val="00CC00"/>
                </a:solidFill>
              </a:rPr>
              <a:t>you want and expect a program to work</a:t>
            </a:r>
            <a:r>
              <a:rPr lang="en-US" i="1" dirty="0" smtClean="0"/>
              <a:t>, you will be more likely to see a working program – </a:t>
            </a:r>
            <a:r>
              <a:rPr lang="en-US" i="1" dirty="0" smtClean="0">
                <a:solidFill>
                  <a:srgbClr val="FF0000"/>
                </a:solidFill>
              </a:rPr>
              <a:t>you will miss failures</a:t>
            </a:r>
            <a:r>
              <a:rPr lang="en-US" i="1" dirty="0" smtClean="0"/>
              <a:t>. 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If </a:t>
            </a:r>
            <a:r>
              <a:rPr lang="en-US" i="1" dirty="0" smtClean="0">
                <a:solidFill>
                  <a:srgbClr val="00CC00"/>
                </a:solidFill>
              </a:rPr>
              <a:t>you expect it to fail</a:t>
            </a:r>
            <a:r>
              <a:rPr lang="en-US" i="1" dirty="0" smtClean="0"/>
              <a:t>, you’ll be </a:t>
            </a:r>
            <a:r>
              <a:rPr lang="en-US" i="1" dirty="0" smtClean="0">
                <a:solidFill>
                  <a:srgbClr val="FF0000"/>
                </a:solidFill>
              </a:rPr>
              <a:t>more likely to see the problems</a:t>
            </a:r>
            <a:r>
              <a:rPr lang="en-US" i="1" dirty="0" smtClean="0"/>
              <a:t>.  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If </a:t>
            </a:r>
            <a:r>
              <a:rPr lang="en-US" i="1" dirty="0" smtClean="0">
                <a:solidFill>
                  <a:srgbClr val="00CC00"/>
                </a:solidFill>
              </a:rPr>
              <a:t>you are punished for reporting failures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FF0000"/>
                </a:solidFill>
              </a:rPr>
              <a:t>you will miss failures</a:t>
            </a:r>
            <a:r>
              <a:rPr lang="en-US" i="1" dirty="0" smtClean="0"/>
              <a:t>.  </a:t>
            </a:r>
            <a:r>
              <a:rPr lang="en-US" b="1" i="1" dirty="0" smtClean="0"/>
              <a:t>You won’t only fail to report them – you will not notice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So, Why Test?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Can’t completely test</a:t>
            </a:r>
          </a:p>
          <a:p>
            <a:pPr eaLnBrk="1" hangingPunct="1"/>
            <a:r>
              <a:rPr lang="en-US" smtClean="0"/>
              <a:t>Why test</a:t>
            </a:r>
          </a:p>
          <a:p>
            <a:pPr lvl="1" eaLnBrk="1" hangingPunct="1"/>
            <a:r>
              <a:rPr lang="en-US" smtClean="0"/>
              <a:t>Good vs. bad testing</a:t>
            </a:r>
          </a:p>
          <a:p>
            <a:pPr lvl="1" eaLnBrk="1" hangingPunct="1"/>
            <a:r>
              <a:rPr lang="en-US" smtClean="0"/>
              <a:t>How much testing is enough?</a:t>
            </a:r>
          </a:p>
          <a:p>
            <a:pPr lvl="1" eaLnBrk="1" hangingPunct="1"/>
            <a:r>
              <a:rPr lang="en-US" smtClean="0"/>
              <a:t>When are we done testing?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Purpose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CC00"/>
                </a:solidFill>
              </a:rPr>
              <a:t>Find</a:t>
            </a:r>
            <a:r>
              <a:rPr lang="en-US" smtClean="0"/>
              <a:t> errors</a:t>
            </a:r>
          </a:p>
          <a:p>
            <a:pPr lvl="1" eaLnBrk="1" hangingPunct="1"/>
            <a:r>
              <a:rPr lang="en-US" smtClean="0"/>
              <a:t>Uncover as many errors as possible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Not</a:t>
            </a:r>
            <a:r>
              <a:rPr lang="en-US" smtClean="0"/>
              <a:t> to prove the program works</a:t>
            </a:r>
          </a:p>
          <a:p>
            <a:pPr lvl="1" eaLnBrk="1" hangingPunct="1"/>
            <a:r>
              <a:rPr lang="en-US" smtClean="0"/>
              <a:t>Cannot verify all functions</a:t>
            </a:r>
          </a:p>
          <a:p>
            <a:pPr eaLnBrk="1" hangingPunct="1"/>
            <a:r>
              <a:rPr lang="en-US" b="1" i="1" smtClean="0">
                <a:solidFill>
                  <a:srgbClr val="00CC00"/>
                </a:solidFill>
              </a:rPr>
              <a:t>Watch the Attitude!</a:t>
            </a:r>
          </a:p>
          <a:p>
            <a:pPr lvl="1" eaLnBrk="1" hangingPunct="1"/>
            <a:r>
              <a:rPr lang="en-US" smtClean="0"/>
              <a:t>If looking for bugs testers will look harder</a:t>
            </a:r>
          </a:p>
          <a:p>
            <a:pPr lvl="1" eaLnBrk="1" hangingPunct="1"/>
            <a:r>
              <a:rPr lang="en-US" smtClean="0"/>
              <a:t>If trying to prove correct testers will not seek bugs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CC00"/>
                </a:solidFill>
              </a:rPr>
              <a:t>A successful test uncovers an error</a:t>
            </a:r>
          </a:p>
          <a:p>
            <a:pPr eaLnBrk="1" hangingPunct="1"/>
            <a:r>
              <a:rPr lang="en-US" smtClean="0"/>
              <a:t>“</a:t>
            </a:r>
            <a:r>
              <a:rPr lang="en-US" i="1" smtClean="0"/>
              <a:t>A test that reveals a problem is a success.  A test that did not reveal a problem was a waste of time</a:t>
            </a:r>
            <a:r>
              <a:rPr lang="en-US" smtClean="0"/>
              <a:t>”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Note: that means reveal an </a:t>
            </a:r>
            <a:r>
              <a:rPr lang="en-US" u="sng" smtClean="0">
                <a:solidFill>
                  <a:srgbClr val="FF0000"/>
                </a:solidFill>
              </a:rPr>
              <a:t>existing</a:t>
            </a:r>
            <a:r>
              <a:rPr lang="en-US" smtClean="0">
                <a:solidFill>
                  <a:srgbClr val="FF0000"/>
                </a:solidFill>
              </a:rPr>
              <a:t>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Cannot test a program completely</a:t>
            </a:r>
          </a:p>
          <a:p>
            <a:pPr eaLnBrk="1" hangingPunct="1"/>
            <a:r>
              <a:rPr lang="en-US" smtClean="0"/>
              <a:t>Do not want to try to do program verification</a:t>
            </a:r>
          </a:p>
          <a:p>
            <a:pPr eaLnBrk="1" hangingPunct="1"/>
            <a:r>
              <a:rPr lang="en-US" smtClean="0"/>
              <a:t>Attitude!</a:t>
            </a:r>
          </a:p>
          <a:p>
            <a:pPr lvl="1" eaLnBrk="1" hangingPunct="1"/>
            <a:r>
              <a:rPr lang="en-US" smtClean="0"/>
              <a:t>There are errors</a:t>
            </a:r>
          </a:p>
          <a:p>
            <a:pPr lvl="1" eaLnBrk="1" hangingPunct="1"/>
            <a:r>
              <a:rPr lang="en-US" smtClean="0"/>
              <a:t>We can find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 Testing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Cannot test a program completely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inputs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All possible values and combinations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outputs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All possible outputs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internals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All paths in all possible combinations	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All possible timing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Effects of other processes on computer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Inputs - Manual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example:</a:t>
            </a:r>
          </a:p>
          <a:p>
            <a:pPr lvl="1" eaLnBrk="1" hangingPunct="1"/>
            <a:r>
              <a:rPr lang="en-US" smtClean="0"/>
              <a:t>Adding 2 8 bit numbers (0-255)</a:t>
            </a:r>
          </a:p>
          <a:p>
            <a:pPr lvl="2" eaLnBrk="1" hangingPunct="1"/>
            <a:r>
              <a:rPr lang="en-US" smtClean="0"/>
              <a:t>65,536 combinations</a:t>
            </a:r>
          </a:p>
          <a:p>
            <a:pPr lvl="1" eaLnBrk="1" hangingPunct="1"/>
            <a:r>
              <a:rPr lang="en-US" smtClean="0"/>
              <a:t>Assuming 10 seconds per manual test</a:t>
            </a:r>
          </a:p>
          <a:p>
            <a:pPr lvl="2" eaLnBrk="1" hangingPunct="1"/>
            <a:r>
              <a:rPr lang="en-US" smtClean="0"/>
              <a:t>655,360 seconds</a:t>
            </a:r>
          </a:p>
          <a:p>
            <a:pPr lvl="2" eaLnBrk="1" hangingPunct="1"/>
            <a:r>
              <a:rPr lang="en-US" smtClean="0"/>
              <a:t>1092 minutes</a:t>
            </a:r>
          </a:p>
          <a:p>
            <a:pPr lvl="2" eaLnBrk="1" hangingPunct="1"/>
            <a:r>
              <a:rPr lang="en-US" smtClean="0"/>
              <a:t>18 hours</a:t>
            </a:r>
          </a:p>
          <a:p>
            <a:pPr lvl="2" eaLnBrk="1" hangingPunct="1"/>
            <a:r>
              <a:rPr lang="en-US" smtClean="0"/>
              <a:t>Over two 8 hour days!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Inputs - Automated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382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Multiplying two 32 bit numbers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4,294,967,96 numbers to combine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18,446,744,073,709,551,616 combinations!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18 quintillion!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Assuming can do 1,000,000 tests/sec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18,446,744,073,709 seconds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307,445,734,561 minutes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5,124,095,576 hours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213,503,982 days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584,942 years!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Even if could increase test rate to 1 billion tests/sec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Over 584 years to complete the exhaustive test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Don’t even want to think about two 64 bit numbers!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Number names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hlinkClick r:id="rId2"/>
              </a:rPr>
              <a:t>http://www.uni-bonn.de/~manfear/numbers_names.php</a:t>
            </a:r>
            <a:endParaRPr lang="en-US" sz="1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Inputs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Valid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possible good inputs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Invalid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possible invalid inputs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Edited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Every possible edited input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Variation on Input timing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Does going too fast or too slow change output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Can’t test all possible inputs</a:t>
            </a:r>
          </a:p>
          <a:p>
            <a:pPr eaLnBrk="1" hangingPunct="1"/>
            <a:r>
              <a:rPr lang="en-US" smtClean="0"/>
              <a:t>What to do?</a:t>
            </a:r>
          </a:p>
          <a:p>
            <a:pPr lvl="1" eaLnBrk="1" hangingPunct="1"/>
            <a:r>
              <a:rPr lang="en-US" smtClean="0"/>
              <a:t>Test intelligently selected samples of the possible error cases</a:t>
            </a:r>
          </a:p>
          <a:p>
            <a:pPr lvl="2" eaLnBrk="1" hangingPunct="1"/>
            <a:r>
              <a:rPr lang="en-US" smtClean="0"/>
              <a:t>Valid data</a:t>
            </a:r>
          </a:p>
          <a:p>
            <a:pPr lvl="2" eaLnBrk="1" hangingPunct="1"/>
            <a:r>
              <a:rPr lang="en-US" smtClean="0"/>
              <a:t>Invalid data</a:t>
            </a:r>
          </a:p>
          <a:p>
            <a:pPr lvl="2" eaLnBrk="1" hangingPunct="1"/>
            <a:r>
              <a:rPr lang="en-US" smtClean="0"/>
              <a:t>Edited data</a:t>
            </a:r>
          </a:p>
          <a:p>
            <a:pPr lvl="2" eaLnBrk="1" hangingPunct="1"/>
            <a:r>
              <a:rPr lang="en-US" smtClean="0"/>
              <a:t>Timing varied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sequence of statements executed when the programs runs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2590800" y="4343400"/>
            <a:ext cx="9144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990600" y="4343400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4114800" y="3429000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791200" y="3429000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8001000" y="4343400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4191000" y="5181600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1905000" y="4648200"/>
            <a:ext cx="685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3048000" y="37338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3048000" y="4953000"/>
            <a:ext cx="11430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029200" y="37338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6705600" y="3733800"/>
            <a:ext cx="1295400" cy="838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AutoShape 16"/>
          <p:cNvSpPr>
            <a:spLocks noChangeArrowheads="1"/>
          </p:cNvSpPr>
          <p:nvPr/>
        </p:nvSpPr>
        <p:spPr bwMode="auto">
          <a:xfrm>
            <a:off x="5486400" y="5181600"/>
            <a:ext cx="9144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5105400" y="54864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8"/>
          <p:cNvSpPr>
            <a:spLocks noChangeShapeType="1"/>
          </p:cNvSpPr>
          <p:nvPr/>
        </p:nvSpPr>
        <p:spPr bwMode="auto">
          <a:xfrm flipV="1">
            <a:off x="5943600" y="4038600"/>
            <a:ext cx="228600" cy="1143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 flipV="1">
            <a:off x="6400800" y="4724400"/>
            <a:ext cx="1600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 example </a:t>
            </a:r>
            <a:r>
              <a:rPr lang="en-US" sz="1400" smtClean="0"/>
              <a:t>(pg. 20)</a:t>
            </a:r>
          </a:p>
        </p:txBody>
      </p:sp>
      <p:grpSp>
        <p:nvGrpSpPr>
          <p:cNvPr id="11268" name="Group 28"/>
          <p:cNvGrpSpPr>
            <a:grpSpLocks/>
          </p:cNvGrpSpPr>
          <p:nvPr/>
        </p:nvGrpSpPr>
        <p:grpSpPr bwMode="auto">
          <a:xfrm>
            <a:off x="838200" y="2514600"/>
            <a:ext cx="7162800" cy="2667000"/>
            <a:chOff x="528" y="1584"/>
            <a:chExt cx="4512" cy="1680"/>
          </a:xfrm>
        </p:grpSpPr>
        <p:sp>
          <p:nvSpPr>
            <p:cNvPr id="11273" name="AutoShape 4"/>
            <p:cNvSpPr>
              <a:spLocks noChangeArrowheads="1"/>
            </p:cNvSpPr>
            <p:nvPr/>
          </p:nvSpPr>
          <p:spPr bwMode="auto">
            <a:xfrm>
              <a:off x="528" y="2400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1</a:t>
              </a:r>
            </a:p>
          </p:txBody>
        </p:sp>
        <p:sp>
          <p:nvSpPr>
            <p:cNvPr id="11274" name="AutoShape 5"/>
            <p:cNvSpPr>
              <a:spLocks noChangeArrowheads="1"/>
            </p:cNvSpPr>
            <p:nvPr/>
          </p:nvSpPr>
          <p:spPr bwMode="auto">
            <a:xfrm>
              <a:off x="1536" y="2400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2</a:t>
              </a:r>
            </a:p>
          </p:txBody>
        </p:sp>
        <p:sp>
          <p:nvSpPr>
            <p:cNvPr id="11275" name="AutoShape 6"/>
            <p:cNvSpPr>
              <a:spLocks noChangeArrowheads="1"/>
            </p:cNvSpPr>
            <p:nvPr/>
          </p:nvSpPr>
          <p:spPr bwMode="auto">
            <a:xfrm>
              <a:off x="2448" y="244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3</a:t>
              </a:r>
            </a:p>
          </p:txBody>
        </p:sp>
        <p:sp>
          <p:nvSpPr>
            <p:cNvPr id="11276" name="AutoShape 7"/>
            <p:cNvSpPr>
              <a:spLocks noChangeArrowheads="1"/>
            </p:cNvSpPr>
            <p:nvPr/>
          </p:nvSpPr>
          <p:spPr bwMode="auto">
            <a:xfrm>
              <a:off x="3216" y="244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4</a:t>
              </a:r>
            </a:p>
          </p:txBody>
        </p:sp>
        <p:sp>
          <p:nvSpPr>
            <p:cNvPr id="11277" name="AutoShape 8"/>
            <p:cNvSpPr>
              <a:spLocks noChangeArrowheads="1"/>
            </p:cNvSpPr>
            <p:nvPr/>
          </p:nvSpPr>
          <p:spPr bwMode="auto">
            <a:xfrm>
              <a:off x="3888" y="244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5</a:t>
              </a:r>
            </a:p>
          </p:txBody>
        </p:sp>
        <p:sp>
          <p:nvSpPr>
            <p:cNvPr id="11278" name="AutoShape 9"/>
            <p:cNvSpPr>
              <a:spLocks noChangeArrowheads="1"/>
            </p:cNvSpPr>
            <p:nvPr/>
          </p:nvSpPr>
          <p:spPr bwMode="auto">
            <a:xfrm>
              <a:off x="4752" y="244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6</a:t>
              </a:r>
            </a:p>
          </p:txBody>
        </p:sp>
        <p:sp>
          <p:nvSpPr>
            <p:cNvPr id="11279" name="Freeform 10"/>
            <p:cNvSpPr>
              <a:spLocks/>
            </p:cNvSpPr>
            <p:nvPr/>
          </p:nvSpPr>
          <p:spPr bwMode="auto">
            <a:xfrm>
              <a:off x="720" y="2256"/>
              <a:ext cx="912" cy="144"/>
            </a:xfrm>
            <a:custGeom>
              <a:avLst/>
              <a:gdLst>
                <a:gd name="T0" fmla="*/ 0 w 912"/>
                <a:gd name="T1" fmla="*/ 72 h 288"/>
                <a:gd name="T2" fmla="*/ 528 w 912"/>
                <a:gd name="T3" fmla="*/ 0 h 288"/>
                <a:gd name="T4" fmla="*/ 912 w 912"/>
                <a:gd name="T5" fmla="*/ 72 h 288"/>
                <a:gd name="T6" fmla="*/ 0 60000 65536"/>
                <a:gd name="T7" fmla="*/ 0 60000 65536"/>
                <a:gd name="T8" fmla="*/ 0 60000 65536"/>
                <a:gd name="T9" fmla="*/ 0 w 912"/>
                <a:gd name="T10" fmla="*/ 0 h 288"/>
                <a:gd name="T11" fmla="*/ 912 w 91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2" h="288">
                  <a:moveTo>
                    <a:pt x="0" y="288"/>
                  </a:moveTo>
                  <a:cubicBezTo>
                    <a:pt x="188" y="144"/>
                    <a:pt x="376" y="0"/>
                    <a:pt x="528" y="0"/>
                  </a:cubicBezTo>
                  <a:cubicBezTo>
                    <a:pt x="680" y="0"/>
                    <a:pt x="796" y="144"/>
                    <a:pt x="912" y="28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2"/>
            <p:cNvSpPr>
              <a:spLocks/>
            </p:cNvSpPr>
            <p:nvPr/>
          </p:nvSpPr>
          <p:spPr bwMode="auto">
            <a:xfrm>
              <a:off x="1776" y="2200"/>
              <a:ext cx="816" cy="248"/>
            </a:xfrm>
            <a:custGeom>
              <a:avLst/>
              <a:gdLst>
                <a:gd name="T0" fmla="*/ 0 w 816"/>
                <a:gd name="T1" fmla="*/ 200 h 248"/>
                <a:gd name="T2" fmla="*/ 384 w 816"/>
                <a:gd name="T3" fmla="*/ 8 h 248"/>
                <a:gd name="T4" fmla="*/ 816 w 816"/>
                <a:gd name="T5" fmla="*/ 248 h 248"/>
                <a:gd name="T6" fmla="*/ 0 60000 65536"/>
                <a:gd name="T7" fmla="*/ 0 60000 65536"/>
                <a:gd name="T8" fmla="*/ 0 60000 65536"/>
                <a:gd name="T9" fmla="*/ 0 w 816"/>
                <a:gd name="T10" fmla="*/ 0 h 248"/>
                <a:gd name="T11" fmla="*/ 816 w 816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6" h="248">
                  <a:moveTo>
                    <a:pt x="0" y="200"/>
                  </a:moveTo>
                  <a:cubicBezTo>
                    <a:pt x="124" y="100"/>
                    <a:pt x="248" y="0"/>
                    <a:pt x="384" y="8"/>
                  </a:cubicBezTo>
                  <a:cubicBezTo>
                    <a:pt x="520" y="16"/>
                    <a:pt x="668" y="132"/>
                    <a:pt x="816" y="24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3"/>
            <p:cNvSpPr>
              <a:spLocks/>
            </p:cNvSpPr>
            <p:nvPr/>
          </p:nvSpPr>
          <p:spPr bwMode="auto">
            <a:xfrm>
              <a:off x="1728" y="2688"/>
              <a:ext cx="2208" cy="576"/>
            </a:xfrm>
            <a:custGeom>
              <a:avLst/>
              <a:gdLst>
                <a:gd name="T0" fmla="*/ 0 w 2208"/>
                <a:gd name="T1" fmla="*/ 0 h 576"/>
                <a:gd name="T2" fmla="*/ 1200 w 2208"/>
                <a:gd name="T3" fmla="*/ 576 h 576"/>
                <a:gd name="T4" fmla="*/ 2208 w 2208"/>
                <a:gd name="T5" fmla="*/ 0 h 576"/>
                <a:gd name="T6" fmla="*/ 0 60000 65536"/>
                <a:gd name="T7" fmla="*/ 0 60000 65536"/>
                <a:gd name="T8" fmla="*/ 0 60000 65536"/>
                <a:gd name="T9" fmla="*/ 0 w 2208"/>
                <a:gd name="T10" fmla="*/ 0 h 576"/>
                <a:gd name="T11" fmla="*/ 2208 w 2208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08" h="576">
                  <a:moveTo>
                    <a:pt x="0" y="0"/>
                  </a:moveTo>
                  <a:cubicBezTo>
                    <a:pt x="416" y="288"/>
                    <a:pt x="832" y="576"/>
                    <a:pt x="1200" y="576"/>
                  </a:cubicBezTo>
                  <a:cubicBezTo>
                    <a:pt x="1568" y="576"/>
                    <a:pt x="2040" y="96"/>
                    <a:pt x="2208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7"/>
            <p:cNvSpPr>
              <a:spLocks/>
            </p:cNvSpPr>
            <p:nvPr/>
          </p:nvSpPr>
          <p:spPr bwMode="auto">
            <a:xfrm>
              <a:off x="2688" y="2112"/>
              <a:ext cx="1248" cy="336"/>
            </a:xfrm>
            <a:custGeom>
              <a:avLst/>
              <a:gdLst>
                <a:gd name="T0" fmla="*/ 0 w 1248"/>
                <a:gd name="T1" fmla="*/ 336 h 336"/>
                <a:gd name="T2" fmla="*/ 720 w 1248"/>
                <a:gd name="T3" fmla="*/ 0 h 336"/>
                <a:gd name="T4" fmla="*/ 1248 w 1248"/>
                <a:gd name="T5" fmla="*/ 336 h 3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36"/>
                <a:gd name="T11" fmla="*/ 1248 w 1248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36">
                  <a:moveTo>
                    <a:pt x="0" y="336"/>
                  </a:moveTo>
                  <a:cubicBezTo>
                    <a:pt x="256" y="168"/>
                    <a:pt x="512" y="0"/>
                    <a:pt x="720" y="0"/>
                  </a:cubicBezTo>
                  <a:cubicBezTo>
                    <a:pt x="928" y="0"/>
                    <a:pt x="1168" y="280"/>
                    <a:pt x="1248" y="3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8"/>
            <p:cNvSpPr>
              <a:spLocks/>
            </p:cNvSpPr>
            <p:nvPr/>
          </p:nvSpPr>
          <p:spPr bwMode="auto">
            <a:xfrm>
              <a:off x="2640" y="2736"/>
              <a:ext cx="672" cy="144"/>
            </a:xfrm>
            <a:custGeom>
              <a:avLst/>
              <a:gdLst>
                <a:gd name="T0" fmla="*/ 0 w 672"/>
                <a:gd name="T1" fmla="*/ 0 h 144"/>
                <a:gd name="T2" fmla="*/ 336 w 672"/>
                <a:gd name="T3" fmla="*/ 144 h 144"/>
                <a:gd name="T4" fmla="*/ 672 w 672"/>
                <a:gd name="T5" fmla="*/ 0 h 144"/>
                <a:gd name="T6" fmla="*/ 0 60000 65536"/>
                <a:gd name="T7" fmla="*/ 0 60000 65536"/>
                <a:gd name="T8" fmla="*/ 0 60000 65536"/>
                <a:gd name="T9" fmla="*/ 0 w 672"/>
                <a:gd name="T10" fmla="*/ 0 h 144"/>
                <a:gd name="T11" fmla="*/ 672 w 67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44">
                  <a:moveTo>
                    <a:pt x="0" y="0"/>
                  </a:moveTo>
                  <a:cubicBezTo>
                    <a:pt x="112" y="72"/>
                    <a:pt x="224" y="144"/>
                    <a:pt x="336" y="144"/>
                  </a:cubicBezTo>
                  <a:cubicBezTo>
                    <a:pt x="448" y="144"/>
                    <a:pt x="560" y="72"/>
                    <a:pt x="6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19"/>
            <p:cNvSpPr>
              <a:spLocks/>
            </p:cNvSpPr>
            <p:nvPr/>
          </p:nvSpPr>
          <p:spPr bwMode="auto">
            <a:xfrm>
              <a:off x="4128" y="2248"/>
              <a:ext cx="720" cy="248"/>
            </a:xfrm>
            <a:custGeom>
              <a:avLst/>
              <a:gdLst>
                <a:gd name="T0" fmla="*/ 0 w 720"/>
                <a:gd name="T1" fmla="*/ 248 h 248"/>
                <a:gd name="T2" fmla="*/ 384 w 720"/>
                <a:gd name="T3" fmla="*/ 8 h 248"/>
                <a:gd name="T4" fmla="*/ 720 w 720"/>
                <a:gd name="T5" fmla="*/ 200 h 248"/>
                <a:gd name="T6" fmla="*/ 0 60000 65536"/>
                <a:gd name="T7" fmla="*/ 0 60000 65536"/>
                <a:gd name="T8" fmla="*/ 0 60000 65536"/>
                <a:gd name="T9" fmla="*/ 0 w 720"/>
                <a:gd name="T10" fmla="*/ 0 h 248"/>
                <a:gd name="T11" fmla="*/ 720 w 720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8">
                  <a:moveTo>
                    <a:pt x="0" y="248"/>
                  </a:moveTo>
                  <a:cubicBezTo>
                    <a:pt x="132" y="132"/>
                    <a:pt x="264" y="16"/>
                    <a:pt x="384" y="8"/>
                  </a:cubicBezTo>
                  <a:cubicBezTo>
                    <a:pt x="504" y="0"/>
                    <a:pt x="612" y="100"/>
                    <a:pt x="720" y="200"/>
                  </a:cubicBezTo>
                </a:path>
              </a:pathLst>
            </a:custGeom>
            <a:noFill/>
            <a:ln w="25400">
              <a:solidFill>
                <a:srgbClr val="FF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Freeform 20"/>
            <p:cNvSpPr>
              <a:spLocks/>
            </p:cNvSpPr>
            <p:nvPr/>
          </p:nvSpPr>
          <p:spPr bwMode="auto">
            <a:xfrm>
              <a:off x="4128" y="2688"/>
              <a:ext cx="672" cy="192"/>
            </a:xfrm>
            <a:custGeom>
              <a:avLst/>
              <a:gdLst>
                <a:gd name="T0" fmla="*/ 672 w 672"/>
                <a:gd name="T1" fmla="*/ 0 h 192"/>
                <a:gd name="T2" fmla="*/ 336 w 672"/>
                <a:gd name="T3" fmla="*/ 192 h 192"/>
                <a:gd name="T4" fmla="*/ 0 w 672"/>
                <a:gd name="T5" fmla="*/ 0 h 192"/>
                <a:gd name="T6" fmla="*/ 0 60000 65536"/>
                <a:gd name="T7" fmla="*/ 0 60000 65536"/>
                <a:gd name="T8" fmla="*/ 0 60000 65536"/>
                <a:gd name="T9" fmla="*/ 0 w 672"/>
                <a:gd name="T10" fmla="*/ 0 h 192"/>
                <a:gd name="T11" fmla="*/ 672 w 6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92">
                  <a:moveTo>
                    <a:pt x="672" y="0"/>
                  </a:moveTo>
                  <a:cubicBezTo>
                    <a:pt x="560" y="96"/>
                    <a:pt x="448" y="192"/>
                    <a:pt x="336" y="192"/>
                  </a:cubicBezTo>
                  <a:cubicBezTo>
                    <a:pt x="224" y="192"/>
                    <a:pt x="112" y="96"/>
                    <a:pt x="0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21"/>
            <p:cNvSpPr>
              <a:spLocks/>
            </p:cNvSpPr>
            <p:nvPr/>
          </p:nvSpPr>
          <p:spPr bwMode="auto">
            <a:xfrm>
              <a:off x="3456" y="2392"/>
              <a:ext cx="432" cy="152"/>
            </a:xfrm>
            <a:custGeom>
              <a:avLst/>
              <a:gdLst>
                <a:gd name="T0" fmla="*/ 432 w 432"/>
                <a:gd name="T1" fmla="*/ 152 h 152"/>
                <a:gd name="T2" fmla="*/ 192 w 432"/>
                <a:gd name="T3" fmla="*/ 8 h 152"/>
                <a:gd name="T4" fmla="*/ 0 w 432"/>
                <a:gd name="T5" fmla="*/ 104 h 152"/>
                <a:gd name="T6" fmla="*/ 0 60000 65536"/>
                <a:gd name="T7" fmla="*/ 0 60000 65536"/>
                <a:gd name="T8" fmla="*/ 0 60000 65536"/>
                <a:gd name="T9" fmla="*/ 0 w 432"/>
                <a:gd name="T10" fmla="*/ 0 h 152"/>
                <a:gd name="T11" fmla="*/ 432 w 432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52">
                  <a:moveTo>
                    <a:pt x="432" y="152"/>
                  </a:moveTo>
                  <a:cubicBezTo>
                    <a:pt x="348" y="84"/>
                    <a:pt x="264" y="16"/>
                    <a:pt x="192" y="8"/>
                  </a:cubicBezTo>
                  <a:cubicBezTo>
                    <a:pt x="120" y="0"/>
                    <a:pt x="60" y="52"/>
                    <a:pt x="0" y="104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Freeform 22"/>
            <p:cNvSpPr>
              <a:spLocks/>
            </p:cNvSpPr>
            <p:nvPr/>
          </p:nvSpPr>
          <p:spPr bwMode="auto">
            <a:xfrm>
              <a:off x="816" y="2640"/>
              <a:ext cx="3072" cy="480"/>
            </a:xfrm>
            <a:custGeom>
              <a:avLst/>
              <a:gdLst>
                <a:gd name="T0" fmla="*/ 3072 w 3072"/>
                <a:gd name="T1" fmla="*/ 0 h 480"/>
                <a:gd name="T2" fmla="*/ 1296 w 3072"/>
                <a:gd name="T3" fmla="*/ 480 h 480"/>
                <a:gd name="T4" fmla="*/ 0 w 3072"/>
                <a:gd name="T5" fmla="*/ 0 h 480"/>
                <a:gd name="T6" fmla="*/ 0 60000 65536"/>
                <a:gd name="T7" fmla="*/ 0 60000 65536"/>
                <a:gd name="T8" fmla="*/ 0 60000 65536"/>
                <a:gd name="T9" fmla="*/ 0 w 3072"/>
                <a:gd name="T10" fmla="*/ 0 h 480"/>
                <a:gd name="T11" fmla="*/ 3072 w 3072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2" h="480">
                  <a:moveTo>
                    <a:pt x="3072" y="0"/>
                  </a:moveTo>
                  <a:cubicBezTo>
                    <a:pt x="2440" y="240"/>
                    <a:pt x="1808" y="480"/>
                    <a:pt x="1296" y="480"/>
                  </a:cubicBezTo>
                  <a:cubicBezTo>
                    <a:pt x="784" y="480"/>
                    <a:pt x="392" y="240"/>
                    <a:pt x="0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23"/>
            <p:cNvSpPr>
              <a:spLocks/>
            </p:cNvSpPr>
            <p:nvPr/>
          </p:nvSpPr>
          <p:spPr bwMode="auto">
            <a:xfrm>
              <a:off x="2640" y="1584"/>
              <a:ext cx="2256" cy="816"/>
            </a:xfrm>
            <a:custGeom>
              <a:avLst/>
              <a:gdLst>
                <a:gd name="T0" fmla="*/ 2256 w 2256"/>
                <a:gd name="T1" fmla="*/ 816 h 816"/>
                <a:gd name="T2" fmla="*/ 768 w 2256"/>
                <a:gd name="T3" fmla="*/ 0 h 816"/>
                <a:gd name="T4" fmla="*/ 0 w 2256"/>
                <a:gd name="T5" fmla="*/ 816 h 816"/>
                <a:gd name="T6" fmla="*/ 0 60000 65536"/>
                <a:gd name="T7" fmla="*/ 0 60000 65536"/>
                <a:gd name="T8" fmla="*/ 0 60000 65536"/>
                <a:gd name="T9" fmla="*/ 0 w 2256"/>
                <a:gd name="T10" fmla="*/ 0 h 816"/>
                <a:gd name="T11" fmla="*/ 2256 w 2256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56" h="816">
                  <a:moveTo>
                    <a:pt x="2256" y="816"/>
                  </a:moveTo>
                  <a:cubicBezTo>
                    <a:pt x="1700" y="408"/>
                    <a:pt x="1144" y="0"/>
                    <a:pt x="768" y="0"/>
                  </a:cubicBezTo>
                  <a:cubicBezTo>
                    <a:pt x="392" y="0"/>
                    <a:pt x="196" y="408"/>
                    <a:pt x="0" y="81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24"/>
            <p:cNvSpPr>
              <a:spLocks/>
            </p:cNvSpPr>
            <p:nvPr/>
          </p:nvSpPr>
          <p:spPr bwMode="auto">
            <a:xfrm>
              <a:off x="2736" y="2400"/>
              <a:ext cx="528" cy="96"/>
            </a:xfrm>
            <a:custGeom>
              <a:avLst/>
              <a:gdLst>
                <a:gd name="T0" fmla="*/ 528 w 528"/>
                <a:gd name="T1" fmla="*/ 96 h 96"/>
                <a:gd name="T2" fmla="*/ 240 w 528"/>
                <a:gd name="T3" fmla="*/ 0 h 96"/>
                <a:gd name="T4" fmla="*/ 0 w 528"/>
                <a:gd name="T5" fmla="*/ 96 h 96"/>
                <a:gd name="T6" fmla="*/ 0 60000 65536"/>
                <a:gd name="T7" fmla="*/ 0 60000 65536"/>
                <a:gd name="T8" fmla="*/ 0 60000 65536"/>
                <a:gd name="T9" fmla="*/ 0 w 528"/>
                <a:gd name="T10" fmla="*/ 0 h 96"/>
                <a:gd name="T11" fmla="*/ 528 w 528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96">
                  <a:moveTo>
                    <a:pt x="528" y="96"/>
                  </a:moveTo>
                  <a:cubicBezTo>
                    <a:pt x="428" y="48"/>
                    <a:pt x="328" y="0"/>
                    <a:pt x="240" y="0"/>
                  </a:cubicBezTo>
                  <a:cubicBezTo>
                    <a:pt x="152" y="0"/>
                    <a:pt x="24" y="48"/>
                    <a:pt x="0" y="9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Freeform 25"/>
            <p:cNvSpPr>
              <a:spLocks/>
            </p:cNvSpPr>
            <p:nvPr/>
          </p:nvSpPr>
          <p:spPr bwMode="auto">
            <a:xfrm>
              <a:off x="3504" y="2544"/>
              <a:ext cx="384" cy="48"/>
            </a:xfrm>
            <a:custGeom>
              <a:avLst/>
              <a:gdLst>
                <a:gd name="T0" fmla="*/ 0 w 384"/>
                <a:gd name="T1" fmla="*/ 48 h 48"/>
                <a:gd name="T2" fmla="*/ 192 w 384"/>
                <a:gd name="T3" fmla="*/ 0 h 48"/>
                <a:gd name="T4" fmla="*/ 384 w 384"/>
                <a:gd name="T5" fmla="*/ 48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0" y="48"/>
                  </a:moveTo>
                  <a:cubicBezTo>
                    <a:pt x="64" y="24"/>
                    <a:pt x="128" y="0"/>
                    <a:pt x="192" y="0"/>
                  </a:cubicBezTo>
                  <a:cubicBezTo>
                    <a:pt x="256" y="0"/>
                    <a:pt x="320" y="24"/>
                    <a:pt x="384" y="48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Freeform 26"/>
            <p:cNvSpPr>
              <a:spLocks/>
            </p:cNvSpPr>
            <p:nvPr/>
          </p:nvSpPr>
          <p:spPr bwMode="auto">
            <a:xfrm>
              <a:off x="3456" y="2592"/>
              <a:ext cx="1296" cy="504"/>
            </a:xfrm>
            <a:custGeom>
              <a:avLst/>
              <a:gdLst>
                <a:gd name="T0" fmla="*/ 0 w 1296"/>
                <a:gd name="T1" fmla="*/ 144 h 504"/>
                <a:gd name="T2" fmla="*/ 624 w 1296"/>
                <a:gd name="T3" fmla="*/ 480 h 504"/>
                <a:gd name="T4" fmla="*/ 1296 w 1296"/>
                <a:gd name="T5" fmla="*/ 0 h 504"/>
                <a:gd name="T6" fmla="*/ 0 60000 65536"/>
                <a:gd name="T7" fmla="*/ 0 60000 65536"/>
                <a:gd name="T8" fmla="*/ 0 60000 65536"/>
                <a:gd name="T9" fmla="*/ 0 w 1296"/>
                <a:gd name="T10" fmla="*/ 0 h 504"/>
                <a:gd name="T11" fmla="*/ 1296 w 1296"/>
                <a:gd name="T12" fmla="*/ 504 h 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6" h="504">
                  <a:moveTo>
                    <a:pt x="0" y="144"/>
                  </a:moveTo>
                  <a:cubicBezTo>
                    <a:pt x="204" y="324"/>
                    <a:pt x="408" y="504"/>
                    <a:pt x="624" y="480"/>
                  </a:cubicBezTo>
                  <a:cubicBezTo>
                    <a:pt x="840" y="456"/>
                    <a:pt x="1184" y="72"/>
                    <a:pt x="1296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Text Box 29"/>
          <p:cNvSpPr txBox="1">
            <a:spLocks noChangeArrowheads="1"/>
          </p:cNvSpPr>
          <p:nvPr/>
        </p:nvSpPr>
        <p:spPr bwMode="auto">
          <a:xfrm>
            <a:off x="2671763" y="5751513"/>
            <a:ext cx="45608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Iterate 30 times before a 5</a:t>
            </a:r>
            <a:r>
              <a:rPr lang="en-US">
                <a:sym typeface="Wingdings" pitchFamily="2" charset="2"/>
              </a:rPr>
              <a:t>1 path is taken</a:t>
            </a:r>
            <a:endParaRPr lang="en-US"/>
          </a:p>
        </p:txBody>
      </p:sp>
      <p:sp>
        <p:nvSpPr>
          <p:cNvPr id="11270" name="Line 31"/>
          <p:cNvSpPr>
            <a:spLocks noChangeShapeType="1"/>
          </p:cNvSpPr>
          <p:nvPr/>
        </p:nvSpPr>
        <p:spPr bwMode="auto">
          <a:xfrm flipV="1">
            <a:off x="5181600" y="4114800"/>
            <a:ext cx="533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32"/>
          <p:cNvSpPr txBox="1">
            <a:spLocks noChangeArrowheads="1"/>
          </p:cNvSpPr>
          <p:nvPr/>
        </p:nvSpPr>
        <p:spPr bwMode="auto">
          <a:xfrm>
            <a:off x="6524625" y="5294313"/>
            <a:ext cx="6667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Fails</a:t>
            </a:r>
          </a:p>
        </p:txBody>
      </p:sp>
      <p:sp>
        <p:nvSpPr>
          <p:cNvPr id="11272" name="Line 33"/>
          <p:cNvSpPr>
            <a:spLocks noChangeShapeType="1"/>
          </p:cNvSpPr>
          <p:nvPr/>
        </p:nvSpPr>
        <p:spPr bwMode="auto">
          <a:xfrm flipH="1" flipV="1">
            <a:off x="6858000" y="3810000"/>
            <a:ext cx="76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1790</TotalTime>
  <Words>798</Words>
  <Application>Microsoft Office PowerPoint</Application>
  <PresentationFormat>On-screen Show (4:3)</PresentationFormat>
  <Paragraphs>153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Wingdings</vt:lpstr>
      <vt:lpstr>Times New Roman</vt:lpstr>
      <vt:lpstr>Capsules</vt:lpstr>
      <vt:lpstr>Objectives and Limits of Testing</vt:lpstr>
      <vt:lpstr>Overview</vt:lpstr>
      <vt:lpstr>Complete Testing</vt:lpstr>
      <vt:lpstr>All Inputs - Manual</vt:lpstr>
      <vt:lpstr>All Inputs - Automated</vt:lpstr>
      <vt:lpstr>Testing Inputs</vt:lpstr>
      <vt:lpstr>Inputs</vt:lpstr>
      <vt:lpstr>Paths</vt:lpstr>
      <vt:lpstr>Paths</vt:lpstr>
      <vt:lpstr>Paths</vt:lpstr>
      <vt:lpstr>Design Errors</vt:lpstr>
      <vt:lpstr>Proof</vt:lpstr>
      <vt:lpstr>Program Verification?</vt:lpstr>
      <vt:lpstr>Program Verification</vt:lpstr>
      <vt:lpstr>Program Verification</vt:lpstr>
      <vt:lpstr>Program Verification</vt:lpstr>
      <vt:lpstr>Program Verification</vt:lpstr>
      <vt:lpstr>Very Apt Quote:</vt:lpstr>
      <vt:lpstr>So, Why Test?</vt:lpstr>
      <vt:lpstr>Testing Purpose</vt:lpstr>
      <vt:lpstr>Find Problems</vt:lpstr>
      <vt:lpstr>Summary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and Limits of Testing</dc:title>
  <dc:creator>Kombol</dc:creator>
  <cp:lastModifiedBy>Information &amp; Technology Services</cp:lastModifiedBy>
  <cp:revision>18</cp:revision>
  <dcterms:created xsi:type="dcterms:W3CDTF">2006-06-20T17:32:54Z</dcterms:created>
  <dcterms:modified xsi:type="dcterms:W3CDTF">2008-09-19T16:58:04Z</dcterms:modified>
</cp:coreProperties>
</file>