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7"/>
  </p:notesMasterIdLst>
  <p:handoutMasterIdLst>
    <p:handoutMasterId r:id="rId78"/>
  </p:handoutMasterIdLst>
  <p:sldIdLst>
    <p:sldId id="256" r:id="rId2"/>
    <p:sldId id="257" r:id="rId3"/>
    <p:sldId id="279" r:id="rId4"/>
    <p:sldId id="258" r:id="rId5"/>
    <p:sldId id="259" r:id="rId6"/>
    <p:sldId id="265" r:id="rId7"/>
    <p:sldId id="264" r:id="rId8"/>
    <p:sldId id="263" r:id="rId9"/>
    <p:sldId id="262" r:id="rId10"/>
    <p:sldId id="261" r:id="rId11"/>
    <p:sldId id="260" r:id="rId12"/>
    <p:sldId id="280" r:id="rId13"/>
    <p:sldId id="266" r:id="rId14"/>
    <p:sldId id="267" r:id="rId15"/>
    <p:sldId id="281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8" r:id="rId73"/>
    <p:sldId id="329" r:id="rId74"/>
    <p:sldId id="327" r:id="rId75"/>
    <p:sldId id="330" r:id="rId7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6" autoAdjust="0"/>
    <p:restoredTop sz="94682" autoAdjust="0"/>
  </p:normalViewPr>
  <p:slideViewPr>
    <p:cSldViewPr>
      <p:cViewPr varScale="1">
        <p:scale>
          <a:sx n="74" d="100"/>
          <a:sy n="74" d="100"/>
        </p:scale>
        <p:origin x="-90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1F3838-3701-462C-9F3B-67B0AF1D4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EFDB0A3-0E01-47C6-8F39-8324DAAC8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22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223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696AF546-BCF4-4818-A01E-4C8BD6DD2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4F9A4-261A-4329-A939-4966132DC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D6427-8DE1-4DAA-90AD-DEAFF645F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C9AD9-0870-4EBD-9B53-6F9E15DD3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0BDC2-CF78-4F03-95AD-F92575D02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A12D2-9C13-443A-915C-214F4292B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450C0-1424-4726-8A26-B8BFFBD45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0BAF4-52A9-4E08-825F-7A00EBB8A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56C5C-32A7-42C8-9895-44ED4E5DE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23D4E-E043-4E72-9770-D950B5C5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F5D16-C04E-4078-957A-2D8FC35E27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AB3F8-EB63-4311-8D2A-B6370143F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120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20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120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20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3EE48BD-40BA-4801-A945-933963E78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vp-inc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../text/dbvizCoding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7B2ED-3434-455E-8226-76E716C294D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AutoShape 2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2590800"/>
          </a:xfrm>
        </p:spPr>
        <p:txBody>
          <a:bodyPr/>
          <a:lstStyle/>
          <a:p>
            <a:pPr eaLnBrk="1" hangingPunct="1"/>
            <a:r>
              <a:rPr lang="en-US" sz="3200" smtClean="0"/>
              <a:t>Test Types </a:t>
            </a:r>
            <a:r>
              <a:rPr lang="en-US" sz="1800" smtClean="0"/>
              <a:t>and </a:t>
            </a:r>
            <a:r>
              <a:rPr lang="en-US" sz="3200" smtClean="0"/>
              <a:t>Their Place</a:t>
            </a:r>
            <a:br>
              <a:rPr lang="en-US" sz="3200" smtClean="0"/>
            </a:br>
            <a:r>
              <a:rPr lang="en-US" sz="1800" smtClean="0"/>
              <a:t>in the</a:t>
            </a:r>
            <a:br>
              <a:rPr lang="en-US" sz="1800" smtClean="0"/>
            </a:br>
            <a:r>
              <a:rPr lang="en-US" sz="3200" smtClean="0"/>
              <a:t>Software Development Process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3962400"/>
            <a:ext cx="2057400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Chapter 3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ITIS 3320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428F6D-2DA4-4B53-97FE-17F7EB9DAC3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Testers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 of the development team</a:t>
            </a:r>
          </a:p>
          <a:p>
            <a:pPr eaLnBrk="1" hangingPunct="1"/>
            <a:r>
              <a:rPr lang="en-US" smtClean="0"/>
              <a:t>Details will grow as course continues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01BCE7-5990-4518-8794-E50379E7FC7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Graphic artists</a:t>
            </a:r>
          </a:p>
          <a:p>
            <a:pPr eaLnBrk="1" hangingPunct="1"/>
            <a:r>
              <a:rPr lang="en-US" smtClean="0"/>
              <a:t>Hazard analysis</a:t>
            </a:r>
          </a:p>
          <a:p>
            <a:pPr eaLnBrk="1" hangingPunct="1"/>
            <a:r>
              <a:rPr lang="en-US" smtClean="0"/>
              <a:t>Attorneys</a:t>
            </a:r>
          </a:p>
          <a:p>
            <a:pPr eaLnBrk="1" hangingPunct="1"/>
            <a:r>
              <a:rPr lang="en-US" smtClean="0"/>
              <a:t>Accountants</a:t>
            </a:r>
          </a:p>
          <a:p>
            <a:pPr eaLnBrk="1" hangingPunct="1"/>
            <a:r>
              <a:rPr lang="en-US" smtClean="0"/>
              <a:t>Etc. as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E11738-00E5-458D-B184-CDF6E77D57B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39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Stages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DCE3EF-8846-4A82-91B2-30BC9C5E668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Stages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Five basics stages</a:t>
            </a:r>
          </a:p>
          <a:p>
            <a:pPr lvl="1" eaLnBrk="1" hangingPunct="1"/>
            <a:r>
              <a:rPr lang="en-US" smtClean="0"/>
              <a:t>Planning</a:t>
            </a:r>
          </a:p>
          <a:p>
            <a:pPr lvl="1" eaLnBrk="1" hangingPunct="1"/>
            <a:r>
              <a:rPr lang="en-US" smtClean="0"/>
              <a:t>Design</a:t>
            </a:r>
          </a:p>
          <a:p>
            <a:pPr lvl="1" eaLnBrk="1" hangingPunct="1"/>
            <a:r>
              <a:rPr lang="en-US" smtClean="0"/>
              <a:t>Coding and Documentation</a:t>
            </a:r>
          </a:p>
          <a:p>
            <a:pPr lvl="1" eaLnBrk="1" hangingPunct="1"/>
            <a:r>
              <a:rPr lang="en-US" smtClean="0"/>
              <a:t>Testing and Fixing</a:t>
            </a:r>
          </a:p>
          <a:p>
            <a:pPr lvl="1" eaLnBrk="1" hangingPunct="1"/>
            <a:r>
              <a:rPr lang="en-US" smtClean="0"/>
              <a:t>Post-Release Maintenance and Enhancement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7A6E6-F405-48BC-A593-51D01C09937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Stages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Percentage of time and money spend on each stage depends on development technique used: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Waterfall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Incremental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RAD/JAD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Spiral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Unified Process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Agile Development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Etc.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CCCB9-FB7D-45C7-936D-F8C34DE01B4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1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Costs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E6BF30-31B6-4D2D-8ACC-492D881A0E5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5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Costs</a:t>
            </a:r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5075" cy="2320925"/>
          </a:xfrm>
        </p:spPr>
        <p:txBody>
          <a:bodyPr/>
          <a:lstStyle/>
          <a:p>
            <a:pPr eaLnBrk="1" hangingPunct="1"/>
            <a:r>
              <a:rPr lang="en-US" sz="2400" smtClean="0"/>
              <a:t>Development Phase</a:t>
            </a:r>
          </a:p>
          <a:p>
            <a:pPr lvl="1" eaLnBrk="1" hangingPunct="1"/>
            <a:r>
              <a:rPr lang="en-US" sz="2000" smtClean="0"/>
              <a:t>Requrements: 	3%</a:t>
            </a:r>
          </a:p>
          <a:p>
            <a:pPr lvl="1" eaLnBrk="1" hangingPunct="1"/>
            <a:r>
              <a:rPr lang="en-US" sz="2000" smtClean="0"/>
              <a:t>Specifications: 	3%</a:t>
            </a:r>
          </a:p>
          <a:p>
            <a:pPr lvl="1" eaLnBrk="1" hangingPunct="1"/>
            <a:r>
              <a:rPr lang="en-US" sz="2000" smtClean="0"/>
              <a:t>Design:		5%</a:t>
            </a:r>
          </a:p>
          <a:p>
            <a:pPr lvl="1" eaLnBrk="1" hangingPunct="1"/>
            <a:r>
              <a:rPr lang="en-US" sz="2000" smtClean="0"/>
              <a:t>Coding:		7%</a:t>
            </a:r>
          </a:p>
          <a:p>
            <a:pPr lvl="1" eaLnBrk="1" hangingPunct="1"/>
            <a:r>
              <a:rPr lang="en-US" sz="2000" smtClean="0">
                <a:solidFill>
                  <a:srgbClr val="FF0000"/>
                </a:solidFill>
              </a:rPr>
              <a:t>Testing:		15%</a:t>
            </a:r>
          </a:p>
        </p:txBody>
      </p:sp>
      <p:sp>
        <p:nvSpPr>
          <p:cNvPr id="1843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2362200"/>
            <a:ext cx="3775075" cy="2132013"/>
          </a:xfrm>
        </p:spPr>
        <p:txBody>
          <a:bodyPr/>
          <a:lstStyle/>
          <a:p>
            <a:pPr eaLnBrk="1" hangingPunct="1"/>
            <a:r>
              <a:rPr lang="en-US" sz="2400" smtClean="0"/>
              <a:t>Production Phase</a:t>
            </a:r>
          </a:p>
          <a:p>
            <a:pPr lvl="1" eaLnBrk="1" hangingPunct="1"/>
            <a:r>
              <a:rPr lang="en-US" sz="2000" smtClean="0"/>
              <a:t>Operations and Maintenance	67%</a:t>
            </a: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441325" y="6284913"/>
            <a:ext cx="530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1"/>
              <a:t>Software Maintenance</a:t>
            </a:r>
            <a:r>
              <a:rPr lang="en-US"/>
              <a:t>, Martin and McClure (1983)</a:t>
            </a: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1295400" y="5105400"/>
            <a:ext cx="686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 dirty="0"/>
              <a:t>Note: </a:t>
            </a:r>
            <a:r>
              <a:rPr lang="en-US" sz="2400" dirty="0">
                <a:solidFill>
                  <a:srgbClr val="FF0000"/>
                </a:solidFill>
              </a:rPr>
              <a:t>Testing is 45% of the Development Phase!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8E1F2A-85C5-4647-837D-DBC28727C5F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5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Incremental Costs of Changes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changes</a:t>
            </a:r>
          </a:p>
          <a:p>
            <a:pPr eaLnBrk="1" hangingPunct="1"/>
            <a:r>
              <a:rPr lang="en-US" smtClean="0"/>
              <a:t>Changes to fix errors</a:t>
            </a:r>
          </a:p>
          <a:p>
            <a:pPr eaLnBrk="1" hangingPunct="1"/>
            <a:r>
              <a:rPr lang="en-US" smtClean="0"/>
              <a:t>Defects can be detected and fixed at any phase</a:t>
            </a:r>
          </a:p>
          <a:p>
            <a:pPr eaLnBrk="1" hangingPunct="1"/>
            <a:r>
              <a:rPr lang="en-US" smtClean="0"/>
              <a:t>The earlier the change in the process the less its impact</a:t>
            </a:r>
          </a:p>
          <a:p>
            <a:pPr lvl="1" eaLnBrk="1" hangingPunct="1"/>
            <a:r>
              <a:rPr lang="en-US" smtClean="0"/>
              <a:t>Error caught in design is less expensive than to fix than one found in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D58407-C158-4F97-8F35-33B4962B5E2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3" name="AutoShap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Defect Costs</a:t>
            </a:r>
          </a:p>
        </p:txBody>
      </p:sp>
      <p:pic>
        <p:nvPicPr>
          <p:cNvPr id="20484" name="Picture 13" descr="errorCostChar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52788" y="3048000"/>
            <a:ext cx="5895975" cy="3810000"/>
          </a:xfrm>
          <a:noFill/>
        </p:spPr>
      </p:pic>
      <p:sp>
        <p:nvSpPr>
          <p:cNvPr id="20485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5075" cy="3724275"/>
          </a:xfrm>
        </p:spPr>
        <p:txBody>
          <a:bodyPr/>
          <a:lstStyle/>
          <a:p>
            <a:pPr eaLnBrk="1" hangingPunct="1"/>
            <a:r>
              <a:rPr lang="en-US" sz="2400" smtClean="0"/>
              <a:t>Earlier a defect found</a:t>
            </a:r>
          </a:p>
          <a:p>
            <a:pPr lvl="1" eaLnBrk="1" hangingPunct="1"/>
            <a:r>
              <a:rPr lang="en-US" sz="2000" smtClean="0"/>
              <a:t>Less cost to fix</a:t>
            </a:r>
          </a:p>
          <a:p>
            <a:pPr eaLnBrk="1" hangingPunct="1"/>
            <a:r>
              <a:rPr lang="en-US" sz="1400" smtClean="0"/>
              <a:t>Source: </a:t>
            </a:r>
            <a:r>
              <a:rPr lang="en-US" sz="1400" smtClean="0">
                <a:hlinkClick r:id="rId3"/>
              </a:rPr>
              <a:t>http://www.nvp-inc.com</a:t>
            </a:r>
            <a:endParaRPr 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558793-FF73-4C1A-AEBB-E08D05ADFCC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7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Stage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DA58A7-5D22-49D7-BF55-393E2100DA5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Introduce terminology</a:t>
            </a:r>
          </a:p>
          <a:p>
            <a:pPr eaLnBrk="1" hangingPunct="1"/>
            <a:r>
              <a:rPr lang="en-US" smtClean="0"/>
              <a:t>Overview of the software development process</a:t>
            </a:r>
          </a:p>
          <a:p>
            <a:pPr eaLnBrk="1" hangingPunct="1"/>
            <a:r>
              <a:rPr lang="en-US" smtClean="0"/>
              <a:t>Describe key types of tests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AE92C8-301C-4B3B-9EBC-5AAB07D71DF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Stages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Objectives</a:t>
            </a:r>
          </a:p>
          <a:p>
            <a:pPr lvl="1" eaLnBrk="1" hangingPunct="1"/>
            <a:r>
              <a:rPr lang="en-US" sz="2000" smtClean="0"/>
              <a:t>What will the product do</a:t>
            </a:r>
          </a:p>
          <a:p>
            <a:pPr lvl="1" eaLnBrk="1" hangingPunct="1"/>
            <a:r>
              <a:rPr lang="en-US" sz="2000" smtClean="0"/>
              <a:t>General terms</a:t>
            </a:r>
          </a:p>
          <a:p>
            <a:pPr eaLnBrk="1" hangingPunct="1"/>
            <a:r>
              <a:rPr lang="en-US" sz="2400" smtClean="0"/>
              <a:t>Requirements</a:t>
            </a:r>
          </a:p>
          <a:p>
            <a:pPr lvl="1" eaLnBrk="1" hangingPunct="1"/>
            <a:r>
              <a:rPr lang="en-US" sz="2000" smtClean="0"/>
              <a:t>What absolutely must the product do</a:t>
            </a:r>
          </a:p>
          <a:p>
            <a:pPr lvl="2" eaLnBrk="1" hangingPunct="1"/>
            <a:r>
              <a:rPr lang="en-US" sz="1800" smtClean="0"/>
              <a:t>Price, performance, reliability</a:t>
            </a:r>
          </a:p>
          <a:p>
            <a:pPr eaLnBrk="1" hangingPunct="1"/>
            <a:r>
              <a:rPr lang="en-US" sz="2400" smtClean="0"/>
              <a:t>Functional Definition</a:t>
            </a:r>
          </a:p>
          <a:p>
            <a:pPr lvl="1" eaLnBrk="1" hangingPunct="1"/>
            <a:r>
              <a:rPr lang="en-US" sz="2000" smtClean="0"/>
              <a:t>List of features, functions and reports</a:t>
            </a:r>
          </a:p>
          <a:p>
            <a:pPr lvl="1" eaLnBrk="1" hangingPunct="1"/>
            <a:r>
              <a:rPr lang="en-US" sz="2000" smtClean="0"/>
              <a:t>Basically what are the inputs and outputs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B3A8E7-7986-408E-B333-18ABE6909BC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Stages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Testing Concerns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No code yet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“Testers” at this stage are not part of the traditional testing group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Marketers, designers, human factors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Review planning documents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Look for potential flaws in documents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Right requirements?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Complete?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Achievable?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Reasonable?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Testable?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Catch errors in the early development of the 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D01F97-84AC-4DDA-8789-0B2DA6E3004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Stages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Comparative Product Evaluations</a:t>
            </a:r>
          </a:p>
          <a:p>
            <a:pPr lvl="1" eaLnBrk="1" hangingPunct="1"/>
            <a:r>
              <a:rPr lang="en-US" smtClean="0"/>
              <a:t>Why this product vs. an existing one?</a:t>
            </a:r>
          </a:p>
          <a:p>
            <a:pPr lvl="2" eaLnBrk="1" hangingPunct="1"/>
            <a:r>
              <a:rPr lang="en-US" smtClean="0"/>
              <a:t>Lower cost?</a:t>
            </a:r>
          </a:p>
          <a:p>
            <a:pPr lvl="2" eaLnBrk="1" hangingPunct="1"/>
            <a:r>
              <a:rPr lang="en-US" smtClean="0"/>
              <a:t>New/better function?</a:t>
            </a:r>
          </a:p>
          <a:p>
            <a:pPr lvl="2" eaLnBrk="1" hangingPunct="1"/>
            <a:r>
              <a:rPr lang="en-US" smtClean="0"/>
              <a:t>Relevant reduced function?</a:t>
            </a:r>
          </a:p>
          <a:p>
            <a:pPr lvl="3" eaLnBrk="1" hangingPunct="1"/>
            <a:r>
              <a:rPr lang="en-US" sz="1800" smtClean="0"/>
              <a:t>Less complex to run</a:t>
            </a:r>
          </a:p>
          <a:p>
            <a:pPr lvl="3" eaLnBrk="1" hangingPunct="1"/>
            <a:r>
              <a:rPr lang="en-US" sz="1800" smtClean="0"/>
              <a:t>Easier to use</a:t>
            </a:r>
          </a:p>
          <a:p>
            <a:pPr lvl="2" eaLnBrk="1" hangingPunct="1"/>
            <a:r>
              <a:rPr lang="en-US" smtClean="0"/>
              <a:t>Higher reliability?</a:t>
            </a:r>
          </a:p>
          <a:p>
            <a:pPr eaLnBrk="1" hangingPunct="1"/>
            <a:r>
              <a:rPr lang="en-US" smtClean="0"/>
              <a:t>Final Question: Should this product be built?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5FC772-9F0B-4605-8CF7-C4CBFBC0E8F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Stages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Focus Groups</a:t>
            </a:r>
          </a:p>
          <a:p>
            <a:pPr lvl="1" eaLnBrk="1" hangingPunct="1"/>
            <a:r>
              <a:rPr lang="en-US" smtClean="0"/>
              <a:t>Non-biased</a:t>
            </a:r>
          </a:p>
          <a:p>
            <a:pPr lvl="1" eaLnBrk="1" hangingPunct="1"/>
            <a:r>
              <a:rPr lang="en-US" smtClean="0"/>
              <a:t>Members of group representative of target market</a:t>
            </a:r>
          </a:p>
          <a:p>
            <a:pPr lvl="1" eaLnBrk="1" hangingPunct="1"/>
            <a:r>
              <a:rPr lang="en-US" smtClean="0"/>
              <a:t>Get feedback</a:t>
            </a:r>
          </a:p>
          <a:p>
            <a:pPr lvl="2" eaLnBrk="1" hangingPunct="1"/>
            <a:r>
              <a:rPr lang="en-US" smtClean="0"/>
              <a:t>Important features</a:t>
            </a:r>
          </a:p>
          <a:p>
            <a:pPr lvl="2" eaLnBrk="1" hangingPunct="1"/>
            <a:r>
              <a:rPr lang="en-US" smtClean="0"/>
              <a:t>Generate new ideas</a:t>
            </a:r>
          </a:p>
          <a:p>
            <a:pPr lvl="2" eaLnBrk="1" hangingPunct="1"/>
            <a:r>
              <a:rPr lang="en-US" smtClean="0"/>
              <a:t>Reaction to new 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273AEA-0F92-4A87-8A07-78753C459279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Stages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Task Analysis</a:t>
            </a:r>
          </a:p>
          <a:p>
            <a:pPr lvl="1" eaLnBrk="1" hangingPunct="1"/>
            <a:r>
              <a:rPr lang="en-US" smtClean="0"/>
              <a:t>What does the product do?</a:t>
            </a:r>
          </a:p>
          <a:p>
            <a:pPr lvl="1" eaLnBrk="1" hangingPunct="1"/>
            <a:r>
              <a:rPr lang="en-US" smtClean="0"/>
              <a:t>How does it replace what is currently being done?</a:t>
            </a:r>
          </a:p>
          <a:p>
            <a:pPr lvl="1" eaLnBrk="1" hangingPunct="1"/>
            <a:r>
              <a:rPr lang="en-US" smtClean="0"/>
              <a:t>How will it be used?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303ECF-3C98-48BF-88D4-6B30BE62A23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1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276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028EDC-957F-41BB-8962-9EC2CADBF7E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External Design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Users point of view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Internal Design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Internal working of project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Structure of the code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Data used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Code logic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Traditional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Coding doesn’t start until design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69921C-1E4C-45F8-85CD-03BC0C5B82E0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69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External Design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Complete Description of User Interface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(G)UI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All user screens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All output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API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All callable routines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All input parameters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All output data format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Output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External specification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User Manual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3DF5E2-9903-49E8-9D5A-3125415B1D1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 Design</a:t>
            </a:r>
          </a:p>
          <a:p>
            <a:pPr lvl="1" eaLnBrk="1" hangingPunct="1"/>
            <a:r>
              <a:rPr lang="en-US" smtClean="0"/>
              <a:t>May be subject to many changes</a:t>
            </a:r>
          </a:p>
          <a:p>
            <a:pPr lvl="2" eaLnBrk="1" hangingPunct="1"/>
            <a:r>
              <a:rPr lang="en-US" smtClean="0"/>
              <a:t>Flaws in use of interface may surface</a:t>
            </a:r>
          </a:p>
          <a:p>
            <a:pPr lvl="2" eaLnBrk="1" hangingPunct="1"/>
            <a:r>
              <a:rPr lang="en-US" smtClean="0"/>
              <a:t>Interface may be difficult to use</a:t>
            </a:r>
          </a:p>
          <a:p>
            <a:pPr lvl="2" eaLnBrk="1" hangingPunct="1"/>
            <a:r>
              <a:rPr lang="en-US" smtClean="0"/>
              <a:t>Users may not like the interface</a:t>
            </a:r>
          </a:p>
          <a:p>
            <a:pPr lvl="3" eaLnBrk="1" hangingPunct="1"/>
            <a:r>
              <a:rPr lang="en-US" sz="1800" smtClean="0"/>
              <a:t>“Gotta please the audience”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C0B157-5F5A-4B7A-91A4-8EBD1768119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Internal Design</a:t>
            </a:r>
          </a:p>
          <a:p>
            <a:pPr lvl="1" eaLnBrk="1" hangingPunct="1"/>
            <a:r>
              <a:rPr lang="en-US" sz="2000" smtClean="0"/>
              <a:t>Structural Design</a:t>
            </a:r>
          </a:p>
          <a:p>
            <a:pPr lvl="2" eaLnBrk="1" hangingPunct="1"/>
            <a:r>
              <a:rPr lang="en-US" sz="1800" smtClean="0"/>
              <a:t>How the task is broken down in to subtasks</a:t>
            </a:r>
          </a:p>
          <a:p>
            <a:pPr lvl="2" eaLnBrk="1" hangingPunct="1"/>
            <a:r>
              <a:rPr lang="en-US" sz="1800" smtClean="0"/>
              <a:t>System: collection of self-contained but related programs or processes</a:t>
            </a:r>
          </a:p>
          <a:p>
            <a:pPr lvl="2" eaLnBrk="1" hangingPunct="1"/>
            <a:r>
              <a:rPr lang="en-US" sz="1800" smtClean="0"/>
              <a:t>Protocol: How components communicate</a:t>
            </a:r>
          </a:p>
          <a:p>
            <a:pPr lvl="2" eaLnBrk="1" hangingPunct="1"/>
            <a:r>
              <a:rPr lang="en-US" sz="1800" smtClean="0"/>
              <a:t>Processes may be further sub-divided into modules</a:t>
            </a:r>
          </a:p>
          <a:p>
            <a:pPr lvl="2" eaLnBrk="1" hangingPunct="1"/>
            <a:r>
              <a:rPr lang="en-US" sz="1800" smtClean="0"/>
              <a:t>Each module</a:t>
            </a:r>
          </a:p>
          <a:p>
            <a:pPr lvl="3" eaLnBrk="1" hangingPunct="1"/>
            <a:r>
              <a:rPr lang="en-US" sz="1600" smtClean="0"/>
              <a:t>Completes a task</a:t>
            </a:r>
          </a:p>
          <a:p>
            <a:pPr lvl="3" eaLnBrk="1" hangingPunct="1"/>
            <a:r>
              <a:rPr lang="en-US" sz="1600" smtClean="0"/>
              <a:t>Should have single entry and exit points</a:t>
            </a:r>
          </a:p>
          <a:p>
            <a:pPr lvl="3" eaLnBrk="1" hangingPunct="1"/>
            <a:r>
              <a:rPr lang="en-US" sz="1600" smtClean="0"/>
              <a:t>May call other modules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359336-3BA3-4BCB-A8A5-68C055458EF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Team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45A87E-BD93-4644-A881-3CA5D61BABF5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Internal Design</a:t>
            </a:r>
          </a:p>
          <a:p>
            <a:pPr lvl="1" eaLnBrk="1" hangingPunct="1"/>
            <a:r>
              <a:rPr lang="en-US" smtClean="0"/>
              <a:t>Data Design</a:t>
            </a:r>
          </a:p>
          <a:p>
            <a:pPr lvl="2" eaLnBrk="1" hangingPunct="1"/>
            <a:r>
              <a:rPr lang="en-US" smtClean="0"/>
              <a:t>What data is processed?</a:t>
            </a:r>
          </a:p>
          <a:p>
            <a:pPr lvl="2" eaLnBrk="1" hangingPunct="1"/>
            <a:r>
              <a:rPr lang="en-US" smtClean="0"/>
              <a:t>How is the data structured?</a:t>
            </a:r>
          </a:p>
          <a:p>
            <a:pPr lvl="2" eaLnBrk="1" hangingPunct="1"/>
            <a:r>
              <a:rPr lang="en-US" smtClean="0"/>
              <a:t>How is the data accessed?</a:t>
            </a:r>
          </a:p>
          <a:p>
            <a:pPr lvl="2" eaLnBrk="1" hangingPunct="1"/>
            <a:r>
              <a:rPr lang="en-US" smtClean="0"/>
              <a:t>Where is the data stored?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486CA3-5E81-4CE8-AAB5-5715E7A4D74E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 Design</a:t>
            </a:r>
          </a:p>
          <a:p>
            <a:pPr lvl="1" eaLnBrk="1" hangingPunct="1"/>
            <a:r>
              <a:rPr lang="en-US" smtClean="0"/>
              <a:t>How to accomplish the task</a:t>
            </a:r>
          </a:p>
          <a:p>
            <a:pPr lvl="1" eaLnBrk="1" hangingPunct="1"/>
            <a:r>
              <a:rPr lang="en-US" smtClean="0"/>
              <a:t>Implement algorithms</a:t>
            </a:r>
          </a:p>
          <a:p>
            <a:pPr lvl="1" eaLnBrk="1" hangingPunct="1"/>
            <a:r>
              <a:rPr lang="en-US" smtClean="0"/>
              <a:t>Structure of the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359B92-C5F2-4A5A-B196-C1A0C538F576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Prototypes</a:t>
            </a:r>
          </a:p>
          <a:p>
            <a:pPr lvl="1" eaLnBrk="1" hangingPunct="1"/>
            <a:r>
              <a:rPr lang="en-US" smtClean="0"/>
              <a:t>A model of the system or a part of it</a:t>
            </a:r>
          </a:p>
          <a:p>
            <a:pPr lvl="1" eaLnBrk="1" hangingPunct="1"/>
            <a:r>
              <a:rPr lang="en-US" smtClean="0"/>
              <a:t>Proof of concept</a:t>
            </a:r>
          </a:p>
          <a:p>
            <a:pPr lvl="2" eaLnBrk="1" hangingPunct="1"/>
            <a:r>
              <a:rPr lang="en-US" smtClean="0"/>
              <a:t>Quick built</a:t>
            </a:r>
          </a:p>
          <a:p>
            <a:pPr lvl="2" eaLnBrk="1" hangingPunct="1"/>
            <a:r>
              <a:rPr lang="en-US" smtClean="0"/>
              <a:t>Typically not “industrial strength”</a:t>
            </a:r>
          </a:p>
          <a:p>
            <a:pPr lvl="2" eaLnBrk="1" hangingPunct="1"/>
            <a:r>
              <a:rPr lang="en-US" smtClean="0"/>
              <a:t>Doesn’t need to be 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23208E-C02F-496A-AA48-8A6D5A97EBA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Testing concerns</a:t>
            </a:r>
          </a:p>
          <a:p>
            <a:pPr lvl="1" eaLnBrk="1" hangingPunct="1"/>
            <a:r>
              <a:rPr lang="en-US" sz="2000" smtClean="0"/>
              <a:t>No code yet</a:t>
            </a:r>
          </a:p>
          <a:p>
            <a:pPr lvl="1" eaLnBrk="1" hangingPunct="1"/>
            <a:r>
              <a:rPr lang="en-US" sz="2000" smtClean="0"/>
              <a:t>Testers may be involved at this stage</a:t>
            </a:r>
          </a:p>
          <a:p>
            <a:pPr eaLnBrk="1" hangingPunct="1"/>
            <a:r>
              <a:rPr lang="en-US" sz="2400" smtClean="0"/>
              <a:t>Questions to be answered:</a:t>
            </a:r>
          </a:p>
          <a:p>
            <a:pPr lvl="1" eaLnBrk="1" hangingPunct="1"/>
            <a:r>
              <a:rPr lang="en-US" sz="2000" smtClean="0"/>
              <a:t>Is the design good?</a:t>
            </a:r>
          </a:p>
          <a:p>
            <a:pPr lvl="1" eaLnBrk="1" hangingPunct="1"/>
            <a:r>
              <a:rPr lang="en-US" sz="2000" smtClean="0"/>
              <a:t>Does the design meet the requirements?</a:t>
            </a:r>
          </a:p>
          <a:p>
            <a:pPr lvl="1" eaLnBrk="1" hangingPunct="1"/>
            <a:r>
              <a:rPr lang="en-US" sz="2000" smtClean="0"/>
              <a:t>Is the design complete?</a:t>
            </a:r>
          </a:p>
          <a:p>
            <a:pPr lvl="1" eaLnBrk="1" hangingPunct="1"/>
            <a:r>
              <a:rPr lang="en-US" sz="2000" smtClean="0"/>
              <a:t>Is this design possible?</a:t>
            </a:r>
          </a:p>
          <a:p>
            <a:pPr lvl="1" eaLnBrk="1" hangingPunct="1"/>
            <a:r>
              <a:rPr lang="en-US" sz="2000" smtClean="0"/>
              <a:t>Does the design handle errors?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DA2AF2-0455-48E1-AE51-54C8FC35B78A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concerns</a:t>
            </a:r>
          </a:p>
          <a:p>
            <a:pPr lvl="1" eaLnBrk="1" hangingPunct="1"/>
            <a:r>
              <a:rPr lang="en-US" smtClean="0"/>
              <a:t>Identify problems with design</a:t>
            </a:r>
          </a:p>
          <a:p>
            <a:pPr lvl="2" eaLnBrk="1" hangingPunct="1"/>
            <a:r>
              <a:rPr lang="en-US" smtClean="0"/>
              <a:t>Walkthrough</a:t>
            </a:r>
          </a:p>
          <a:p>
            <a:pPr lvl="3" eaLnBrk="1" hangingPunct="1"/>
            <a:r>
              <a:rPr lang="en-US" sz="1800" smtClean="0"/>
              <a:t>Manually step through the design</a:t>
            </a:r>
          </a:p>
          <a:p>
            <a:pPr lvl="3" eaLnBrk="1" hangingPunct="1"/>
            <a:r>
              <a:rPr lang="en-US" sz="1800" smtClean="0"/>
              <a:t>Does the design work as anticipated?</a:t>
            </a:r>
          </a:p>
          <a:p>
            <a:pPr lvl="2" eaLnBrk="1" hangingPunct="1"/>
            <a:r>
              <a:rPr lang="en-US" smtClean="0"/>
              <a:t>Inspection</a:t>
            </a:r>
          </a:p>
          <a:p>
            <a:pPr lvl="3" eaLnBrk="1" hangingPunct="1"/>
            <a:r>
              <a:rPr lang="en-US" sz="1800" smtClean="0"/>
              <a:t>Check design against specification</a:t>
            </a:r>
          </a:p>
          <a:p>
            <a:pPr lvl="3" eaLnBrk="1" hangingPunct="1"/>
            <a:r>
              <a:rPr lang="en-US" sz="1800" smtClean="0"/>
              <a:t>Are all points covered?</a:t>
            </a:r>
          </a:p>
          <a:p>
            <a:pPr lvl="2" eaLnBrk="1" hangingPunct="1"/>
            <a:r>
              <a:rPr lang="en-US" smtClean="0"/>
              <a:t>Technical Review</a:t>
            </a:r>
          </a:p>
          <a:p>
            <a:pPr lvl="3" eaLnBrk="1" hangingPunct="1"/>
            <a:r>
              <a:rPr lang="en-US" sz="1800" smtClean="0"/>
              <a:t>What problems might there be?</a:t>
            </a:r>
          </a:p>
          <a:p>
            <a:pPr lvl="3" eaLnBrk="1" hangingPunct="1"/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5B23FB-57B4-47A3-AC06-E4A652764A33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Stages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concerns</a:t>
            </a:r>
          </a:p>
          <a:p>
            <a:pPr lvl="1" eaLnBrk="1" hangingPunct="1"/>
            <a:r>
              <a:rPr lang="en-US" smtClean="0"/>
              <a:t>Key personnel</a:t>
            </a:r>
          </a:p>
          <a:p>
            <a:pPr lvl="2" eaLnBrk="1" hangingPunct="1"/>
            <a:r>
              <a:rPr lang="en-US" smtClean="0"/>
              <a:t>Meeting manager</a:t>
            </a:r>
          </a:p>
          <a:p>
            <a:pPr lvl="3" eaLnBrk="1" hangingPunct="1"/>
            <a:r>
              <a:rPr lang="en-US" sz="1800" smtClean="0"/>
              <a:t>Keeps everyone on track</a:t>
            </a:r>
          </a:p>
          <a:p>
            <a:pPr lvl="2" eaLnBrk="1" hangingPunct="1"/>
            <a:r>
              <a:rPr lang="en-US" smtClean="0"/>
              <a:t>Recorder</a:t>
            </a:r>
          </a:p>
          <a:p>
            <a:pPr lvl="3" eaLnBrk="1" hangingPunct="1"/>
            <a:r>
              <a:rPr lang="en-US" sz="1800" smtClean="0"/>
              <a:t>Takes notes of “discoveries”</a:t>
            </a:r>
          </a:p>
          <a:p>
            <a:pPr lvl="4" eaLnBrk="1" hangingPunct="1"/>
            <a:r>
              <a:rPr lang="en-US" sz="1800" smtClean="0"/>
              <a:t>What’s good</a:t>
            </a:r>
          </a:p>
          <a:p>
            <a:pPr lvl="4" eaLnBrk="1" hangingPunct="1"/>
            <a:r>
              <a:rPr lang="en-US" sz="1800" smtClean="0"/>
              <a:t>What’s wrong</a:t>
            </a:r>
          </a:p>
          <a:p>
            <a:pPr lvl="3" eaLnBrk="1" hangingPunct="1"/>
            <a:r>
              <a:rPr lang="en-US" sz="1800" smtClean="0"/>
              <a:t>Post-Its, charts, PowerPoint, etc</a:t>
            </a:r>
          </a:p>
          <a:p>
            <a:pPr lvl="4" eaLnBrk="1" hangingPunct="1"/>
            <a:r>
              <a:rPr lang="en-US" sz="1800" smtClean="0"/>
              <a:t>Everyone can see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AA0E2A-2E49-4B92-9A02-A3EE82A13369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891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Sidebox:</a:t>
            </a:r>
            <a:br>
              <a:rPr lang="en-US" smtClean="0"/>
            </a:br>
            <a:r>
              <a:rPr lang="en-US" smtClean="0"/>
              <a:t>Glass Box Testing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A.K.A. White Box Testing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Done during development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Typically done by the programmer at this level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Focused testing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Test program in pieces as completed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Testing coverage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Review what has been tested as development continues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Control flow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Checks branches taken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Can use debugger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Data integrity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Verify only appropriate modules update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Internal boundaries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Ensure boundaries not exceeded as developed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Algorithm-specific testing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Ensue proper algorithms used an are working correctly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6C7FE-C578-4E98-89A2-9EFB16376F80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3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Structural vs. Functional Testing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Structural Testing</a:t>
            </a:r>
          </a:p>
          <a:p>
            <a:pPr lvl="1" eaLnBrk="1" hangingPunct="1">
              <a:defRPr/>
            </a:pPr>
            <a:r>
              <a:rPr lang="en-US" dirty="0" smtClean="0"/>
              <a:t>Glass or White box testing</a:t>
            </a:r>
          </a:p>
          <a:p>
            <a:pPr lvl="1" eaLnBrk="1" hangingPunct="1">
              <a:defRPr/>
            </a:pPr>
            <a:r>
              <a:rPr lang="en-US" dirty="0" smtClean="0"/>
              <a:t>Usually what the programmer “sees”</a:t>
            </a:r>
          </a:p>
          <a:p>
            <a:pPr lvl="1" eaLnBrk="1" hangingPunct="1">
              <a:defRPr/>
            </a:pPr>
            <a:r>
              <a:rPr lang="en-US" dirty="0" smtClean="0"/>
              <a:t>Knows the internals of program</a:t>
            </a:r>
          </a:p>
          <a:p>
            <a:pPr lvl="2" eaLnBrk="1" hangingPunct="1">
              <a:defRPr/>
            </a:pPr>
            <a:r>
              <a:rPr lang="en-US" dirty="0" smtClean="0"/>
              <a:t>Code</a:t>
            </a:r>
          </a:p>
          <a:p>
            <a:pPr lvl="2" eaLnBrk="1" hangingPunct="1">
              <a:defRPr/>
            </a:pPr>
            <a:r>
              <a:rPr lang="en-US" dirty="0" smtClean="0"/>
              <a:t>Structure</a:t>
            </a:r>
          </a:p>
          <a:p>
            <a:pPr eaLnBrk="1" hangingPunct="1">
              <a:defRPr/>
            </a:pPr>
            <a:r>
              <a:rPr lang="en-US" dirty="0" smtClean="0"/>
              <a:t>Functional Testing</a:t>
            </a:r>
          </a:p>
          <a:p>
            <a:pPr lvl="1" eaLnBrk="1" hangingPunct="1">
              <a:defRPr/>
            </a:pPr>
            <a:r>
              <a:rPr lang="en-US" dirty="0" smtClean="0"/>
              <a:t>Black box testing</a:t>
            </a:r>
          </a:p>
          <a:p>
            <a:pPr lvl="1" eaLnBrk="1" hangingPunct="1">
              <a:defRPr/>
            </a:pPr>
            <a:r>
              <a:rPr lang="en-US" dirty="0" smtClean="0"/>
              <a:t>Usually what the end user “sees”</a:t>
            </a:r>
          </a:p>
          <a:p>
            <a:pPr lvl="1" eaLnBrk="1" hangingPunct="1">
              <a:defRPr/>
            </a:pPr>
            <a:r>
              <a:rPr lang="en-US" dirty="0" smtClean="0"/>
              <a:t>Internals not typically known</a:t>
            </a:r>
          </a:p>
          <a:p>
            <a:pPr lvl="2" eaLnBrk="1" hangingPunct="1">
              <a:defRPr/>
            </a:pPr>
            <a:r>
              <a:rPr lang="en-US" dirty="0" smtClean="0"/>
              <a:t>User known data</a:t>
            </a:r>
          </a:p>
          <a:p>
            <a:pPr lvl="2" eaLnBrk="1" hangingPunct="1">
              <a:defRPr/>
            </a:pPr>
            <a:r>
              <a:rPr lang="en-US" dirty="0" smtClean="0"/>
              <a:t>Input and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F9EC0E-56D6-4B52-9DEB-40A2224A7D91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Glass Box Testing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Path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Line coverage (weak)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Ensure each line of code is executed at least once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Branch coverage (strong)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Ensure each line of code is executed at least once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For each branch ensure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At least one case to do branch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At least one case to NOT do branch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Condition branch coverage (stronger)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Branch coverage plus all conditions for branch covered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C11F95-DB52-4363-A7AA-589BEA02E849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Glass Box Testing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Path testing is not complete testing</a:t>
            </a:r>
          </a:p>
          <a:p>
            <a:pPr eaLnBrk="1" hangingPunct="1"/>
            <a:r>
              <a:rPr lang="en-US" sz="2400" smtClean="0"/>
              <a:t>Data dependencies</a:t>
            </a:r>
          </a:p>
          <a:p>
            <a:pPr lvl="1" eaLnBrk="1" hangingPunct="1"/>
            <a:r>
              <a:rPr lang="en-US" sz="2000" smtClean="0"/>
              <a:t>E.g. a=b/c</a:t>
            </a:r>
          </a:p>
          <a:p>
            <a:pPr lvl="1" eaLnBrk="1" hangingPunct="1"/>
            <a:r>
              <a:rPr lang="en-US" sz="2000" smtClean="0"/>
              <a:t>c=0 is a problem</a:t>
            </a:r>
          </a:p>
          <a:p>
            <a:pPr eaLnBrk="1" hangingPunct="1"/>
            <a:r>
              <a:rPr lang="en-US" sz="2400" smtClean="0"/>
              <a:t>Error-sensitive:</a:t>
            </a:r>
          </a:p>
          <a:p>
            <a:pPr lvl="1" eaLnBrk="1" hangingPunct="1"/>
            <a:r>
              <a:rPr lang="en-US" sz="2000" smtClean="0"/>
              <a:t>Error can be detected</a:t>
            </a:r>
          </a:p>
          <a:p>
            <a:pPr lvl="1" eaLnBrk="1" hangingPunct="1"/>
            <a:r>
              <a:rPr lang="en-US" sz="2000" smtClean="0"/>
              <a:t>E.g. a=b/c error shows only if c=0</a:t>
            </a:r>
          </a:p>
          <a:p>
            <a:pPr eaLnBrk="1" hangingPunct="1"/>
            <a:r>
              <a:rPr lang="en-US" sz="2400" smtClean="0"/>
              <a:t>Error-revealing:</a:t>
            </a:r>
          </a:p>
          <a:p>
            <a:pPr lvl="1" eaLnBrk="1" hangingPunct="1"/>
            <a:r>
              <a:rPr lang="en-US" sz="2000" smtClean="0"/>
              <a:t>Error will always show when path taken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B61ED8-40E8-43B2-BBDA-916473DAB23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Development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 Team</a:t>
            </a:r>
          </a:p>
          <a:p>
            <a:pPr lvl="1" eaLnBrk="1" hangingPunct="1"/>
            <a:r>
              <a:rPr lang="en-US" smtClean="0"/>
              <a:t>Project Manager</a:t>
            </a:r>
          </a:p>
          <a:p>
            <a:pPr lvl="1" eaLnBrk="1" hangingPunct="1"/>
            <a:r>
              <a:rPr lang="en-US" smtClean="0"/>
              <a:t>Designers</a:t>
            </a:r>
          </a:p>
          <a:p>
            <a:pPr lvl="1" eaLnBrk="1" hangingPunct="1"/>
            <a:r>
              <a:rPr lang="en-US" smtClean="0"/>
              <a:t>Product Manager</a:t>
            </a:r>
          </a:p>
          <a:p>
            <a:pPr lvl="1" eaLnBrk="1" hangingPunct="1"/>
            <a:r>
              <a:rPr lang="en-US" smtClean="0"/>
              <a:t>Technical Support	</a:t>
            </a:r>
          </a:p>
          <a:p>
            <a:pPr lvl="1" eaLnBrk="1" hangingPunct="1"/>
            <a:r>
              <a:rPr lang="en-US" smtClean="0"/>
              <a:t>Writers</a:t>
            </a:r>
          </a:p>
          <a:p>
            <a:pPr lvl="1" eaLnBrk="1" hangingPunct="1"/>
            <a:r>
              <a:rPr lang="en-US" smtClean="0"/>
              <a:t>Testers</a:t>
            </a:r>
          </a:p>
          <a:p>
            <a:pPr lvl="1" eaLnBrk="1" hangingPunct="1"/>
            <a:r>
              <a:rPr lang="en-US" smtClean="0"/>
              <a:t>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3F170D-9382-4CAB-A861-EEC5969E6415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1" name="AutoShap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8229600" cy="2667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Incremental</a:t>
            </a:r>
            <a:br>
              <a:rPr lang="en-US" sz="3200" dirty="0" smtClean="0"/>
            </a:br>
            <a:r>
              <a:rPr lang="en-US" sz="1600" dirty="0" smtClean="0"/>
              <a:t>vs.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Big Bang</a:t>
            </a:r>
            <a:br>
              <a:rPr lang="en-US" sz="3200" dirty="0" smtClean="0"/>
            </a:br>
            <a:r>
              <a:rPr lang="en-US" sz="3200" dirty="0" smtClean="0"/>
              <a:t>Testing</a:t>
            </a:r>
          </a:p>
        </p:txBody>
      </p:sp>
      <p:sp>
        <p:nvSpPr>
          <p:cNvPr id="4301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C5EC65-55A8-4C3C-9424-69B20662D824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Incremental Testing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693025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b="1" i="1" dirty="0" smtClean="0"/>
              <a:t>Modules</a:t>
            </a:r>
            <a:r>
              <a:rPr lang="en-US" sz="2000" i="1" dirty="0" smtClean="0"/>
              <a:t> </a:t>
            </a:r>
            <a:r>
              <a:rPr lang="en-US" sz="2000" dirty="0" smtClean="0"/>
              <a:t>tested individually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i="1" dirty="0" smtClean="0"/>
              <a:t>Groups of modules </a:t>
            </a:r>
            <a:r>
              <a:rPr lang="en-US" sz="2000" dirty="0" smtClean="0"/>
              <a:t>tested together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Advantages: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Errors found early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Know exactly where the error is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Within a module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Interaction between a small set of modules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Disadvantages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Usually must have drivers or stubs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Driver: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400" dirty="0" smtClean="0"/>
              <a:t>Special written piece of code to exercise (call) a module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400" dirty="0" smtClean="0"/>
              <a:t>Usually does a simple emulation of the actual caller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Stub: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400" dirty="0" smtClean="0"/>
              <a:t>Small piece of code that is called in place of an unwritten or incomplete module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400" dirty="0" smtClean="0"/>
              <a:t>Does a simple emulation of the called module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Drivers and stubs viewed as “disposable”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Keep for future retesting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4F6676-00E5-4750-B37D-420D9C45DDC7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5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Big Bang Testing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u="sng" smtClean="0"/>
              <a:t>All</a:t>
            </a:r>
            <a:r>
              <a:rPr lang="en-US" sz="2400" smtClean="0"/>
              <a:t> code written and assembled before testing</a:t>
            </a:r>
          </a:p>
          <a:p>
            <a:pPr eaLnBrk="1" hangingPunct="1"/>
            <a:r>
              <a:rPr lang="en-US" sz="2400" smtClean="0"/>
              <a:t>Advantages</a:t>
            </a:r>
          </a:p>
          <a:p>
            <a:pPr lvl="1" eaLnBrk="1" hangingPunct="1"/>
            <a:r>
              <a:rPr lang="en-US" sz="2000" smtClean="0"/>
              <a:t>Don’t need to write drivers or stubs</a:t>
            </a:r>
          </a:p>
          <a:p>
            <a:pPr eaLnBrk="1" hangingPunct="1"/>
            <a:r>
              <a:rPr lang="en-US" sz="2400" smtClean="0"/>
              <a:t>Disadvantages</a:t>
            </a:r>
          </a:p>
          <a:p>
            <a:pPr lvl="1" eaLnBrk="1" hangingPunct="1"/>
            <a:r>
              <a:rPr lang="en-US" sz="2000" smtClean="0"/>
              <a:t>Hard to isolate the error</a:t>
            </a:r>
          </a:p>
          <a:p>
            <a:pPr lvl="1" eaLnBrk="1" hangingPunct="1"/>
            <a:r>
              <a:rPr lang="en-US" sz="2000" smtClean="0"/>
              <a:t>Hard to automate</a:t>
            </a:r>
          </a:p>
          <a:p>
            <a:pPr lvl="1" eaLnBrk="1" hangingPunct="1"/>
            <a:r>
              <a:rPr lang="en-US" sz="2000" smtClean="0"/>
              <a:t>Delays finding errors</a:t>
            </a:r>
          </a:p>
          <a:p>
            <a:pPr eaLnBrk="1" hangingPunct="1"/>
            <a:r>
              <a:rPr lang="en-US" sz="2400" smtClean="0"/>
              <a:t>Overall not a good strategy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072300-F80D-4033-BEF5-B92AC420F47B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Top-down vs. Bottom-up Testing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Top-down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Highest level first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Drivers not needed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Stubs only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Bottom-up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Lowest level first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Stubs not needed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Drivers only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Which is best?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Depends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Probably a mixture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BB5056-0967-4116-B8F7-6A6A6D8E1AF9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710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vs. Dynamic Testing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Static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Code reviewed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Humans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Walkthroughs, code inspections and reviews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smtClean="0"/>
              <a:t>Team reviews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Desk Checking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smtClean="0"/>
              <a:t>Analyze code 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600" smtClean="0"/>
              <a:t>Need not be the author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Tools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Compiler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Linking loader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Commercial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BC62FB-2AEA-4721-A044-A2CD8606EE99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vs. Dynamic Testing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Testing</a:t>
            </a:r>
          </a:p>
          <a:p>
            <a:pPr lvl="1" eaLnBrk="1" hangingPunct="1"/>
            <a:r>
              <a:rPr lang="en-US" smtClean="0"/>
              <a:t>Code is executed</a:t>
            </a:r>
          </a:p>
          <a:p>
            <a:pPr lvl="1" eaLnBrk="1" hangingPunct="1"/>
            <a:r>
              <a:rPr lang="en-US" smtClean="0"/>
              <a:t>Black and Glass box testing</a:t>
            </a:r>
          </a:p>
          <a:p>
            <a:pPr lvl="2" eaLnBrk="1" hangingPunct="1"/>
            <a:r>
              <a:rPr lang="en-US" smtClean="0"/>
              <a:t>Feed test data</a:t>
            </a:r>
          </a:p>
          <a:p>
            <a:pPr lvl="2" eaLnBrk="1" hangingPunct="1"/>
            <a:r>
              <a:rPr lang="en-US" smtClean="0"/>
              <a:t>Check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952E0D-8EB1-4BC1-A9B4-C9414F16C08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Standards Compliance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Industry standards</a:t>
            </a:r>
          </a:p>
          <a:p>
            <a:pPr eaLnBrk="1" hangingPunct="1"/>
            <a:r>
              <a:rPr lang="en-US" sz="2400" dirty="0" smtClean="0"/>
              <a:t>Language standards</a:t>
            </a:r>
          </a:p>
          <a:p>
            <a:pPr eaLnBrk="1" hangingPunct="1"/>
            <a:r>
              <a:rPr lang="en-US" sz="2400" dirty="0" smtClean="0"/>
              <a:t>Company standards</a:t>
            </a:r>
          </a:p>
          <a:p>
            <a:pPr eaLnBrk="1" hangingPunct="1"/>
            <a:r>
              <a:rPr lang="en-US" sz="2400" dirty="0" smtClean="0"/>
              <a:t>They are not to:</a:t>
            </a:r>
          </a:p>
          <a:p>
            <a:pPr lvl="1" eaLnBrk="1" hangingPunct="1"/>
            <a:r>
              <a:rPr lang="en-US" sz="2000" dirty="0" smtClean="0"/>
              <a:t>Make your job harder</a:t>
            </a:r>
          </a:p>
          <a:p>
            <a:pPr lvl="1" eaLnBrk="1" hangingPunct="1"/>
            <a:r>
              <a:rPr lang="en-US" sz="2000" dirty="0" smtClean="0"/>
              <a:t>Simply enforce naming conventions</a:t>
            </a:r>
          </a:p>
          <a:p>
            <a:pPr eaLnBrk="1" hangingPunct="1"/>
            <a:r>
              <a:rPr lang="en-US" sz="2400" dirty="0" smtClean="0"/>
              <a:t>Example:</a:t>
            </a:r>
          </a:p>
          <a:p>
            <a:pPr lvl="1" eaLnBrk="1" hangingPunct="1"/>
            <a:r>
              <a:rPr lang="en-US" sz="2000" dirty="0" smtClean="0">
                <a:hlinkClick r:id="rId2" action="ppaction://hlinkfile"/>
              </a:rPr>
              <a:t>..\text\dbvizCoding.docx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From: http://jdbv.sourceforge.net/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2E25B3-EADD-41D3-87D1-1B6207EB1CB6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7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Standards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From the </a:t>
            </a:r>
            <a:r>
              <a:rPr lang="en-US" dirty="0" err="1" smtClean="0"/>
              <a:t>Parasoft</a:t>
            </a:r>
            <a:r>
              <a:rPr lang="en-US" dirty="0" smtClean="0"/>
              <a:t> web site: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dirty="0" smtClean="0"/>
              <a:t>Software</a:t>
            </a:r>
            <a:r>
              <a:rPr lang="en-US" dirty="0" smtClean="0"/>
              <a:t> coding standards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are </a:t>
            </a:r>
            <a:r>
              <a:rPr lang="en-US" sz="1800" dirty="0" smtClean="0">
                <a:solidFill>
                  <a:srgbClr val="00B050"/>
                </a:solidFill>
              </a:rPr>
              <a:t>language-specific programming rules </a:t>
            </a:r>
            <a:r>
              <a:rPr lang="en-US" sz="1800" dirty="0" smtClean="0"/>
              <a:t>that greatly </a:t>
            </a:r>
            <a:r>
              <a:rPr lang="en-US" sz="1800" dirty="0" smtClean="0">
                <a:solidFill>
                  <a:srgbClr val="00B050"/>
                </a:solidFill>
              </a:rPr>
              <a:t>reduce the probability of introducing errors </a:t>
            </a:r>
            <a:r>
              <a:rPr lang="en-US" sz="1800" dirty="0" smtClean="0"/>
              <a:t>into your applications,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regardless of which software development model </a:t>
            </a:r>
            <a:r>
              <a:rPr lang="en-US" sz="1800" dirty="0" smtClean="0"/>
              <a:t>(iterative, waterfall, </a:t>
            </a:r>
            <a:r>
              <a:rPr lang="en-US" sz="1800" dirty="0" err="1" smtClean="0"/>
              <a:t>eXtreme</a:t>
            </a:r>
            <a:r>
              <a:rPr lang="en-US" sz="1800" dirty="0" smtClean="0"/>
              <a:t> programming, and so on) is being used to create that application.</a:t>
            </a:r>
            <a:endParaRPr lang="en-US" sz="1800" b="1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dirty="0" smtClean="0"/>
              <a:t>Software</a:t>
            </a:r>
            <a:r>
              <a:rPr lang="en-US" dirty="0" smtClean="0"/>
              <a:t> coding standards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originated from the intensive study of industry experts who </a:t>
            </a:r>
            <a:r>
              <a:rPr lang="en-US" sz="1800" dirty="0" smtClean="0">
                <a:solidFill>
                  <a:srgbClr val="00B050"/>
                </a:solidFill>
              </a:rPr>
              <a:t>analyzed how bugs were generated</a:t>
            </a:r>
            <a:r>
              <a:rPr lang="en-US" sz="1800" dirty="0" smtClean="0"/>
              <a:t> when code was written and </a:t>
            </a:r>
            <a:r>
              <a:rPr lang="en-US" sz="1800" dirty="0" smtClean="0">
                <a:solidFill>
                  <a:srgbClr val="00B050"/>
                </a:solidFill>
              </a:rPr>
              <a:t>correlated these bugs to specific coding practices</a:t>
            </a:r>
            <a:r>
              <a:rPr lang="en-US" sz="1800" dirty="0" smtClean="0"/>
              <a:t>.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They took these correlations between bugs and coding practices and</a:t>
            </a:r>
            <a:r>
              <a:rPr lang="en-US" sz="1800" dirty="0" smtClean="0">
                <a:solidFill>
                  <a:srgbClr val="00B050"/>
                </a:solidFill>
              </a:rPr>
              <a:t> came up with a set of rules that when used prevent coding errors </a:t>
            </a:r>
            <a:r>
              <a:rPr lang="en-US" sz="1800" dirty="0" smtClean="0"/>
              <a:t>from occurring.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/>
              <a:t>Coding standards offer incredible value to software development organizations because they are pre-packaged automated error prevention practices; they </a:t>
            </a:r>
            <a:r>
              <a:rPr lang="en-US" sz="1800" dirty="0" smtClean="0">
                <a:solidFill>
                  <a:srgbClr val="00B050"/>
                </a:solidFill>
              </a:rPr>
              <a:t>close the feedback loop between a bug and what must be done to prevent that bug from reoccurring</a:t>
            </a:r>
            <a:r>
              <a:rPr lang="en-US" sz="1800" dirty="0" smtClean="0"/>
              <a:t>.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 smtClean="0">
                <a:solidFill>
                  <a:srgbClr val="00B050"/>
                </a:solidFill>
              </a:rPr>
              <a:t>You don't have to write your own rules to get the benefit of coding standards--the experts have already done it for you</a:t>
            </a:r>
            <a:r>
              <a:rPr lang="en-US" sz="1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8DCEF7-ECE3-42BA-A18D-5F419F9DE61E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Metrics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If you can’t measure something how do you know if you made it better?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Must be careful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Measure meaningful things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Lines of code?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If you measure lines of code you will get lines of code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Complexity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Ditto above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Percentage of comments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Will they be meaningful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955E69-2931-41DD-9BB5-AF48AECB2A15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Bebugging and Mutations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48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Deliberate errors put in a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Bebugging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Known errors injected (known only to programmer)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Testers will look for errors more if they know there are some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Can be used to estimate % of all bugs found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Mutation	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 change to program behavior which should show during testing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If not found testing is probably inadequate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0113AC-C510-41C6-AE0E-4211601615B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Manager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Responsible for the project</a:t>
            </a:r>
          </a:p>
          <a:p>
            <a:pPr lvl="1" eaLnBrk="1" hangingPunct="1"/>
            <a:r>
              <a:rPr lang="en-US" smtClean="0"/>
              <a:t>Schedule</a:t>
            </a:r>
          </a:p>
          <a:p>
            <a:pPr lvl="2" eaLnBrk="1" hangingPunct="1"/>
            <a:r>
              <a:rPr lang="en-US" smtClean="0"/>
              <a:t>When starts</a:t>
            </a:r>
          </a:p>
          <a:p>
            <a:pPr lvl="2" eaLnBrk="1" hangingPunct="1"/>
            <a:r>
              <a:rPr lang="en-US" smtClean="0"/>
              <a:t>When ends</a:t>
            </a:r>
          </a:p>
          <a:p>
            <a:pPr lvl="2" eaLnBrk="1" hangingPunct="1"/>
            <a:r>
              <a:rPr lang="en-US" smtClean="0"/>
              <a:t>Major milestones</a:t>
            </a:r>
          </a:p>
          <a:p>
            <a:pPr lvl="1" eaLnBrk="1" hangingPunct="1"/>
            <a:r>
              <a:rPr lang="en-US" smtClean="0"/>
              <a:t>Quality Level</a:t>
            </a:r>
          </a:p>
          <a:p>
            <a:pPr lvl="2" eaLnBrk="1" hangingPunct="1"/>
            <a:endParaRPr lang="en-US" smtClean="0"/>
          </a:p>
          <a:p>
            <a:pPr lvl="1" eaLnBrk="1" hangingPunct="1"/>
            <a:r>
              <a:rPr lang="en-US" smtClean="0"/>
              <a:t>Development Budget</a:t>
            </a:r>
          </a:p>
          <a:p>
            <a:pPr lvl="2" eaLnBrk="1" hangingPunct="1"/>
            <a:r>
              <a:rPr lang="en-US" smtClean="0"/>
              <a:t>Cost of each of the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290A10-83AE-407F-BB79-A452A59B0F5A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325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Testing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Valid for Glass or Black Box testing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Useful for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Adequacy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Can the system perform in the real world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System characteristics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What module get most use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Fine tuning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Benchmarks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Compare to earlier versions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Bragging rights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Faster than competition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E6E708-B97F-4FB0-B699-CB60E21AF1A7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427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Regression Testing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After </a:t>
            </a:r>
            <a:r>
              <a:rPr lang="en-US" b="1" i="1" smtClean="0"/>
              <a:t>any</a:t>
            </a:r>
            <a:r>
              <a:rPr lang="en-US" smtClean="0"/>
              <a:t> change to the code it must be retested</a:t>
            </a:r>
          </a:p>
          <a:p>
            <a:pPr lvl="1" eaLnBrk="1" hangingPunct="1"/>
            <a:r>
              <a:rPr lang="en-US" smtClean="0"/>
              <a:t>Did it fix the problem?</a:t>
            </a:r>
          </a:p>
          <a:p>
            <a:pPr lvl="1" eaLnBrk="1" hangingPunct="1"/>
            <a:r>
              <a:rPr lang="en-US" smtClean="0"/>
              <a:t>Did the fix create any other problem?</a:t>
            </a:r>
          </a:p>
          <a:p>
            <a:pPr eaLnBrk="1" hangingPunct="1"/>
            <a:r>
              <a:rPr lang="en-US" smtClean="0"/>
              <a:t>Reuse tests from original code</a:t>
            </a:r>
          </a:p>
          <a:p>
            <a:pPr eaLnBrk="1" hangingPunct="1"/>
            <a:r>
              <a:rPr lang="en-US" smtClean="0"/>
              <a:t>May need extra tests</a:t>
            </a:r>
          </a:p>
          <a:p>
            <a:pPr eaLnBrk="1" hangingPunct="1"/>
            <a:r>
              <a:rPr lang="en-US" smtClean="0"/>
              <a:t>Some tests may be obsolete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ECAC59-263C-4F3D-BAB6-3883EEB33D9D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29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Box Testing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Usually done exclusively by testing group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Fix Testing Statistics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a fix involves &lt;10 statements </a:t>
            </a:r>
            <a:r>
              <a:rPr lang="en-US" smtClean="0">
                <a:sym typeface="Wingdings" pitchFamily="2" charset="2"/>
              </a:rPr>
              <a:t> 50% fix rate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a fix involves &gt;50 statements </a:t>
            </a:r>
            <a:r>
              <a:rPr lang="en-US" smtClean="0">
                <a:sym typeface="Wingdings" pitchFamily="2" charset="2"/>
              </a:rPr>
              <a:t> 20% fix rate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Side effects of fixes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Fix creates another error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Fix allows another pre-existing error to show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Expect multiple iterations of the tests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68675E-B82B-4AF9-95AC-A857E37BCDD4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632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Box Testing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Used for: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Test planning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Acceptance (to)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Initial stability assessment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Function test, System test, Verification and Validation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Beta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Integrity and release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Final acceptance testing and certification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EE80F1-6F4B-48E4-8C3D-6DEC8AF02DAB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734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Box Testing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 Planning</a:t>
            </a:r>
          </a:p>
          <a:p>
            <a:pPr lvl="1" eaLnBrk="1" hangingPunct="1"/>
            <a:r>
              <a:rPr lang="en-US" smtClean="0"/>
              <a:t>Start as soon as possible</a:t>
            </a:r>
          </a:p>
          <a:p>
            <a:pPr lvl="2" eaLnBrk="1" hangingPunct="1"/>
            <a:r>
              <a:rPr lang="en-US" smtClean="0"/>
              <a:t>Read requirements document</a:t>
            </a:r>
          </a:p>
          <a:p>
            <a:pPr lvl="2" eaLnBrk="1" hangingPunct="1"/>
            <a:r>
              <a:rPr lang="en-US" smtClean="0"/>
              <a:t>Familiarize with product</a:t>
            </a:r>
          </a:p>
          <a:p>
            <a:pPr lvl="2" eaLnBrk="1" hangingPunct="1"/>
            <a:r>
              <a:rPr lang="en-US" smtClean="0"/>
              <a:t>What does it do, type of data, etc</a:t>
            </a:r>
          </a:p>
          <a:p>
            <a:pPr lvl="2" eaLnBrk="1" hangingPunct="1"/>
            <a:r>
              <a:rPr lang="en-US" smtClean="0"/>
              <a:t>What are potential errors</a:t>
            </a:r>
          </a:p>
          <a:p>
            <a:pPr lvl="1" eaLnBrk="1" hangingPunct="1"/>
            <a:r>
              <a:rPr lang="en-US" smtClean="0"/>
              <a:t>Must be ready for first cycle of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B15F21-3D42-481C-9A15-05268A6B214B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837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Box Testing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Acceptance Testing</a:t>
            </a:r>
          </a:p>
          <a:p>
            <a:pPr lvl="1" eaLnBrk="1" hangingPunct="1"/>
            <a:r>
              <a:rPr lang="en-US" smtClean="0"/>
              <a:t>Is it stable enough to test</a:t>
            </a:r>
          </a:p>
          <a:p>
            <a:pPr lvl="2" eaLnBrk="1" hangingPunct="1"/>
            <a:r>
              <a:rPr lang="en-US" smtClean="0"/>
              <a:t>Don’t waste time on obvious bad code</a:t>
            </a:r>
          </a:p>
          <a:p>
            <a:pPr lvl="1" eaLnBrk="1" hangingPunct="1"/>
            <a:r>
              <a:rPr lang="en-US" smtClean="0"/>
              <a:t>Have a standard acceptance test</a:t>
            </a:r>
          </a:p>
          <a:p>
            <a:pPr lvl="2" eaLnBrk="1" hangingPunct="1"/>
            <a:r>
              <a:rPr lang="en-US" smtClean="0"/>
              <a:t>Give programmers access</a:t>
            </a:r>
          </a:p>
          <a:p>
            <a:pPr lvl="2" eaLnBrk="1" hangingPunct="1"/>
            <a:r>
              <a:rPr lang="en-US" smtClean="0"/>
              <a:t>Try to make it automated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55DC23-609A-4CA7-B6C6-3957BDD188C5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93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Box Testing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 stability assessment</a:t>
            </a:r>
          </a:p>
          <a:p>
            <a:pPr lvl="1" eaLnBrk="1" hangingPunct="1"/>
            <a:r>
              <a:rPr lang="en-US" smtClean="0"/>
              <a:t>How mature is the program</a:t>
            </a:r>
          </a:p>
          <a:p>
            <a:pPr lvl="1" eaLnBrk="1" hangingPunct="1"/>
            <a:r>
              <a:rPr lang="en-US" smtClean="0"/>
              <a:t>Will it need 4 test cycles or many, many more</a:t>
            </a:r>
          </a:p>
          <a:p>
            <a:pPr lvl="1" eaLnBrk="1" hangingPunct="1"/>
            <a:r>
              <a:rPr lang="en-US" smtClean="0"/>
              <a:t>Use to estimate test completion</a:t>
            </a:r>
          </a:p>
          <a:p>
            <a:pPr lvl="1" eaLnBrk="1" hangingPunct="1"/>
            <a:r>
              <a:rPr lang="en-US" smtClean="0"/>
              <a:t>Estimate at least a week to establish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2096DD-EDD3-4A51-9AA7-E77C783C9D19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604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Box Testing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Function test, System test, Verification and Validation</a:t>
            </a:r>
          </a:p>
          <a:p>
            <a:pPr lvl="1" eaLnBrk="1" hangingPunct="1"/>
            <a:r>
              <a:rPr lang="en-US" sz="2000" smtClean="0"/>
              <a:t>Verify: check against what the program is supposed to do</a:t>
            </a:r>
          </a:p>
          <a:p>
            <a:pPr lvl="2" eaLnBrk="1" hangingPunct="1"/>
            <a:r>
              <a:rPr lang="en-US" sz="1800" smtClean="0"/>
              <a:t>Design or functional spec</a:t>
            </a:r>
          </a:p>
          <a:p>
            <a:pPr lvl="2" eaLnBrk="1" hangingPunct="1"/>
            <a:r>
              <a:rPr lang="en-US" sz="1800" smtClean="0"/>
              <a:t>Done by</a:t>
            </a:r>
            <a:r>
              <a:rPr lang="en-US" sz="1800" b="1" i="1" smtClean="0"/>
              <a:t> verifying </a:t>
            </a:r>
            <a:r>
              <a:rPr lang="en-US" sz="1800" smtClean="0"/>
              <a:t>all functions</a:t>
            </a:r>
          </a:p>
          <a:p>
            <a:pPr lvl="1" eaLnBrk="1" hangingPunct="1"/>
            <a:r>
              <a:rPr lang="en-US" sz="2000" smtClean="0"/>
              <a:t>Validate: what does the end user need</a:t>
            </a:r>
          </a:p>
          <a:p>
            <a:pPr lvl="2" eaLnBrk="1" hangingPunct="1"/>
            <a:r>
              <a:rPr lang="en-US" sz="1800" smtClean="0"/>
              <a:t>Published user or system requirements</a:t>
            </a:r>
          </a:p>
          <a:p>
            <a:pPr lvl="2" eaLnBrk="1" hangingPunct="1"/>
            <a:r>
              <a:rPr lang="en-US" sz="1800" smtClean="0"/>
              <a:t>Done by </a:t>
            </a:r>
            <a:r>
              <a:rPr lang="en-US" sz="1800" b="1" i="1" smtClean="0"/>
              <a:t>validating</a:t>
            </a:r>
            <a:r>
              <a:rPr lang="en-US" sz="1800" smtClean="0"/>
              <a:t> what the end user needs</a:t>
            </a:r>
          </a:p>
          <a:p>
            <a:pPr eaLnBrk="1" hangingPunct="1"/>
            <a:r>
              <a:rPr lang="en-US" sz="2400" smtClean="0"/>
              <a:t>The program may do what the design document specifies but not what the end user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8C41B4-6BF4-4301-9FBF-52F0B7934110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246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Box Testing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Beta testing</a:t>
            </a:r>
          </a:p>
          <a:p>
            <a:pPr lvl="1" eaLnBrk="1" hangingPunct="1"/>
            <a:r>
              <a:rPr lang="en-US" smtClean="0"/>
              <a:t>Real user testing</a:t>
            </a:r>
          </a:p>
          <a:p>
            <a:pPr lvl="2" eaLnBrk="1" hangingPunct="1"/>
            <a:r>
              <a:rPr lang="en-US" smtClean="0"/>
              <a:t>When program stable enough</a:t>
            </a:r>
          </a:p>
          <a:p>
            <a:pPr lvl="2" eaLnBrk="1" hangingPunct="1"/>
            <a:r>
              <a:rPr lang="en-US" smtClean="0"/>
              <a:t>When sufficient function available</a:t>
            </a:r>
          </a:p>
          <a:p>
            <a:pPr lvl="1" eaLnBrk="1" hangingPunct="1"/>
            <a:r>
              <a:rPr lang="en-US" smtClean="0"/>
              <a:t>Code not production ready</a:t>
            </a:r>
          </a:p>
          <a:p>
            <a:pPr lvl="1" eaLnBrk="1" hangingPunct="1"/>
            <a:r>
              <a:rPr lang="en-US" smtClean="0"/>
              <a:t>Variable results</a:t>
            </a:r>
          </a:p>
          <a:p>
            <a:pPr lvl="2" eaLnBrk="1" hangingPunct="1"/>
            <a:r>
              <a:rPr lang="en-US" smtClean="0"/>
              <a:t>Unknown commitment to testing</a:t>
            </a:r>
          </a:p>
          <a:p>
            <a:pPr lvl="2" eaLnBrk="1" hangingPunct="1"/>
            <a:r>
              <a:rPr lang="en-US" smtClean="0"/>
              <a:t>Variable quality feedback on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231B70-FD4B-468C-8EE1-991EC7DC6112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349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Box Testing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/>
            <a:r>
              <a:rPr lang="en-US" sz="2400" smtClean="0"/>
              <a:t>Integrity and release testing</a:t>
            </a:r>
          </a:p>
          <a:p>
            <a:pPr lvl="1" eaLnBrk="1" hangingPunct="1"/>
            <a:r>
              <a:rPr lang="en-US" sz="2000" smtClean="0"/>
              <a:t>Release test:</a:t>
            </a:r>
          </a:p>
          <a:p>
            <a:pPr lvl="2" eaLnBrk="1" hangingPunct="1"/>
            <a:r>
              <a:rPr lang="en-US" sz="1800" smtClean="0"/>
              <a:t>Is everything in the release package</a:t>
            </a:r>
          </a:p>
          <a:p>
            <a:pPr lvl="2" eaLnBrk="1" hangingPunct="1"/>
            <a:r>
              <a:rPr lang="en-US" sz="1800" smtClean="0"/>
              <a:t>Is anything in the release package that shouldn’t be</a:t>
            </a:r>
          </a:p>
          <a:p>
            <a:pPr lvl="3" eaLnBrk="1" hangingPunct="1"/>
            <a:r>
              <a:rPr lang="en-US" sz="1600" smtClean="0"/>
              <a:t>Viruses!!!!!</a:t>
            </a:r>
          </a:p>
          <a:p>
            <a:pPr lvl="3" eaLnBrk="1" hangingPunct="1"/>
            <a:r>
              <a:rPr lang="en-US" sz="1600" smtClean="0"/>
              <a:t>Test code</a:t>
            </a:r>
          </a:p>
          <a:p>
            <a:pPr lvl="1" eaLnBrk="1" hangingPunct="1"/>
            <a:r>
              <a:rPr lang="en-US" sz="2000" smtClean="0"/>
              <a:t>Integrity testing</a:t>
            </a:r>
          </a:p>
          <a:p>
            <a:pPr lvl="2" eaLnBrk="1" hangingPunct="1"/>
            <a:r>
              <a:rPr lang="en-US" sz="1800" smtClean="0"/>
              <a:t>Is the product complete</a:t>
            </a:r>
          </a:p>
          <a:p>
            <a:pPr lvl="2" eaLnBrk="1" hangingPunct="1"/>
            <a:r>
              <a:rPr lang="en-US" sz="1800" smtClean="0"/>
              <a:t>Is the product correct</a:t>
            </a:r>
          </a:p>
          <a:p>
            <a:pPr lvl="2" eaLnBrk="1" hangingPunct="1"/>
            <a:r>
              <a:rPr lang="en-US" sz="1800" smtClean="0"/>
              <a:t>Include marketing materials</a:t>
            </a:r>
          </a:p>
          <a:p>
            <a:pPr lvl="2" eaLnBrk="1" hangingPunct="1"/>
            <a:r>
              <a:rPr lang="en-US" sz="1800" smtClean="0"/>
              <a:t>Best done by one person independent of development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F767A0-629F-439D-A50E-80D72471AE7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848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Architect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Sets the overall design and code and data structures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Subject Matter Expert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Knowledge of customer’s business and requirements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Human Factors Analyst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Understands how to make product “user friendly”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User Interface Programmer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Expert in creating the interface to the user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Lead Programmer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Responsible for implementing the core code (business logic)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0C325F-4E96-49E8-9E72-5FC7B6DCE4CC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451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Black Box Testing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Final acceptance testing and certification</a:t>
            </a:r>
          </a:p>
          <a:p>
            <a:pPr lvl="1" eaLnBrk="1" hangingPunct="1"/>
            <a:r>
              <a:rPr lang="en-US" smtClean="0"/>
              <a:t>Acceptance test done by customer</a:t>
            </a:r>
          </a:p>
          <a:p>
            <a:pPr lvl="1" eaLnBrk="1" hangingPunct="1"/>
            <a:r>
              <a:rPr lang="en-US" smtClean="0"/>
              <a:t>Detail agreed in advance in writing</a:t>
            </a:r>
          </a:p>
          <a:p>
            <a:pPr lvl="1" eaLnBrk="1" hangingPunct="1"/>
            <a:r>
              <a:rPr lang="en-US" smtClean="0"/>
              <a:t>Basic test to verify it satisfies customers needs</a:t>
            </a:r>
          </a:p>
          <a:p>
            <a:pPr eaLnBrk="1" hangingPunct="1"/>
            <a:r>
              <a:rPr lang="en-US" smtClean="0"/>
              <a:t>Certification</a:t>
            </a:r>
          </a:p>
          <a:p>
            <a:pPr lvl="1" eaLnBrk="1" hangingPunct="1"/>
            <a:r>
              <a:rPr lang="en-US" smtClean="0"/>
              <a:t>Done by third party</a:t>
            </a:r>
          </a:p>
          <a:p>
            <a:pPr lvl="1" eaLnBrk="1" hangingPunct="1"/>
            <a:r>
              <a:rPr lang="en-US" smtClean="0"/>
              <a:t>May be done for marketing purposes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284A05-AC44-428C-9FA8-EB2D75BA7CF0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553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and System Tests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Specification verification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Correctness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Usability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Boundary Conditions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Performance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State transitions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Mainstream usage tests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Load: volume, stress and storage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Background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Error recovery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Security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Compatibility and conversion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Configuration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Installability and serviceability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Quickies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4A585D-0522-4F5A-81CD-A7E72AB941D4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656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and System Tests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Specification verification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Compare program to the external specification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Correctness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Are all computations and reports correct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Is the program “user friendly”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Boundary Conditions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Response to extreme data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BFAA08-54AF-45AF-886F-1986DD29F71E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758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and System Tests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</a:t>
            </a:r>
          </a:p>
          <a:p>
            <a:pPr lvl="1" eaLnBrk="1" hangingPunct="1"/>
            <a:r>
              <a:rPr lang="en-US" smtClean="0"/>
              <a:t>How quick is it (black box test)</a:t>
            </a:r>
          </a:p>
          <a:p>
            <a:pPr eaLnBrk="1" hangingPunct="1"/>
            <a:r>
              <a:rPr lang="en-US" smtClean="0"/>
              <a:t>State transitions</a:t>
            </a:r>
          </a:p>
          <a:p>
            <a:pPr lvl="1" eaLnBrk="1" hangingPunct="1"/>
            <a:r>
              <a:rPr lang="en-US" smtClean="0"/>
              <a:t>Are things done in correct order</a:t>
            </a:r>
          </a:p>
          <a:p>
            <a:pPr lvl="1" eaLnBrk="1" hangingPunct="1"/>
            <a:r>
              <a:rPr lang="en-US" smtClean="0"/>
              <a:t>If forced out of order is program confused</a:t>
            </a:r>
          </a:p>
          <a:p>
            <a:pPr eaLnBrk="1" hangingPunct="1"/>
            <a:r>
              <a:rPr lang="en-US" smtClean="0"/>
              <a:t>Mainstream usage tests</a:t>
            </a:r>
          </a:p>
          <a:p>
            <a:pPr lvl="1" eaLnBrk="1" hangingPunct="1"/>
            <a:r>
              <a:rPr lang="en-US" smtClean="0"/>
              <a:t>How does the program do “real work”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B3C8F3-6569-409C-B17C-154878AFA040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861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and System Tests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eaLnBrk="1" hangingPunct="1"/>
            <a:r>
              <a:rPr lang="en-US" sz="2400" smtClean="0"/>
              <a:t>Load: volume, stress and storage</a:t>
            </a:r>
          </a:p>
          <a:p>
            <a:pPr lvl="1" eaLnBrk="1" hangingPunct="1"/>
            <a:r>
              <a:rPr lang="en-US" sz="2000" smtClean="0"/>
              <a:t>Volume tests</a:t>
            </a:r>
          </a:p>
          <a:p>
            <a:pPr lvl="2" eaLnBrk="1" hangingPunct="1"/>
            <a:r>
              <a:rPr lang="en-US" sz="1800" smtClean="0"/>
              <a:t>How does program scale to huge volumes</a:t>
            </a:r>
          </a:p>
          <a:p>
            <a:pPr lvl="3" eaLnBrk="1" hangingPunct="1"/>
            <a:r>
              <a:rPr lang="en-US" sz="1600" smtClean="0"/>
              <a:t>Large text for document type program</a:t>
            </a:r>
          </a:p>
          <a:p>
            <a:pPr lvl="3" eaLnBrk="1" hangingPunct="1"/>
            <a:r>
              <a:rPr lang="en-US" sz="1600" smtClean="0"/>
              <a:t>Large programs for compilers</a:t>
            </a:r>
          </a:p>
          <a:p>
            <a:pPr lvl="2" eaLnBrk="1" hangingPunct="1"/>
            <a:r>
              <a:rPr lang="en-US" sz="1800" smtClean="0"/>
              <a:t>Analogy: how many cars can a freeway carry a day</a:t>
            </a:r>
          </a:p>
          <a:p>
            <a:pPr lvl="1" eaLnBrk="1" hangingPunct="1"/>
            <a:r>
              <a:rPr lang="en-US" sz="2000" smtClean="0"/>
              <a:t>Stress tests</a:t>
            </a:r>
          </a:p>
          <a:p>
            <a:pPr lvl="2" eaLnBrk="1" hangingPunct="1"/>
            <a:r>
              <a:rPr lang="en-US" sz="1800" smtClean="0"/>
              <a:t>How does program respond to peak bursts</a:t>
            </a:r>
          </a:p>
          <a:p>
            <a:pPr lvl="2" eaLnBrk="1" hangingPunct="1"/>
            <a:r>
              <a:rPr lang="en-US" sz="1800" smtClean="0"/>
              <a:t>Analogy: what is rush hour capacity</a:t>
            </a:r>
          </a:p>
          <a:p>
            <a:pPr lvl="1" eaLnBrk="1" hangingPunct="1"/>
            <a:r>
              <a:rPr lang="en-US" sz="2000" smtClean="0"/>
              <a:t>Storage tests</a:t>
            </a:r>
          </a:p>
          <a:p>
            <a:pPr lvl="2" eaLnBrk="1" hangingPunct="1"/>
            <a:r>
              <a:rPr lang="en-US" sz="1800" smtClean="0"/>
              <a:t>How well is memory used</a:t>
            </a:r>
          </a:p>
          <a:p>
            <a:pPr lvl="3" eaLnBrk="1" hangingPunct="1"/>
            <a:r>
              <a:rPr lang="en-US" sz="1600" smtClean="0"/>
              <a:t>Normal</a:t>
            </a:r>
          </a:p>
          <a:p>
            <a:pPr lvl="3" eaLnBrk="1" hangingPunct="1"/>
            <a:r>
              <a:rPr lang="en-US" sz="1600" smtClean="0"/>
              <a:t>Disk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FA24A-2C89-49D9-B9B5-B8D1A557AC15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963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and System Tests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Background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For multi-tasking programs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How well does it do multiple tasks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Do tasks collide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Error recovery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Test errors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Correct messages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Can you get all documented error messages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Do you get undocumented error messages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Security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Can unauthorized users gain access to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What happens if they do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C2E29-7924-48A2-83A9-470BF9DA99F4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7065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and System Tests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Compatibility and Conversion</a:t>
            </a:r>
          </a:p>
          <a:p>
            <a:pPr lvl="1" eaLnBrk="1" hangingPunct="1"/>
            <a:r>
              <a:rPr lang="en-US" smtClean="0"/>
              <a:t>Compatibility: how well programs work together</a:t>
            </a:r>
          </a:p>
          <a:p>
            <a:pPr lvl="2" eaLnBrk="1" hangingPunct="1"/>
            <a:r>
              <a:rPr lang="en-US" smtClean="0"/>
              <a:t>Share data files?</a:t>
            </a:r>
          </a:p>
          <a:p>
            <a:pPr lvl="2" eaLnBrk="1" hangingPunct="1"/>
            <a:r>
              <a:rPr lang="en-US" smtClean="0"/>
              <a:t>Pass data properly?</a:t>
            </a:r>
          </a:p>
          <a:p>
            <a:pPr lvl="2" eaLnBrk="1" hangingPunct="1"/>
            <a:r>
              <a:rPr lang="en-US" smtClean="0"/>
              <a:t>E.g. Word and Excel</a:t>
            </a:r>
          </a:p>
          <a:p>
            <a:pPr lvl="1" eaLnBrk="1" hangingPunct="1"/>
            <a:r>
              <a:rPr lang="en-US" smtClean="0"/>
              <a:t>Conversion: how well one data format can be changed to another</a:t>
            </a:r>
          </a:p>
          <a:p>
            <a:pPr lvl="2" eaLnBrk="1" hangingPunct="1"/>
            <a:r>
              <a:rPr lang="en-US" smtClean="0"/>
              <a:t>E.g. Word to Word Perfect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51D7EA-247B-4B11-BB84-721517E86F30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168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and System Tests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Configuration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 well does it work on different computers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Intel vs. AMD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Amount of installed memory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Different printers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Intel vs. Apple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Installability and serviceability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Does the program install easily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Can fixes and upgrades be easily installed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B0B0FE-01E9-4BC6-9846-8679B65093CB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270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and System Tests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“Quickies”</a:t>
            </a:r>
          </a:p>
          <a:p>
            <a:pPr lvl="1" eaLnBrk="1" hangingPunct="1"/>
            <a:r>
              <a:rPr lang="en-US" smtClean="0"/>
              <a:t>Typically a “Show tool”</a:t>
            </a:r>
          </a:p>
          <a:p>
            <a:pPr lvl="1" eaLnBrk="1" hangingPunct="1"/>
            <a:r>
              <a:rPr lang="en-US" smtClean="0"/>
              <a:t>“Shows” how easy to make program fail</a:t>
            </a:r>
          </a:p>
          <a:p>
            <a:pPr lvl="1" eaLnBrk="1" hangingPunct="1"/>
            <a:r>
              <a:rPr lang="en-US" smtClean="0"/>
              <a:t>Guess on typical failure areas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E1C572-8054-4235-8DB5-7FE4589DE3FB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373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Maintenance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Statistics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67% of total budget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Of the maintenance budget: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20% fixing errors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25% adapting program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New hardware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Co-resident software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6% fixing documentation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4% performance improvements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42% requested changes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All must be retested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7D6D2B-9409-4403-BFA0-D6A7FEB38AA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Product Manager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Responsible for delivering a product that meets a companies long term strategies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Marketing needs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Company image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Manage profitability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Define market 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Help with: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Feature selection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Platforms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747374-64B4-497D-8163-09E5D00D6FF2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475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Maintenance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Port testing</a:t>
            </a:r>
          </a:p>
          <a:p>
            <a:pPr lvl="1" eaLnBrk="1" hangingPunct="1"/>
            <a:r>
              <a:rPr lang="en-US" smtClean="0"/>
              <a:t>A program may be </a:t>
            </a:r>
            <a:r>
              <a:rPr lang="en-US" b="1" i="1" smtClean="0"/>
              <a:t>ported</a:t>
            </a:r>
            <a:r>
              <a:rPr lang="en-US" smtClean="0"/>
              <a:t> to a different type of computer or operating system</a:t>
            </a:r>
          </a:p>
          <a:p>
            <a:pPr lvl="1" eaLnBrk="1" hangingPunct="1"/>
            <a:r>
              <a:rPr lang="en-US" smtClean="0"/>
              <a:t>Must check the port works as well as the original</a:t>
            </a:r>
          </a:p>
          <a:p>
            <a:pPr lvl="1" eaLnBrk="1" hangingPunct="1"/>
            <a:r>
              <a:rPr lang="en-US" smtClean="0"/>
              <a:t>Apply the same base tests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C6175A-EE69-4E03-9864-52831DC835E1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7577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Maintenance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Port testing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Check for: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Overall functionality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Use your regression test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Usually a port error is obvious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Keyboard handling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Different systems may have slightly or significantly different keyboards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Different function keys, layout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Terminal handling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Different systems may use non-standard terminals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Possible different characters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Sign-screen, version and system identification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A port will typically have a different version id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Will the host system recognize this different version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1D77A7-1B51-4001-ADC5-CE43D9FA98A0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7680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Maintenance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Port testing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Check for: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Disks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Different systems may have different file formats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600" smtClean="0"/>
              <a:t>FAT vs. HPFS vs. NTFS vs. Andrew vs. …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600" smtClean="0"/>
              <a:t>Different sectoring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600" smtClean="0"/>
              <a:t>Different naming conventions allowed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Operating system error handling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How will the ported system handle system errors 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600" smtClean="0"/>
              <a:t>Full disk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600" smtClean="0"/>
              <a:t>Printer offline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Installation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Has the installation procedure changed for new system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May be new installation configuration possibilities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46BFEA-B7B3-4293-9939-74BB12E0E6C5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7782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Maintenance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Port testing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Check for: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Compatibility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Ensure play nice with programs it played nice with on the previous systems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Interface style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Different OS have significantly different interface styles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Ensure the “look and feel” is appropriate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Other changes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Check with programmers if changes had to be made during the port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600" smtClean="0"/>
              <a:t>Why?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600" smtClean="0"/>
              <a:t>Test changes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08570A-99E9-47D1-91BD-36B63C9D7DA3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7885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Maintenance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Port testing</a:t>
            </a:r>
          </a:p>
          <a:p>
            <a:pPr lvl="1" eaLnBrk="1" hangingPunct="1"/>
            <a:r>
              <a:rPr lang="en-US" smtClean="0"/>
              <a:t>First port will take a lot of time</a:t>
            </a:r>
          </a:p>
          <a:p>
            <a:pPr lvl="2" eaLnBrk="1" hangingPunct="1"/>
            <a:r>
              <a:rPr lang="en-US" smtClean="0"/>
              <a:t>Estimate ¼ original test time</a:t>
            </a:r>
          </a:p>
          <a:p>
            <a:pPr lvl="1" eaLnBrk="1" hangingPunct="1"/>
            <a:r>
              <a:rPr lang="en-US" smtClean="0"/>
              <a:t>Subsequent ports will probably go more quickly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9553E3-25E9-48A0-8E5B-51469B551771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7987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/>
            <a:r>
              <a:rPr lang="en-US" sz="2400" smtClean="0"/>
              <a:t>Testing is a key element in the software development process</a:t>
            </a:r>
          </a:p>
          <a:p>
            <a:pPr eaLnBrk="1" hangingPunct="1"/>
            <a:r>
              <a:rPr lang="en-US" sz="2400" smtClean="0"/>
              <a:t>Two basic divisions</a:t>
            </a:r>
          </a:p>
          <a:p>
            <a:pPr lvl="1" eaLnBrk="1" hangingPunct="1"/>
            <a:r>
              <a:rPr lang="en-US" sz="2000" smtClean="0"/>
              <a:t>White box testing (internal view)</a:t>
            </a:r>
          </a:p>
          <a:p>
            <a:pPr lvl="1" eaLnBrk="1" hangingPunct="1"/>
            <a:r>
              <a:rPr lang="en-US" sz="2000" smtClean="0"/>
              <a:t>Black box testing (external view)</a:t>
            </a:r>
          </a:p>
          <a:p>
            <a:pPr eaLnBrk="1" hangingPunct="1"/>
            <a:r>
              <a:rPr lang="en-US" sz="2400" smtClean="0"/>
              <a:t>Testing </a:t>
            </a:r>
            <a:r>
              <a:rPr lang="en-US" sz="2400" b="1" smtClean="0">
                <a:solidFill>
                  <a:srgbClr val="FF3300"/>
                </a:solidFill>
              </a:rPr>
              <a:t>is not</a:t>
            </a:r>
            <a:r>
              <a:rPr lang="en-US" sz="2400" smtClean="0"/>
              <a:t> verifying the software works</a:t>
            </a:r>
          </a:p>
          <a:p>
            <a:pPr eaLnBrk="1" hangingPunct="1"/>
            <a:r>
              <a:rPr lang="en-US" sz="2400" smtClean="0"/>
              <a:t>Testing </a:t>
            </a:r>
            <a:r>
              <a:rPr lang="en-US" sz="2400" b="1" smtClean="0">
                <a:solidFill>
                  <a:srgbClr val="FF3300"/>
                </a:solidFill>
              </a:rPr>
              <a:t>is</a:t>
            </a:r>
            <a:r>
              <a:rPr lang="en-US" sz="2400" smtClean="0"/>
              <a:t> uncovering existing errors in the software</a:t>
            </a:r>
          </a:p>
          <a:p>
            <a:pPr eaLnBrk="1" hangingPunct="1"/>
            <a:r>
              <a:rPr lang="en-US" sz="2400" smtClean="0"/>
              <a:t>Testing is a repeated exercise</a:t>
            </a:r>
          </a:p>
          <a:p>
            <a:pPr lvl="1" eaLnBrk="1" hangingPunct="1"/>
            <a:r>
              <a:rPr lang="en-US" sz="2000" smtClean="0"/>
              <a:t>For each iteration</a:t>
            </a:r>
          </a:p>
          <a:p>
            <a:pPr lvl="1" eaLnBrk="1" hangingPunct="1"/>
            <a:r>
              <a:rPr lang="en-US" sz="2000" smtClean="0"/>
              <a:t>For each fix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9383C3-2707-4BEE-8F3B-B9395E0E624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Support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Interface with customers</a:t>
            </a:r>
          </a:p>
          <a:p>
            <a:pPr eaLnBrk="1" hangingPunct="1"/>
            <a:r>
              <a:rPr lang="en-US" smtClean="0"/>
              <a:t>Resolves questions</a:t>
            </a:r>
          </a:p>
          <a:p>
            <a:pPr eaLnBrk="1" hangingPunct="1"/>
            <a:r>
              <a:rPr lang="en-US" smtClean="0"/>
              <a:t>Problems</a:t>
            </a:r>
          </a:p>
          <a:p>
            <a:pPr lvl="1" eaLnBrk="1" hangingPunct="1"/>
            <a:r>
              <a:rPr lang="en-US" smtClean="0"/>
              <a:t>Customer problem</a:t>
            </a:r>
          </a:p>
          <a:p>
            <a:pPr lvl="2" eaLnBrk="1" hangingPunct="1"/>
            <a:r>
              <a:rPr lang="en-US" smtClean="0"/>
              <a:t>Provide solution </a:t>
            </a:r>
          </a:p>
          <a:p>
            <a:pPr lvl="1" eaLnBrk="1" hangingPunct="1"/>
            <a:r>
              <a:rPr lang="en-US" smtClean="0"/>
              <a:t>Code Problem</a:t>
            </a:r>
          </a:p>
          <a:p>
            <a:pPr lvl="2" eaLnBrk="1" hangingPunct="1"/>
            <a:r>
              <a:rPr lang="en-US" smtClean="0"/>
              <a:t>Gets details to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438904-BAEA-44F7-80EA-85B6F57162E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Writers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Create:</a:t>
            </a:r>
          </a:p>
          <a:p>
            <a:pPr lvl="1" eaLnBrk="1" hangingPunct="1"/>
            <a:r>
              <a:rPr lang="en-US" smtClean="0"/>
              <a:t>Manuals</a:t>
            </a:r>
          </a:p>
          <a:p>
            <a:pPr lvl="2" eaLnBrk="1" hangingPunct="1"/>
            <a:r>
              <a:rPr lang="en-US" smtClean="0"/>
              <a:t>How to:</a:t>
            </a:r>
          </a:p>
          <a:p>
            <a:pPr lvl="3" eaLnBrk="1" hangingPunct="1"/>
            <a:r>
              <a:rPr lang="en-US" sz="1800" smtClean="0"/>
              <a:t>Install</a:t>
            </a:r>
          </a:p>
          <a:p>
            <a:pPr lvl="3" eaLnBrk="1" hangingPunct="1"/>
            <a:r>
              <a:rPr lang="en-US" sz="1800" smtClean="0"/>
              <a:t>Use</a:t>
            </a:r>
          </a:p>
          <a:p>
            <a:pPr lvl="1" eaLnBrk="1" hangingPunct="1"/>
            <a:r>
              <a:rPr lang="en-US" smtClean="0"/>
              <a:t>Online Help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2026</TotalTime>
  <Words>2825</Words>
  <Application>Microsoft Office PowerPoint</Application>
  <PresentationFormat>On-screen Show (4:3)</PresentationFormat>
  <Paragraphs>728</Paragraphs>
  <Slides>75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Capsules</vt:lpstr>
      <vt:lpstr>Test Types and Their Place in the Software Development Process</vt:lpstr>
      <vt:lpstr>Overview</vt:lpstr>
      <vt:lpstr>Development Team</vt:lpstr>
      <vt:lpstr>Software Development</vt:lpstr>
      <vt:lpstr>Project Manager</vt:lpstr>
      <vt:lpstr>Designers</vt:lpstr>
      <vt:lpstr>Product Manager</vt:lpstr>
      <vt:lpstr>Technical Support</vt:lpstr>
      <vt:lpstr>Writers</vt:lpstr>
      <vt:lpstr>Testers</vt:lpstr>
      <vt:lpstr>Others</vt:lpstr>
      <vt:lpstr>Development Stages</vt:lpstr>
      <vt:lpstr>Development Stages</vt:lpstr>
      <vt:lpstr>Development Stages</vt:lpstr>
      <vt:lpstr>Development Costs</vt:lpstr>
      <vt:lpstr>Development Costs</vt:lpstr>
      <vt:lpstr>Incremental Costs of Changes</vt:lpstr>
      <vt:lpstr>Defect Costs</vt:lpstr>
      <vt:lpstr>Planning Stage</vt:lpstr>
      <vt:lpstr>Planning Stages</vt:lpstr>
      <vt:lpstr>Planning Stages</vt:lpstr>
      <vt:lpstr>Planning Stages</vt:lpstr>
      <vt:lpstr>Planning Stages</vt:lpstr>
      <vt:lpstr>Planning Stages</vt:lpstr>
      <vt:lpstr>Design Stages</vt:lpstr>
      <vt:lpstr>Design Stages</vt:lpstr>
      <vt:lpstr>Design Stages</vt:lpstr>
      <vt:lpstr>Design Stages</vt:lpstr>
      <vt:lpstr>Design Stages</vt:lpstr>
      <vt:lpstr>Design Stages</vt:lpstr>
      <vt:lpstr>Design Stages</vt:lpstr>
      <vt:lpstr>Design Stages</vt:lpstr>
      <vt:lpstr>Design Stages</vt:lpstr>
      <vt:lpstr>Design Stages</vt:lpstr>
      <vt:lpstr>Design Stages</vt:lpstr>
      <vt:lpstr>Sidebox: Glass Box Testing</vt:lpstr>
      <vt:lpstr>Structural vs. Functional Testing</vt:lpstr>
      <vt:lpstr>Glass Box Testing</vt:lpstr>
      <vt:lpstr>Glass Box Testing</vt:lpstr>
      <vt:lpstr>Incremental vs. Big Bang Testing</vt:lpstr>
      <vt:lpstr>Incremental Testing</vt:lpstr>
      <vt:lpstr>Big Bang Testing</vt:lpstr>
      <vt:lpstr>Top-down vs. Bottom-up Testing</vt:lpstr>
      <vt:lpstr>Static vs. Dynamic Testing</vt:lpstr>
      <vt:lpstr>Static vs. Dynamic Testing</vt:lpstr>
      <vt:lpstr>Standards Compliance</vt:lpstr>
      <vt:lpstr>Software Standards</vt:lpstr>
      <vt:lpstr>Software Metrics</vt:lpstr>
      <vt:lpstr>Bebugging and Mutations</vt:lpstr>
      <vt:lpstr>Performance Testing</vt:lpstr>
      <vt:lpstr>Regression Testing</vt:lpstr>
      <vt:lpstr>Black Box Testing</vt:lpstr>
      <vt:lpstr>Black Box Testing</vt:lpstr>
      <vt:lpstr>Black Box Testing</vt:lpstr>
      <vt:lpstr>Black Box Testing</vt:lpstr>
      <vt:lpstr>Black Box Testing</vt:lpstr>
      <vt:lpstr>Black Box Testing</vt:lpstr>
      <vt:lpstr>Black Box Testing</vt:lpstr>
      <vt:lpstr>Black Box Testing</vt:lpstr>
      <vt:lpstr>Black Box Testing</vt:lpstr>
      <vt:lpstr>Function and System Tests</vt:lpstr>
      <vt:lpstr>Function and System Tests</vt:lpstr>
      <vt:lpstr>Function and System Tests</vt:lpstr>
      <vt:lpstr>Function and System Tests</vt:lpstr>
      <vt:lpstr>Function and System Tests</vt:lpstr>
      <vt:lpstr>Function and System Tests</vt:lpstr>
      <vt:lpstr>Function and System Tests</vt:lpstr>
      <vt:lpstr>Function and System Tests</vt:lpstr>
      <vt:lpstr>Maintenance</vt:lpstr>
      <vt:lpstr>Maintenance</vt:lpstr>
      <vt:lpstr>Maintenance</vt:lpstr>
      <vt:lpstr>Maintenance</vt:lpstr>
      <vt:lpstr>Maintenance</vt:lpstr>
      <vt:lpstr>Maintenance</vt:lpstr>
      <vt:lpstr>Summary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Types and Their Place in the Software  Development Process</dc:title>
  <dc:creator>Kombol</dc:creator>
  <cp:lastModifiedBy>tkombol</cp:lastModifiedBy>
  <cp:revision>58</cp:revision>
  <dcterms:created xsi:type="dcterms:W3CDTF">2006-06-21T17:25:30Z</dcterms:created>
  <dcterms:modified xsi:type="dcterms:W3CDTF">2009-08-31T19:03:12Z</dcterms:modified>
</cp:coreProperties>
</file>