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66" r:id="rId3"/>
    <p:sldId id="269" r:id="rId4"/>
    <p:sldId id="258" r:id="rId5"/>
    <p:sldId id="259" r:id="rId6"/>
    <p:sldId id="267" r:id="rId7"/>
    <p:sldId id="261" r:id="rId8"/>
    <p:sldId id="260" r:id="rId9"/>
    <p:sldId id="262" r:id="rId10"/>
    <p:sldId id="263" r:id="rId11"/>
    <p:sldId id="264" r:id="rId12"/>
    <p:sldId id="265" r:id="rId13"/>
    <p:sldId id="268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Times New Roman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Times New Roman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922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22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8D04B742-B648-4321-AB39-36264F07D4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33EF0-CB8C-43EA-A2A3-5BB4873EC6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3DDE0-CA63-4AE3-AA68-50C3760A10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7A8A2-002F-4D07-BBEB-137626F923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5354B-C1CC-4D3A-932D-F8A991E6D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2A39A-41AC-4026-B0DE-B13ABAFCC5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EE444-3E77-4230-BB5C-9CF18A368B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6924D-C2B6-48A0-AE9B-74573CDC6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F0A71-103D-4EAD-8ECD-641F1A59A2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33125-302B-488B-B7C9-5E1B61A275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B9CE9-6142-4F2C-A055-AEDBFA527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819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9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819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0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20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0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0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30AE882-09F9-4145-939B-32A284026C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Software Errors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Categories of Software Errors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91000"/>
          </a:xfrm>
        </p:spPr>
        <p:txBody>
          <a:bodyPr/>
          <a:lstStyle/>
          <a:p>
            <a:pPr eaLnBrk="1" hangingPunct="1"/>
            <a:r>
              <a:rPr lang="en-US" smtClean="0"/>
              <a:t>Initial and later states</a:t>
            </a:r>
          </a:p>
          <a:p>
            <a:pPr lvl="1" eaLnBrk="1" hangingPunct="1"/>
            <a:r>
              <a:rPr lang="en-US" smtClean="0"/>
              <a:t>First time use errors</a:t>
            </a:r>
          </a:p>
          <a:p>
            <a:pPr lvl="2" eaLnBrk="1" hangingPunct="1"/>
            <a:r>
              <a:rPr lang="en-US" smtClean="0"/>
              <a:t>Incorrect initialization routines or sequences</a:t>
            </a:r>
          </a:p>
          <a:p>
            <a:pPr lvl="2" eaLnBrk="1" hangingPunct="1"/>
            <a:r>
              <a:rPr lang="en-US" smtClean="0"/>
              <a:t>“First impressions”</a:t>
            </a:r>
          </a:p>
          <a:p>
            <a:pPr lvl="1" eaLnBrk="1" hangingPunct="1"/>
            <a:r>
              <a:rPr lang="en-US" smtClean="0"/>
              <a:t>Backing up or retracing problems</a:t>
            </a:r>
          </a:p>
          <a:p>
            <a:pPr eaLnBrk="1" hangingPunct="1"/>
            <a:r>
              <a:rPr lang="en-US" smtClean="0"/>
              <a:t>Control flow errors</a:t>
            </a:r>
          </a:p>
          <a:p>
            <a:pPr lvl="1" eaLnBrk="1" hangingPunct="1"/>
            <a:r>
              <a:rPr lang="en-US" smtClean="0"/>
              <a:t>Errors in going from one state to another</a:t>
            </a:r>
          </a:p>
          <a:p>
            <a:pPr eaLnBrk="1" hangingPunct="1"/>
            <a:r>
              <a:rPr lang="en-US" smtClean="0"/>
              <a:t>Errors in handling or interpreting data</a:t>
            </a:r>
          </a:p>
          <a:p>
            <a:pPr lvl="1" eaLnBrk="1" hangingPunct="1"/>
            <a:r>
              <a:rPr lang="en-US" smtClean="0"/>
              <a:t>Miscommunication between programs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Categories of Software Errors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91000"/>
          </a:xfrm>
        </p:spPr>
        <p:txBody>
          <a:bodyPr/>
          <a:lstStyle/>
          <a:p>
            <a:pPr eaLnBrk="1" hangingPunct="1"/>
            <a:r>
              <a:rPr lang="en-US" smtClean="0"/>
              <a:t>Race conditions</a:t>
            </a:r>
          </a:p>
          <a:p>
            <a:pPr lvl="1" eaLnBrk="1" hangingPunct="1"/>
            <a:r>
              <a:rPr lang="en-US" smtClean="0"/>
              <a:t>Bad timing between execution of units</a:t>
            </a:r>
          </a:p>
          <a:p>
            <a:pPr eaLnBrk="1" hangingPunct="1"/>
            <a:r>
              <a:rPr lang="en-US" smtClean="0"/>
              <a:t>Load conditions</a:t>
            </a:r>
          </a:p>
          <a:p>
            <a:pPr lvl="1" eaLnBrk="1" hangingPunct="1"/>
            <a:r>
              <a:rPr lang="en-US" smtClean="0"/>
              <a:t>Failures during high load or stress</a:t>
            </a:r>
          </a:p>
          <a:p>
            <a:pPr eaLnBrk="1" hangingPunct="1"/>
            <a:r>
              <a:rPr lang="en-US" smtClean="0"/>
              <a:t>Hardware</a:t>
            </a:r>
          </a:p>
          <a:p>
            <a:pPr lvl="1" eaLnBrk="1" hangingPunct="1"/>
            <a:r>
              <a:rPr lang="en-US" smtClean="0"/>
              <a:t>Failures due to hardware problems</a:t>
            </a:r>
          </a:p>
          <a:p>
            <a:pPr lvl="2" eaLnBrk="1" hangingPunct="1"/>
            <a:r>
              <a:rPr lang="en-US" smtClean="0"/>
              <a:t>Busy</a:t>
            </a:r>
          </a:p>
          <a:p>
            <a:pPr lvl="2" eaLnBrk="1" hangingPunct="1"/>
            <a:r>
              <a:rPr lang="en-US" smtClean="0"/>
              <a:t>Broken </a:t>
            </a:r>
          </a:p>
          <a:p>
            <a:pPr lvl="2" eaLnBrk="1" hangingPunct="1"/>
            <a:r>
              <a:rPr lang="en-US" smtClean="0"/>
              <a:t>Removed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Categories of Software Errors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91000"/>
          </a:xfrm>
        </p:spPr>
        <p:txBody>
          <a:bodyPr/>
          <a:lstStyle/>
          <a:p>
            <a:pPr eaLnBrk="1" hangingPunct="1"/>
            <a:r>
              <a:rPr lang="en-US" smtClean="0"/>
              <a:t>Source and version control</a:t>
            </a:r>
          </a:p>
          <a:p>
            <a:pPr lvl="1" eaLnBrk="1" hangingPunct="1"/>
            <a:r>
              <a:rPr lang="en-US" smtClean="0"/>
              <a:t>Accidental mixing of module versions</a:t>
            </a:r>
          </a:p>
          <a:p>
            <a:pPr eaLnBrk="1" hangingPunct="1"/>
            <a:r>
              <a:rPr lang="en-US" smtClean="0"/>
              <a:t>Documentation</a:t>
            </a:r>
          </a:p>
          <a:p>
            <a:pPr lvl="1" eaLnBrk="1" hangingPunct="1"/>
            <a:r>
              <a:rPr lang="en-US" smtClean="0"/>
              <a:t>Errors in the written or on-line documentation</a:t>
            </a:r>
          </a:p>
          <a:p>
            <a:pPr eaLnBrk="1" hangingPunct="1"/>
            <a:r>
              <a:rPr lang="en-US" smtClean="0"/>
              <a:t>Testing errors </a:t>
            </a:r>
          </a:p>
          <a:p>
            <a:pPr lvl="1" eaLnBrk="1" hangingPunct="1"/>
            <a:r>
              <a:rPr lang="en-US" smtClean="0"/>
              <a:t>Errors made in testing (incorrect testing)</a:t>
            </a:r>
          </a:p>
          <a:p>
            <a:pPr lvl="1" eaLnBrk="1" hangingPunct="1"/>
            <a:r>
              <a:rPr lang="en-US" smtClean="0"/>
              <a:t>Errors made while testing (typos, sequencing, option selection, etc.)</a:t>
            </a:r>
          </a:p>
          <a:p>
            <a:pPr lvl="2" eaLnBrk="1" hangingPunct="1"/>
            <a:r>
              <a:rPr lang="en-US" smtClean="0"/>
              <a:t>May reflect a usage or design problem in the program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Customers are your most visible measurer of quality</a:t>
            </a:r>
          </a:p>
          <a:p>
            <a:pPr eaLnBrk="1" hangingPunct="1"/>
            <a:r>
              <a:rPr lang="en-US" smtClean="0"/>
              <a:t>Software errors can be categorized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Define Quality</a:t>
            </a:r>
          </a:p>
          <a:p>
            <a:pPr eaLnBrk="1" hangingPunct="1"/>
            <a:r>
              <a:rPr lang="en-US" smtClean="0"/>
              <a:t>Define Software Error</a:t>
            </a:r>
          </a:p>
          <a:p>
            <a:pPr eaLnBrk="1" hangingPunct="1"/>
            <a:r>
              <a:rPr lang="en-US" smtClean="0"/>
              <a:t>Categories of errors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Software Errors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Since we’re looking for software errors we need to define what a software error is</a:t>
            </a:r>
          </a:p>
          <a:p>
            <a:pPr lvl="1" eaLnBrk="1" hangingPunct="1"/>
            <a:r>
              <a:rPr lang="en-US" smtClean="0"/>
              <a:t>First discuss “Quality”</a:t>
            </a:r>
          </a:p>
          <a:p>
            <a:pPr lvl="1" eaLnBrk="1" hangingPunct="1"/>
            <a:r>
              <a:rPr lang="en-US" smtClean="0"/>
              <a:t>Extend to errors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Quality – What is it?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Matching the customers expectations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Many aspects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Reliability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Usability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Cost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Speed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Etc.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Program quality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Features the customer want to use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Flaws/deficiencies that customer hates</a:t>
            </a:r>
          </a:p>
          <a:p>
            <a:pPr lvl="1" eaLnBrk="1" hangingPunct="1">
              <a:lnSpc>
                <a:spcPct val="90000"/>
              </a:lnSpc>
            </a:pP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Software error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672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Bad definition</a:t>
            </a:r>
          </a:p>
          <a:p>
            <a:pPr lvl="1" eaLnBrk="1" hangingPunct="1">
              <a:defRPr/>
            </a:pPr>
            <a:r>
              <a:rPr lang="en-US" sz="2000" i="1" dirty="0" smtClean="0">
                <a:solidFill>
                  <a:srgbClr val="FF0000"/>
                </a:solidFill>
              </a:rPr>
              <a:t>A mismatch between the program and its specification is an error in the program if and only if the specification exists and is correct</a:t>
            </a:r>
            <a:r>
              <a:rPr lang="en-US" sz="2000" dirty="0" smtClean="0">
                <a:solidFill>
                  <a:srgbClr val="FF0000"/>
                </a:solidFill>
              </a:rPr>
              <a:t>.</a:t>
            </a:r>
          </a:p>
          <a:p>
            <a:pPr eaLnBrk="1" hangingPunct="1">
              <a:defRPr/>
            </a:pPr>
            <a:r>
              <a:rPr lang="en-US" sz="2400" dirty="0" smtClean="0"/>
              <a:t>Reasonable definitions</a:t>
            </a:r>
          </a:p>
          <a:p>
            <a:pPr lvl="1" eaLnBrk="1" hangingPunct="1">
              <a:defRPr/>
            </a:pPr>
            <a:r>
              <a:rPr lang="en-US" sz="2000" i="1" dirty="0" smtClean="0">
                <a:solidFill>
                  <a:schemeClr val="accent2">
                    <a:lumMod val="75000"/>
                  </a:schemeClr>
                </a:solidFill>
              </a:rPr>
              <a:t>A software error is present when the program does not do what the end user reasonably expects it to do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en-US" sz="2000" dirty="0" smtClean="0"/>
              <a:t>(Myers)</a:t>
            </a:r>
          </a:p>
          <a:p>
            <a:pPr lvl="1" eaLnBrk="1" hangingPunct="1">
              <a:defRPr/>
            </a:pPr>
            <a:r>
              <a:rPr lang="en-US" sz="2000" i="1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There can never be an absolute definition for bugs, nor an absolute determination of their existence.  The extent to which a program has bugs is measure by the extent to which it fails to be useful.  This is a fundamentally human measure.</a:t>
            </a:r>
            <a:r>
              <a:rPr lang="en-US" sz="20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smtClean="0"/>
              <a:t>(</a:t>
            </a:r>
            <a:r>
              <a:rPr lang="en-US" sz="2000" dirty="0" err="1" smtClean="0"/>
              <a:t>Beizer</a:t>
            </a:r>
            <a:r>
              <a:rPr lang="en-US" sz="20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Quality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i="1" smtClean="0"/>
              <a:t>Most software developers don’t have such knowledgeable and precise customers.  For them, the measure of their products’ and services’ </a:t>
            </a:r>
            <a:r>
              <a:rPr lang="en-US" i="1" smtClean="0">
                <a:solidFill>
                  <a:srgbClr val="FF0000"/>
                </a:solidFill>
              </a:rPr>
              <a:t>quality is the satisfaction of their customers</a:t>
            </a:r>
            <a:r>
              <a:rPr lang="en-US" i="1" smtClean="0"/>
              <a:t>, not the match to a specification.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Categories of Software Errors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User interface errors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Error handling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Boundary-related errors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Calculation errors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Initial and later states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Control flow errors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Errors in handling or interpreting data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Race conditions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Load conditions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Hardware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Source and version control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Documentation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Testing errors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Categories of Software Errors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43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User interface errors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Functionality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Does not do what the program is supposed to do (end user expects it to do)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Communication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Does not get data into or out of program correctly or coherently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Command structure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Errors in controlling the program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Missing commands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Errors in controlling the program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Performance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Too slow response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Output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Errors in presenting 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Categories of Software Errors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91000"/>
          </a:xfrm>
        </p:spPr>
        <p:txBody>
          <a:bodyPr/>
          <a:lstStyle/>
          <a:p>
            <a:pPr eaLnBrk="1" hangingPunct="1"/>
            <a:r>
              <a:rPr lang="en-US" sz="2400" smtClean="0"/>
              <a:t>Error handling</a:t>
            </a:r>
          </a:p>
          <a:p>
            <a:pPr lvl="1" eaLnBrk="1" hangingPunct="1"/>
            <a:r>
              <a:rPr lang="en-US" sz="2000" smtClean="0"/>
              <a:t>Incorrect handling of errors</a:t>
            </a:r>
          </a:p>
          <a:p>
            <a:pPr lvl="2" eaLnBrk="1" hangingPunct="1"/>
            <a:r>
              <a:rPr lang="en-US" sz="1800" smtClean="0"/>
              <a:t>Crashes</a:t>
            </a:r>
          </a:p>
          <a:p>
            <a:pPr lvl="2" eaLnBrk="1" hangingPunct="1"/>
            <a:r>
              <a:rPr lang="en-US" sz="1800" smtClean="0"/>
              <a:t>Bad messages</a:t>
            </a:r>
          </a:p>
          <a:p>
            <a:pPr lvl="2" eaLnBrk="1" hangingPunct="1"/>
            <a:r>
              <a:rPr lang="en-US" sz="1800" smtClean="0"/>
              <a:t>Incorrect flow after error handled</a:t>
            </a:r>
          </a:p>
          <a:p>
            <a:pPr lvl="2" eaLnBrk="1" hangingPunct="1"/>
            <a:r>
              <a:rPr lang="en-US" sz="1800" smtClean="0"/>
              <a:t>Bad recovery routines</a:t>
            </a:r>
          </a:p>
          <a:p>
            <a:pPr eaLnBrk="1" hangingPunct="1"/>
            <a:r>
              <a:rPr lang="en-US" sz="2400" smtClean="0"/>
              <a:t>Boundary-related errors</a:t>
            </a:r>
          </a:p>
          <a:p>
            <a:pPr lvl="1" eaLnBrk="1" hangingPunct="1"/>
            <a:r>
              <a:rPr lang="en-US" sz="2000" smtClean="0"/>
              <a:t>Errors when data or values get too big or too small</a:t>
            </a:r>
          </a:p>
          <a:p>
            <a:pPr eaLnBrk="1" hangingPunct="1"/>
            <a:r>
              <a:rPr lang="en-US" sz="2400" smtClean="0"/>
              <a:t>Calculation errors</a:t>
            </a:r>
          </a:p>
          <a:p>
            <a:pPr lvl="1" eaLnBrk="1" hangingPunct="1"/>
            <a:r>
              <a:rPr lang="en-US" sz="2000" smtClean="0"/>
              <a:t>Errors in results typically due to errors in algorithm implementation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177</TotalTime>
  <Words>499</Words>
  <Application>Microsoft Office PowerPoint</Application>
  <PresentationFormat>On-screen Show (4:3)</PresentationFormat>
  <Paragraphs>100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Capsules</vt:lpstr>
      <vt:lpstr> Software Errors</vt:lpstr>
      <vt:lpstr>Overview</vt:lpstr>
      <vt:lpstr>Software Errors</vt:lpstr>
      <vt:lpstr>Quality – What is it?</vt:lpstr>
      <vt:lpstr>Software error</vt:lpstr>
      <vt:lpstr>Quality</vt:lpstr>
      <vt:lpstr>Categories of Software Errors</vt:lpstr>
      <vt:lpstr>Categories of Software Errors</vt:lpstr>
      <vt:lpstr>Categories of Software Errors</vt:lpstr>
      <vt:lpstr>Categories of Software Errors</vt:lpstr>
      <vt:lpstr>Categories of Software Errors</vt:lpstr>
      <vt:lpstr>Categories of Software Errors</vt:lpstr>
      <vt:lpstr>Summary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tkombol</dc:creator>
  <cp:lastModifiedBy>ajkombol</cp:lastModifiedBy>
  <cp:revision>10</cp:revision>
  <dcterms:created xsi:type="dcterms:W3CDTF">2006-06-26T13:06:03Z</dcterms:created>
  <dcterms:modified xsi:type="dcterms:W3CDTF">2009-01-01T17:13:26Z</dcterms:modified>
</cp:coreProperties>
</file>