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ms-office.legacyDiagramTex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301" r:id="rId7"/>
    <p:sldId id="265" r:id="rId8"/>
    <p:sldId id="266" r:id="rId9"/>
    <p:sldId id="267" r:id="rId10"/>
    <p:sldId id="268" r:id="rId11"/>
    <p:sldId id="269" r:id="rId12"/>
    <p:sldId id="270" r:id="rId13"/>
    <p:sldId id="271" r:id="rId14"/>
    <p:sldId id="272" r:id="rId15"/>
    <p:sldId id="273" r:id="rId16"/>
    <p:sldId id="274" r:id="rId17"/>
    <p:sldId id="275" r:id="rId18"/>
    <p:sldId id="302" r:id="rId19"/>
    <p:sldId id="276" r:id="rId20"/>
    <p:sldId id="303" r:id="rId21"/>
    <p:sldId id="261" r:id="rId22"/>
    <p:sldId id="277" r:id="rId23"/>
    <p:sldId id="278" r:id="rId24"/>
    <p:sldId id="279" r:id="rId25"/>
    <p:sldId id="280" r:id="rId26"/>
    <p:sldId id="281" r:id="rId27"/>
    <p:sldId id="304" r:id="rId28"/>
    <p:sldId id="285" r:id="rId29"/>
    <p:sldId id="262" r:id="rId30"/>
    <p:sldId id="282" r:id="rId31"/>
    <p:sldId id="283" r:id="rId32"/>
    <p:sldId id="305" r:id="rId33"/>
    <p:sldId id="263" r:id="rId34"/>
    <p:sldId id="286" r:id="rId35"/>
    <p:sldId id="292" r:id="rId36"/>
    <p:sldId id="287" r:id="rId37"/>
    <p:sldId id="288" r:id="rId38"/>
    <p:sldId id="289" r:id="rId39"/>
    <p:sldId id="306" r:id="rId40"/>
    <p:sldId id="293" r:id="rId41"/>
    <p:sldId id="294" r:id="rId42"/>
    <p:sldId id="264" r:id="rId43"/>
    <p:sldId id="295" r:id="rId44"/>
    <p:sldId id="297" r:id="rId45"/>
    <p:sldId id="298" r:id="rId46"/>
    <p:sldId id="296" r:id="rId47"/>
    <p:sldId id="299" r:id="rId48"/>
    <p:sldId id="300" r:id="rId4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3" d="100"/>
          <a:sy n="93" d="100"/>
        </p:scale>
        <p:origin x="-9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microsoft.com/office/2006/relationships/legacyDocTextInfo" Target="legacyDocTextInfo.bin"/><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defRPr/>
              </a:pPr>
              <a:endParaRPr kumimoji="1" 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en-US"/>
          </a:p>
        </p:txBody>
      </p:sp>
      <p:sp>
        <p:nvSpPr>
          <p:cNvPr id="11" name="Rectangle 10"/>
          <p:cNvSpPr>
            <a:spLocks noGrp="1" noChangeArrowheads="1"/>
          </p:cNvSpPr>
          <p:nvPr>
            <p:ph type="ftr" sz="quarter" idx="11"/>
          </p:nvPr>
        </p:nvSpPr>
        <p:spPr/>
        <p:txBody>
          <a:bodyPr/>
          <a:lstStyle>
            <a:lvl1pPr algn="r">
              <a:defRPr/>
            </a:lvl1pPr>
          </a:lstStyle>
          <a:p>
            <a:pPr>
              <a:defRPr/>
            </a:pPr>
            <a:endParaRPr lang="en-US"/>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E09D1FD6-E282-4B50-B567-92B96486037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103D41D-5C83-4F83-BC0D-793502F2A7D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5CDA8D1F-E61C-45F8-A7DD-088753F55E4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60913" y="2362200"/>
            <a:ext cx="3770312" cy="17859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60913" y="4300538"/>
            <a:ext cx="3770312" cy="17859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1"/>
          <p:cNvSpPr>
            <a:spLocks noGrp="1" noChangeArrowheads="1"/>
          </p:cNvSpPr>
          <p:nvPr>
            <p:ph type="dt" sz="half" idx="10"/>
          </p:nvPr>
        </p:nvSpPr>
        <p:spPr>
          <a:ln/>
        </p:spPr>
        <p:txBody>
          <a:bodyPr/>
          <a:lstStyle>
            <a:lvl1pPr>
              <a:defRPr/>
            </a:lvl1pPr>
          </a:lstStyle>
          <a:p>
            <a:pPr>
              <a:defRPr/>
            </a:pPr>
            <a:endParaRPr lang="en-US"/>
          </a:p>
        </p:txBody>
      </p:sp>
      <p:sp>
        <p:nvSpPr>
          <p:cNvPr id="7" name="Rectangle 12"/>
          <p:cNvSpPr>
            <a:spLocks noGrp="1" noChangeArrowheads="1"/>
          </p:cNvSpPr>
          <p:nvPr>
            <p:ph type="ftr" sz="quarter" idx="11"/>
          </p:nvPr>
        </p:nvSpPr>
        <p:spPr>
          <a:ln/>
        </p:spPr>
        <p:txBody>
          <a:bodyPr/>
          <a:lstStyle>
            <a:lvl1pPr>
              <a:defRPr/>
            </a:lvl1pPr>
          </a:lstStyle>
          <a:p>
            <a:pPr>
              <a:defRPr/>
            </a:pPr>
            <a:endParaRPr lang="en-US"/>
          </a:p>
        </p:txBody>
      </p:sp>
      <p:sp>
        <p:nvSpPr>
          <p:cNvPr id="8" name="Rectangle 13"/>
          <p:cNvSpPr>
            <a:spLocks noGrp="1" noChangeArrowheads="1"/>
          </p:cNvSpPr>
          <p:nvPr>
            <p:ph type="sldNum" sz="quarter" idx="12"/>
          </p:nvPr>
        </p:nvSpPr>
        <p:spPr>
          <a:ln/>
        </p:spPr>
        <p:txBody>
          <a:bodyPr/>
          <a:lstStyle>
            <a:lvl1pPr>
              <a:defRPr/>
            </a:lvl1pPr>
          </a:lstStyle>
          <a:p>
            <a:pPr>
              <a:defRPr/>
            </a:pPr>
            <a:fld id="{74DC6E3B-2582-47F9-BC99-32EABAEF846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A915D79B-4FA5-4E8A-A2E2-822B7274438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83307869-9152-4A4A-840D-52E89B61707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AF88F31C-900E-40E2-ABF9-92BA8F2FD4C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29907EF4-7B8B-4D4C-BB2D-37E08F52EBB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08D29CC4-BD0B-4DF2-B6DA-8164A909B71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60A45AB8-2924-4F66-94E3-5EA67B37D9F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573DB92B-9B4B-47D7-B68F-9F4234AF39B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8A3EB305-330C-4A3B-A43D-C69FC63C74D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7620000" cy="6858000"/>
            <a:chOff x="0" y="0"/>
            <a:chExt cx="4800" cy="4320"/>
          </a:xfrm>
        </p:grpSpPr>
        <p:grpSp>
          <p:nvGrpSpPr>
            <p:cNvPr id="2056" name="Group 3"/>
            <p:cNvGrpSpPr>
              <a:grpSpLocks/>
            </p:cNvGrpSpPr>
            <p:nvPr userDrawn="1"/>
          </p:nvGrpSpPr>
          <p:grpSpPr bwMode="auto">
            <a:xfrm>
              <a:off x="0" y="0"/>
              <a:ext cx="2016" cy="4320"/>
              <a:chOff x="0" y="0"/>
              <a:chExt cx="2016" cy="4320"/>
            </a:xfrm>
          </p:grpSpPr>
          <p:sp>
            <p:nvSpPr>
              <p:cNvPr id="4100"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101"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grpSp>
        <p:grpSp>
          <p:nvGrpSpPr>
            <p:cNvPr id="2057" name="Group 6"/>
            <p:cNvGrpSpPr>
              <a:grpSpLocks/>
            </p:cNvGrpSpPr>
            <p:nvPr/>
          </p:nvGrpSpPr>
          <p:grpSpPr bwMode="auto">
            <a:xfrm>
              <a:off x="144" y="1248"/>
              <a:ext cx="4656" cy="201"/>
              <a:chOff x="144" y="1248"/>
              <a:chExt cx="4656" cy="201"/>
            </a:xfrm>
          </p:grpSpPr>
          <p:sp>
            <p:nvSpPr>
              <p:cNvPr id="4103"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4104"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grpSp>
      <p:sp>
        <p:nvSpPr>
          <p:cNvPr id="2051"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2"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endParaRPr lang="en-US"/>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pPr>
              <a:defRPr/>
            </a:pPr>
            <a:fld id="{5F1BE75C-E07C-4242-8C16-65895F43228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ctrTitle"/>
          </p:nvPr>
        </p:nvSpPr>
        <p:spPr/>
        <p:txBody>
          <a:bodyPr/>
          <a:lstStyle/>
          <a:p>
            <a:pPr eaLnBrk="1" hangingPunct="1"/>
            <a:r>
              <a:rPr lang="en-US" smtClean="0"/>
              <a:t>Reporting and Analyzing Bugs</a:t>
            </a:r>
          </a:p>
        </p:txBody>
      </p:sp>
      <p:sp>
        <p:nvSpPr>
          <p:cNvPr id="4099" name="Rectangle 3"/>
          <p:cNvSpPr>
            <a:spLocks noGrp="1" noChangeArrowheads="1"/>
          </p:cNvSpPr>
          <p:nvPr>
            <p:ph type="subTitle" idx="1"/>
          </p:nvPr>
        </p:nvSpPr>
        <p:spPr/>
        <p:txBody>
          <a:bodyPr/>
          <a:lstStyle/>
          <a:p>
            <a:pPr eaLnBrk="1" hangingPunct="1"/>
            <a:r>
              <a:rPr lang="en-US" smtClean="0"/>
              <a:t>Chapter 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pPr eaLnBrk="1" hangingPunct="1"/>
            <a:r>
              <a:rPr lang="en-US" smtClean="0"/>
              <a:t>Content of Problem Report</a:t>
            </a:r>
          </a:p>
        </p:txBody>
      </p:sp>
      <p:sp>
        <p:nvSpPr>
          <p:cNvPr id="14339" name="Rectangle 3"/>
          <p:cNvSpPr>
            <a:spLocks noGrp="1" noChangeArrowheads="1"/>
          </p:cNvSpPr>
          <p:nvPr>
            <p:ph type="body" idx="1"/>
          </p:nvPr>
        </p:nvSpPr>
        <p:spPr>
          <a:xfrm>
            <a:off x="838200" y="2362200"/>
            <a:ext cx="8001000" cy="3724275"/>
          </a:xfrm>
        </p:spPr>
        <p:txBody>
          <a:bodyPr/>
          <a:lstStyle/>
          <a:p>
            <a:pPr eaLnBrk="1" hangingPunct="1"/>
            <a:r>
              <a:rPr lang="en-US" smtClean="0"/>
              <a:t>Attachments (optional)</a:t>
            </a:r>
          </a:p>
          <a:p>
            <a:pPr lvl="1" eaLnBrk="1" hangingPunct="1"/>
            <a:r>
              <a:rPr lang="en-US" smtClean="0"/>
              <a:t>Extra data or files that help expedite the analysis of the bug</a:t>
            </a:r>
          </a:p>
          <a:p>
            <a:pPr eaLnBrk="1" hangingPunct="1"/>
            <a:r>
              <a:rPr lang="en-US" smtClean="0"/>
              <a:t>Problem summary: A one or two line unique description of the problem </a:t>
            </a:r>
          </a:p>
          <a:p>
            <a:pPr lvl="1" eaLnBrk="1" hangingPunct="1"/>
            <a:r>
              <a:rPr lang="en-US" smtClean="0"/>
              <a:t>“Human Friendly”</a:t>
            </a:r>
          </a:p>
          <a:p>
            <a:pPr lvl="1" eaLnBrk="1" hangingPunct="1"/>
            <a:r>
              <a:rPr lang="en-US" smtClean="0"/>
              <a:t>This will be the description used to refer to the error</a:t>
            </a:r>
          </a:p>
          <a:p>
            <a:pPr lvl="1" eaLnBrk="1" hangingPunct="1"/>
            <a:r>
              <a:rPr lang="en-US" smtClean="0"/>
              <a:t>Make sure it is different from other summaries</a:t>
            </a:r>
          </a:p>
          <a:p>
            <a:pPr lvl="1" eaLnBrk="1" hangingPunct="1"/>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en-US" smtClean="0"/>
              <a:t>Content of Problem Report</a:t>
            </a:r>
          </a:p>
        </p:txBody>
      </p:sp>
      <p:sp>
        <p:nvSpPr>
          <p:cNvPr id="15363" name="Rectangle 3"/>
          <p:cNvSpPr>
            <a:spLocks noGrp="1" noChangeArrowheads="1"/>
          </p:cNvSpPr>
          <p:nvPr>
            <p:ph type="body" idx="1"/>
          </p:nvPr>
        </p:nvSpPr>
        <p:spPr/>
        <p:txBody>
          <a:bodyPr/>
          <a:lstStyle/>
          <a:p>
            <a:pPr eaLnBrk="1" hangingPunct="1">
              <a:lnSpc>
                <a:spcPct val="90000"/>
              </a:lnSpc>
            </a:pPr>
            <a:r>
              <a:rPr lang="en-US" smtClean="0"/>
              <a:t>Can problem be reproduced</a:t>
            </a:r>
          </a:p>
          <a:p>
            <a:pPr lvl="1" eaLnBrk="1" hangingPunct="1">
              <a:lnSpc>
                <a:spcPct val="90000"/>
              </a:lnSpc>
            </a:pPr>
            <a:r>
              <a:rPr lang="en-US" smtClean="0"/>
              <a:t>Yes, No, Sometimes</a:t>
            </a:r>
          </a:p>
          <a:p>
            <a:pPr eaLnBrk="1" hangingPunct="1">
              <a:lnSpc>
                <a:spcPct val="90000"/>
              </a:lnSpc>
            </a:pPr>
            <a:r>
              <a:rPr lang="en-US" smtClean="0"/>
              <a:t>Problem and steps to reproduce</a:t>
            </a:r>
          </a:p>
          <a:p>
            <a:pPr lvl="1" eaLnBrk="1" hangingPunct="1">
              <a:lnSpc>
                <a:spcPct val="90000"/>
              </a:lnSpc>
            </a:pPr>
            <a:r>
              <a:rPr lang="en-US" smtClean="0"/>
              <a:t>A complete description of the problem</a:t>
            </a:r>
          </a:p>
          <a:p>
            <a:pPr lvl="1" eaLnBrk="1" hangingPunct="1">
              <a:lnSpc>
                <a:spcPct val="90000"/>
              </a:lnSpc>
            </a:pPr>
            <a:r>
              <a:rPr lang="en-US" smtClean="0"/>
              <a:t>A list of steps to reproduce problem</a:t>
            </a:r>
          </a:p>
          <a:p>
            <a:pPr lvl="2" eaLnBrk="1" hangingPunct="1">
              <a:lnSpc>
                <a:spcPct val="90000"/>
              </a:lnSpc>
            </a:pPr>
            <a:r>
              <a:rPr lang="en-US" smtClean="0"/>
              <a:t>Minimal steps to reproduce</a:t>
            </a:r>
          </a:p>
          <a:p>
            <a:pPr lvl="2" eaLnBrk="1" hangingPunct="1">
              <a:lnSpc>
                <a:spcPct val="90000"/>
              </a:lnSpc>
            </a:pPr>
            <a:r>
              <a:rPr lang="en-US" smtClean="0"/>
              <a:t>Alternate ways to reproduce same problem (optional)</a:t>
            </a:r>
          </a:p>
          <a:p>
            <a:pPr lvl="1" eaLnBrk="1" hangingPunct="1">
              <a:lnSpc>
                <a:spcPct val="90000"/>
              </a:lnSpc>
            </a:pPr>
            <a:r>
              <a:rPr lang="en-US" smtClean="0"/>
              <a:t>If not reproducible explain environment when it was encountered</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pPr eaLnBrk="1" hangingPunct="1"/>
            <a:r>
              <a:rPr lang="en-US" smtClean="0"/>
              <a:t>Content of Problem Report</a:t>
            </a:r>
          </a:p>
        </p:txBody>
      </p:sp>
      <p:sp>
        <p:nvSpPr>
          <p:cNvPr id="16387" name="Rectangle 3"/>
          <p:cNvSpPr>
            <a:spLocks noGrp="1" noChangeArrowheads="1"/>
          </p:cNvSpPr>
          <p:nvPr>
            <p:ph type="body" idx="1"/>
          </p:nvPr>
        </p:nvSpPr>
        <p:spPr/>
        <p:txBody>
          <a:bodyPr/>
          <a:lstStyle/>
          <a:p>
            <a:pPr eaLnBrk="1" hangingPunct="1"/>
            <a:r>
              <a:rPr lang="en-US" smtClean="0"/>
              <a:t>Suggested fix (optional)</a:t>
            </a:r>
          </a:p>
          <a:p>
            <a:pPr lvl="1" eaLnBrk="1" hangingPunct="1"/>
            <a:r>
              <a:rPr lang="en-US" smtClean="0"/>
              <a:t>Use with discretion</a:t>
            </a:r>
          </a:p>
          <a:p>
            <a:pPr eaLnBrk="1" hangingPunct="1"/>
            <a:r>
              <a:rPr lang="en-US" smtClean="0"/>
              <a:t>Reported by</a:t>
            </a:r>
          </a:p>
          <a:p>
            <a:pPr lvl="1" eaLnBrk="1" hangingPunct="1"/>
            <a:r>
              <a:rPr lang="en-US" smtClean="0"/>
              <a:t>Who to contact if questions on bug</a:t>
            </a:r>
          </a:p>
          <a:p>
            <a:pPr eaLnBrk="1" hangingPunct="1"/>
            <a:r>
              <a:rPr lang="en-US" smtClean="0"/>
              <a:t>Date</a:t>
            </a:r>
          </a:p>
          <a:p>
            <a:pPr lvl="1" eaLnBrk="1" hangingPunct="1"/>
            <a:r>
              <a:rPr lang="en-US" smtClean="0"/>
              <a:t>Date the problem was found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txBody>
          <a:bodyPr/>
          <a:lstStyle/>
          <a:p>
            <a:pPr eaLnBrk="1" hangingPunct="1">
              <a:defRPr/>
            </a:pPr>
            <a:r>
              <a:rPr lang="en-US" smtClean="0"/>
              <a:t>Content of Problem Report</a:t>
            </a:r>
          </a:p>
        </p:txBody>
      </p:sp>
      <p:sp>
        <p:nvSpPr>
          <p:cNvPr id="17411" name="Rectangle 3"/>
          <p:cNvSpPr>
            <a:spLocks noGrp="1" noChangeArrowheads="1"/>
          </p:cNvSpPr>
          <p:nvPr>
            <p:ph type="body" idx="1"/>
          </p:nvPr>
        </p:nvSpPr>
        <p:spPr/>
        <p:txBody>
          <a:bodyPr/>
          <a:lstStyle/>
          <a:p>
            <a:pPr eaLnBrk="1" hangingPunct="1"/>
            <a:r>
              <a:rPr lang="en-US" smtClean="0"/>
              <a:t>Report items to be filled in after the report is generated – mainly used by the development team</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lstStyle/>
          <a:p>
            <a:pPr eaLnBrk="1" hangingPunct="1"/>
            <a:r>
              <a:rPr lang="en-US" smtClean="0"/>
              <a:t>Content of Problem Report</a:t>
            </a:r>
          </a:p>
        </p:txBody>
      </p:sp>
      <p:sp>
        <p:nvSpPr>
          <p:cNvPr id="18435" name="Rectangle 3"/>
          <p:cNvSpPr>
            <a:spLocks noGrp="1" noChangeArrowheads="1"/>
          </p:cNvSpPr>
          <p:nvPr>
            <p:ph type="body" idx="1"/>
          </p:nvPr>
        </p:nvSpPr>
        <p:spPr/>
        <p:txBody>
          <a:bodyPr/>
          <a:lstStyle/>
          <a:p>
            <a:pPr eaLnBrk="1" hangingPunct="1"/>
            <a:r>
              <a:rPr lang="en-US" smtClean="0"/>
              <a:t>Functional area</a:t>
            </a:r>
          </a:p>
          <a:p>
            <a:pPr eaLnBrk="1" hangingPunct="1"/>
            <a:r>
              <a:rPr lang="en-US" smtClean="0"/>
              <a:t>Assigned to</a:t>
            </a:r>
          </a:p>
          <a:p>
            <a:pPr lvl="1" eaLnBrk="1" hangingPunct="1"/>
            <a:r>
              <a:rPr lang="en-US" smtClean="0"/>
              <a:t>After analysis, assign to the proper group or programmer</a:t>
            </a:r>
          </a:p>
          <a:p>
            <a:pPr eaLnBrk="1" hangingPunct="1"/>
            <a:r>
              <a:rPr lang="en-US" smtClean="0"/>
              <a:t>Comments</a:t>
            </a:r>
          </a:p>
          <a:p>
            <a:pPr lvl="1" eaLnBrk="1" hangingPunct="1"/>
            <a:r>
              <a:rPr lang="en-US" smtClean="0"/>
              <a:t>Comments on fixing, deferring, etc.  Helps others who have interest in bug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en-US" smtClean="0"/>
              <a:t>Content of Problem Report</a:t>
            </a:r>
          </a:p>
        </p:txBody>
      </p:sp>
      <p:sp>
        <p:nvSpPr>
          <p:cNvPr id="19459" name="Rectangle 3"/>
          <p:cNvSpPr>
            <a:spLocks noGrp="1" noChangeArrowheads="1"/>
          </p:cNvSpPr>
          <p:nvPr>
            <p:ph type="body" idx="1"/>
          </p:nvPr>
        </p:nvSpPr>
        <p:spPr/>
        <p:txBody>
          <a:bodyPr/>
          <a:lstStyle/>
          <a:p>
            <a:pPr eaLnBrk="1" hangingPunct="1">
              <a:lnSpc>
                <a:spcPct val="90000"/>
              </a:lnSpc>
            </a:pPr>
            <a:r>
              <a:rPr lang="en-US" sz="2400" smtClean="0"/>
              <a:t>Status: classification vary, definitions must be clearly documented.  Typical classifications:</a:t>
            </a:r>
          </a:p>
          <a:p>
            <a:pPr lvl="1" eaLnBrk="1" hangingPunct="1">
              <a:lnSpc>
                <a:spcPct val="90000"/>
              </a:lnSpc>
            </a:pPr>
            <a:r>
              <a:rPr lang="en-US" sz="2000" smtClean="0"/>
              <a:t>Open</a:t>
            </a:r>
          </a:p>
          <a:p>
            <a:pPr lvl="2" eaLnBrk="1" hangingPunct="1">
              <a:lnSpc>
                <a:spcPct val="90000"/>
              </a:lnSpc>
            </a:pPr>
            <a:r>
              <a:rPr lang="en-US" sz="1800" smtClean="0"/>
              <a:t>First state of a report.  The problem hasn’t been resolved</a:t>
            </a:r>
          </a:p>
          <a:p>
            <a:pPr lvl="1" eaLnBrk="1" hangingPunct="1">
              <a:lnSpc>
                <a:spcPct val="90000"/>
              </a:lnSpc>
            </a:pPr>
            <a:r>
              <a:rPr lang="en-US" sz="2000" smtClean="0"/>
              <a:t>Pending</a:t>
            </a:r>
          </a:p>
          <a:p>
            <a:pPr lvl="2" eaLnBrk="1" hangingPunct="1">
              <a:lnSpc>
                <a:spcPct val="90000"/>
              </a:lnSpc>
            </a:pPr>
            <a:r>
              <a:rPr lang="en-US" sz="1800" smtClean="0"/>
              <a:t>The problem has been fixed and waiting for verification</a:t>
            </a:r>
          </a:p>
          <a:p>
            <a:pPr lvl="1" eaLnBrk="1" hangingPunct="1">
              <a:lnSpc>
                <a:spcPct val="90000"/>
              </a:lnSpc>
            </a:pPr>
            <a:r>
              <a:rPr lang="en-US" sz="2000" smtClean="0"/>
              <a:t>Resolved</a:t>
            </a:r>
          </a:p>
          <a:p>
            <a:pPr lvl="2" eaLnBrk="1" hangingPunct="1">
              <a:lnSpc>
                <a:spcPct val="90000"/>
              </a:lnSpc>
            </a:pPr>
            <a:r>
              <a:rPr lang="en-US" sz="1800" smtClean="0"/>
              <a:t>The problem has been fixed and verified</a:t>
            </a:r>
          </a:p>
          <a:p>
            <a:pPr lvl="1" eaLnBrk="1" hangingPunct="1">
              <a:lnSpc>
                <a:spcPct val="90000"/>
              </a:lnSpc>
            </a:pPr>
            <a:r>
              <a:rPr lang="en-US" sz="2000" smtClean="0"/>
              <a:t>Closed</a:t>
            </a:r>
          </a:p>
          <a:p>
            <a:pPr lvl="2" eaLnBrk="1" hangingPunct="1">
              <a:lnSpc>
                <a:spcPct val="90000"/>
              </a:lnSpc>
            </a:pPr>
            <a:r>
              <a:rPr lang="en-US" sz="1800" smtClean="0"/>
              <a:t>The problem is no longer tracked.  It may not have been a problem, or deemed not to be fixed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pPr eaLnBrk="1" hangingPunct="1"/>
            <a:r>
              <a:rPr lang="en-US" smtClean="0"/>
              <a:t>Content of Problem Report</a:t>
            </a:r>
          </a:p>
        </p:txBody>
      </p:sp>
      <p:sp>
        <p:nvSpPr>
          <p:cNvPr id="20483" name="Rectangle 3"/>
          <p:cNvSpPr>
            <a:spLocks noGrp="1" noChangeArrowheads="1"/>
          </p:cNvSpPr>
          <p:nvPr>
            <p:ph type="body" idx="1"/>
          </p:nvPr>
        </p:nvSpPr>
        <p:spPr>
          <a:xfrm>
            <a:off x="838200" y="2362200"/>
            <a:ext cx="7693025" cy="4191000"/>
          </a:xfrm>
        </p:spPr>
        <p:txBody>
          <a:bodyPr/>
          <a:lstStyle/>
          <a:p>
            <a:pPr eaLnBrk="1" hangingPunct="1">
              <a:lnSpc>
                <a:spcPct val="90000"/>
              </a:lnSpc>
            </a:pPr>
            <a:r>
              <a:rPr lang="en-US" sz="2400" smtClean="0"/>
              <a:t>Priority</a:t>
            </a:r>
          </a:p>
          <a:p>
            <a:pPr lvl="1" eaLnBrk="1" hangingPunct="1">
              <a:lnSpc>
                <a:spcPct val="90000"/>
              </a:lnSpc>
            </a:pPr>
            <a:r>
              <a:rPr lang="en-US" sz="2000" smtClean="0"/>
              <a:t>After the problem has been analyzed how important is it to get it fixed</a:t>
            </a:r>
          </a:p>
          <a:p>
            <a:pPr lvl="1" eaLnBrk="1" hangingPunct="1">
              <a:lnSpc>
                <a:spcPct val="90000"/>
              </a:lnSpc>
            </a:pPr>
            <a:r>
              <a:rPr lang="en-US" sz="2000" smtClean="0"/>
              <a:t>This is NOT the same as Severity</a:t>
            </a:r>
          </a:p>
          <a:p>
            <a:pPr lvl="1" eaLnBrk="1" hangingPunct="1">
              <a:lnSpc>
                <a:spcPct val="90000"/>
              </a:lnSpc>
            </a:pPr>
            <a:r>
              <a:rPr lang="en-US" sz="2000" smtClean="0"/>
              <a:t>Use a 5 to 10 point scale, e.g.</a:t>
            </a:r>
          </a:p>
          <a:p>
            <a:pPr lvl="2" eaLnBrk="1" hangingPunct="1">
              <a:lnSpc>
                <a:spcPct val="90000"/>
              </a:lnSpc>
            </a:pPr>
            <a:r>
              <a:rPr lang="en-US" sz="1800" smtClean="0"/>
              <a:t>1) Critical, fix immediately</a:t>
            </a:r>
          </a:p>
          <a:p>
            <a:pPr lvl="2" eaLnBrk="1" hangingPunct="1">
              <a:lnSpc>
                <a:spcPct val="90000"/>
              </a:lnSpc>
            </a:pPr>
            <a:r>
              <a:rPr lang="en-US" sz="1800" smtClean="0"/>
              <a:t>2) Fix as soon as possible</a:t>
            </a:r>
          </a:p>
          <a:p>
            <a:pPr lvl="2" eaLnBrk="1" hangingPunct="1">
              <a:lnSpc>
                <a:spcPct val="90000"/>
              </a:lnSpc>
            </a:pPr>
            <a:r>
              <a:rPr lang="en-US" sz="1800" smtClean="0"/>
              <a:t>3) Fix before next milestone (minor release)</a:t>
            </a:r>
          </a:p>
          <a:p>
            <a:pPr lvl="2" eaLnBrk="1" hangingPunct="1">
              <a:lnSpc>
                <a:spcPct val="90000"/>
              </a:lnSpc>
            </a:pPr>
            <a:r>
              <a:rPr lang="en-US" sz="1800" smtClean="0"/>
              <a:t>4) Fix before final release</a:t>
            </a:r>
          </a:p>
          <a:p>
            <a:pPr lvl="2" eaLnBrk="1" hangingPunct="1">
              <a:lnSpc>
                <a:spcPct val="90000"/>
              </a:lnSpc>
            </a:pPr>
            <a:r>
              <a:rPr lang="en-US" sz="1800" smtClean="0"/>
              <a:t>5) Fix if possible</a:t>
            </a:r>
          </a:p>
          <a:p>
            <a:pPr lvl="1" eaLnBrk="1" hangingPunct="1">
              <a:lnSpc>
                <a:spcPct val="90000"/>
              </a:lnSpc>
            </a:pPr>
            <a:r>
              <a:rPr lang="en-US" sz="2000" smtClean="0"/>
              <a:t>Clearly document meaning of scale</a:t>
            </a:r>
          </a:p>
          <a:p>
            <a:pPr lvl="1" eaLnBrk="1" hangingPunct="1">
              <a:lnSpc>
                <a:spcPct val="90000"/>
              </a:lnSpc>
            </a:pPr>
            <a:r>
              <a:rPr lang="en-US" sz="2000" smtClean="0"/>
              <a:t>Set a realistic value</a:t>
            </a:r>
          </a:p>
          <a:p>
            <a:pPr lvl="2" eaLnBrk="1" hangingPunct="1">
              <a:lnSpc>
                <a:spcPct val="90000"/>
              </a:lnSpc>
            </a:pPr>
            <a:r>
              <a:rPr lang="en-US" sz="1600" smtClean="0"/>
              <a:t>If all are rated 1) no critical errors will get fixed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p:txBody>
          <a:bodyPr/>
          <a:lstStyle/>
          <a:p>
            <a:pPr eaLnBrk="1" hangingPunct="1"/>
            <a:r>
              <a:rPr lang="en-US" smtClean="0"/>
              <a:t>Content of Problem Report</a:t>
            </a:r>
          </a:p>
        </p:txBody>
      </p:sp>
      <p:sp>
        <p:nvSpPr>
          <p:cNvPr id="21507" name="Rectangle 3"/>
          <p:cNvSpPr>
            <a:spLocks noGrp="1" noChangeArrowheads="1"/>
          </p:cNvSpPr>
          <p:nvPr>
            <p:ph type="body" idx="1"/>
          </p:nvPr>
        </p:nvSpPr>
        <p:spPr/>
        <p:txBody>
          <a:bodyPr/>
          <a:lstStyle/>
          <a:p>
            <a:pPr eaLnBrk="1" hangingPunct="1">
              <a:lnSpc>
                <a:spcPct val="80000"/>
              </a:lnSpc>
            </a:pPr>
            <a:r>
              <a:rPr lang="en-US" sz="2400" smtClean="0"/>
              <a:t>Resolution and Resolution Version</a:t>
            </a:r>
          </a:p>
          <a:p>
            <a:pPr lvl="1" eaLnBrk="1" hangingPunct="1">
              <a:lnSpc>
                <a:spcPct val="80000"/>
              </a:lnSpc>
            </a:pPr>
            <a:r>
              <a:rPr lang="en-US" sz="2000" smtClean="0"/>
              <a:t>Status of fix</a:t>
            </a:r>
          </a:p>
          <a:p>
            <a:pPr lvl="2" eaLnBrk="1" hangingPunct="1">
              <a:lnSpc>
                <a:spcPct val="80000"/>
              </a:lnSpc>
            </a:pPr>
            <a:r>
              <a:rPr lang="en-US" sz="1800" smtClean="0"/>
              <a:t>Example resolutions</a:t>
            </a:r>
          </a:p>
          <a:p>
            <a:pPr lvl="3" eaLnBrk="1" hangingPunct="1">
              <a:lnSpc>
                <a:spcPct val="80000"/>
              </a:lnSpc>
            </a:pPr>
            <a:r>
              <a:rPr lang="en-US" sz="1600" smtClean="0"/>
              <a:t>Pending</a:t>
            </a:r>
          </a:p>
          <a:p>
            <a:pPr lvl="3" eaLnBrk="1" hangingPunct="1">
              <a:lnSpc>
                <a:spcPct val="80000"/>
              </a:lnSpc>
            </a:pPr>
            <a:r>
              <a:rPr lang="en-US" sz="1600" smtClean="0"/>
              <a:t>Fixed</a:t>
            </a:r>
          </a:p>
          <a:p>
            <a:pPr lvl="3" eaLnBrk="1" hangingPunct="1">
              <a:lnSpc>
                <a:spcPct val="80000"/>
              </a:lnSpc>
            </a:pPr>
            <a:r>
              <a:rPr lang="en-US" sz="1600" smtClean="0"/>
              <a:t>Irreproducible</a:t>
            </a:r>
          </a:p>
          <a:p>
            <a:pPr lvl="3" eaLnBrk="1" hangingPunct="1">
              <a:lnSpc>
                <a:spcPct val="80000"/>
              </a:lnSpc>
            </a:pPr>
            <a:r>
              <a:rPr lang="en-US" sz="1600" smtClean="0"/>
              <a:t>Deferred</a:t>
            </a:r>
          </a:p>
          <a:p>
            <a:pPr lvl="3" eaLnBrk="1" hangingPunct="1">
              <a:lnSpc>
                <a:spcPct val="80000"/>
              </a:lnSpc>
            </a:pPr>
            <a:r>
              <a:rPr lang="en-US" sz="1600" smtClean="0"/>
              <a:t>As designed</a:t>
            </a:r>
          </a:p>
          <a:p>
            <a:pPr lvl="3" eaLnBrk="1" hangingPunct="1">
              <a:lnSpc>
                <a:spcPct val="80000"/>
              </a:lnSpc>
            </a:pPr>
            <a:r>
              <a:rPr lang="en-US" sz="1600" smtClean="0"/>
              <a:t>Withdrawn by reporter</a:t>
            </a:r>
          </a:p>
          <a:p>
            <a:pPr lvl="3" eaLnBrk="1" hangingPunct="1">
              <a:lnSpc>
                <a:spcPct val="80000"/>
              </a:lnSpc>
            </a:pPr>
            <a:r>
              <a:rPr lang="en-US" sz="1600" smtClean="0"/>
              <a:t>Need more info</a:t>
            </a:r>
          </a:p>
          <a:p>
            <a:pPr lvl="3" eaLnBrk="1" hangingPunct="1">
              <a:lnSpc>
                <a:spcPct val="80000"/>
              </a:lnSpc>
            </a:pPr>
            <a:r>
              <a:rPr lang="en-US" sz="1600" smtClean="0"/>
              <a:t>Disagree</a:t>
            </a:r>
          </a:p>
          <a:p>
            <a:pPr lvl="3" eaLnBrk="1" hangingPunct="1">
              <a:lnSpc>
                <a:spcPct val="80000"/>
              </a:lnSpc>
            </a:pPr>
            <a:r>
              <a:rPr lang="en-US" sz="1600" smtClean="0"/>
              <a:t>Duplicate</a:t>
            </a:r>
          </a:p>
          <a:p>
            <a:pPr lvl="1" eaLnBrk="1" hangingPunct="1">
              <a:lnSpc>
                <a:spcPct val="80000"/>
              </a:lnSpc>
            </a:pPr>
            <a:r>
              <a:rPr lang="en-US" sz="2000" smtClean="0"/>
              <a:t>Version where to find the fix</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dirty="0" smtClean="0">
                <a:solidFill>
                  <a:srgbClr val="FF0000"/>
                </a:solidFill>
              </a:rPr>
              <a:t>Resume 2/2</a:t>
            </a:r>
            <a:endParaRPr lang="en-US" sz="7200" dirty="0">
              <a:solidFill>
                <a:srgbClr val="FF0000"/>
              </a:solidFill>
            </a:endParaRPr>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pPr eaLnBrk="1" hangingPunct="1"/>
            <a:r>
              <a:rPr lang="en-US" smtClean="0"/>
              <a:t>Content of Problem Report</a:t>
            </a:r>
          </a:p>
        </p:txBody>
      </p:sp>
      <p:sp>
        <p:nvSpPr>
          <p:cNvPr id="22531" name="Rectangle 3"/>
          <p:cNvSpPr>
            <a:spLocks noGrp="1" noChangeArrowheads="1"/>
          </p:cNvSpPr>
          <p:nvPr>
            <p:ph type="body" idx="1"/>
          </p:nvPr>
        </p:nvSpPr>
        <p:spPr/>
        <p:txBody>
          <a:bodyPr/>
          <a:lstStyle/>
          <a:p>
            <a:pPr eaLnBrk="1" hangingPunct="1"/>
            <a:r>
              <a:rPr lang="en-US" sz="2400" smtClean="0"/>
              <a:t>Signatures</a:t>
            </a:r>
          </a:p>
          <a:p>
            <a:pPr lvl="1" eaLnBrk="1" hangingPunct="1"/>
            <a:r>
              <a:rPr lang="en-US" sz="2000" smtClean="0"/>
              <a:t>Physical (paper) or virtual (automated)</a:t>
            </a:r>
          </a:p>
          <a:p>
            <a:pPr lvl="1" eaLnBrk="1" hangingPunct="1"/>
            <a:r>
              <a:rPr lang="en-US" sz="2000" smtClean="0"/>
              <a:t>Who fixed and/or approved fix</a:t>
            </a:r>
          </a:p>
          <a:p>
            <a:pPr eaLnBrk="1" hangingPunct="1"/>
            <a:r>
              <a:rPr lang="en-US" sz="2400" smtClean="0"/>
              <a:t>Treat as Deferred</a:t>
            </a:r>
          </a:p>
          <a:p>
            <a:pPr lvl="1" eaLnBrk="1" hangingPunct="1"/>
            <a:r>
              <a:rPr lang="en-US" sz="2000" smtClean="0"/>
              <a:t>Won’t be fixed this cycle</a:t>
            </a:r>
          </a:p>
          <a:p>
            <a:pPr lvl="1" eaLnBrk="1" hangingPunct="1"/>
            <a:r>
              <a:rPr lang="en-US" sz="2000" smtClean="0"/>
              <a:t>Keep track of!</a:t>
            </a:r>
          </a:p>
          <a:p>
            <a:pPr lvl="2" eaLnBrk="1" hangingPunct="1"/>
            <a:r>
              <a:rPr lang="en-US" sz="1800" smtClean="0"/>
              <a:t>Don’t lose a known error</a:t>
            </a:r>
          </a:p>
          <a:p>
            <a:pPr lvl="2" eaLnBrk="1" hangingPunct="1"/>
            <a:r>
              <a:rPr lang="en-US" sz="1800" smtClean="0"/>
              <a:t>Warn end users</a:t>
            </a:r>
          </a:p>
          <a:p>
            <a:pPr lvl="1" eaLnBrk="1" hangingPunct="1"/>
            <a:r>
              <a:rPr lang="en-US" sz="2000" smtClean="0"/>
              <a:t>Don’t change to a more palatable status</a:t>
            </a:r>
          </a:p>
          <a:p>
            <a:pPr lvl="2" eaLnBrk="1" hangingPunct="1"/>
            <a:r>
              <a:rPr lang="en-US" sz="1800" smtClean="0"/>
              <a:t>“As Designed”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pPr eaLnBrk="1" hangingPunct="1"/>
            <a:r>
              <a:rPr lang="en-US" smtClean="0"/>
              <a:t>Overview</a:t>
            </a:r>
          </a:p>
        </p:txBody>
      </p:sp>
      <p:sp>
        <p:nvSpPr>
          <p:cNvPr id="5123" name="Rectangle 3"/>
          <p:cNvSpPr>
            <a:spLocks noGrp="1" noChangeArrowheads="1"/>
          </p:cNvSpPr>
          <p:nvPr>
            <p:ph type="body" idx="1"/>
          </p:nvPr>
        </p:nvSpPr>
        <p:spPr/>
        <p:txBody>
          <a:bodyPr/>
          <a:lstStyle/>
          <a:p>
            <a:pPr eaLnBrk="1" hangingPunct="1"/>
            <a:r>
              <a:rPr lang="en-US" smtClean="0"/>
              <a:t>Once an error is found</a:t>
            </a:r>
          </a:p>
          <a:p>
            <a:pPr lvl="1" eaLnBrk="1" hangingPunct="1"/>
            <a:r>
              <a:rPr lang="en-US" smtClean="0"/>
              <a:t>What to do with it?</a:t>
            </a:r>
          </a:p>
          <a:p>
            <a:pPr lvl="2" eaLnBrk="1" hangingPunct="1"/>
            <a:r>
              <a:rPr lang="en-US" smtClean="0"/>
              <a:t>Document it</a:t>
            </a:r>
          </a:p>
          <a:p>
            <a:pPr lvl="3" eaLnBrk="1" hangingPunct="1"/>
            <a:r>
              <a:rPr lang="en-US" sz="1800" smtClean="0"/>
              <a:t>Where</a:t>
            </a:r>
          </a:p>
          <a:p>
            <a:pPr lvl="3" eaLnBrk="1" hangingPunct="1"/>
            <a:r>
              <a:rPr lang="en-US" sz="1800" smtClean="0"/>
              <a:t>What type of error</a:t>
            </a:r>
          </a:p>
          <a:p>
            <a:pPr lvl="3" eaLnBrk="1" hangingPunct="1"/>
            <a:r>
              <a:rPr lang="en-US" sz="1800" smtClean="0"/>
              <a:t>How to reproduce</a:t>
            </a:r>
          </a:p>
          <a:p>
            <a:pPr lvl="2" eaLnBrk="1" hangingPunct="1"/>
            <a:r>
              <a:rPr lang="en-US" smtClean="0"/>
              <a:t>Must get it fixed</a:t>
            </a:r>
          </a:p>
          <a:p>
            <a:pPr lvl="2" eaLnBrk="1" hangingPunct="1"/>
            <a:r>
              <a:rPr lang="en-US" smtClean="0"/>
              <a:t>Ensure fix is correct</a:t>
            </a:r>
          </a:p>
          <a:p>
            <a:pPr lvl="2" eaLnBrk="1" hangingPunct="1"/>
            <a:r>
              <a:rPr lang="en-US" smtClean="0"/>
              <a:t>Ensure fix is in the correct version or release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Characteristics of the problem report</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p:txBody>
          <a:bodyPr/>
          <a:lstStyle/>
          <a:p>
            <a:pPr eaLnBrk="1" hangingPunct="1"/>
            <a:r>
              <a:rPr lang="en-US" sz="3200" dirty="0" smtClean="0"/>
              <a:t>Characteristics of the problem report</a:t>
            </a:r>
          </a:p>
        </p:txBody>
      </p:sp>
      <p:sp>
        <p:nvSpPr>
          <p:cNvPr id="23555" name="Rectangle 3"/>
          <p:cNvSpPr>
            <a:spLocks noGrp="1" noChangeArrowheads="1"/>
          </p:cNvSpPr>
          <p:nvPr>
            <p:ph type="body" idx="1"/>
          </p:nvPr>
        </p:nvSpPr>
        <p:spPr/>
        <p:txBody>
          <a:bodyPr/>
          <a:lstStyle/>
          <a:p>
            <a:pPr eaLnBrk="1" hangingPunct="1"/>
            <a:r>
              <a:rPr lang="en-US" smtClean="0"/>
              <a:t>Written</a:t>
            </a:r>
          </a:p>
          <a:p>
            <a:pPr eaLnBrk="1" hangingPunct="1"/>
            <a:r>
              <a:rPr lang="en-US" smtClean="0"/>
              <a:t>Numbered</a:t>
            </a:r>
          </a:p>
          <a:p>
            <a:pPr eaLnBrk="1" hangingPunct="1"/>
            <a:r>
              <a:rPr lang="en-US" smtClean="0"/>
              <a:t>Simple</a:t>
            </a:r>
          </a:p>
          <a:p>
            <a:pPr eaLnBrk="1" hangingPunct="1"/>
            <a:r>
              <a:rPr lang="en-US" smtClean="0"/>
              <a:t>Understandable</a:t>
            </a:r>
          </a:p>
          <a:p>
            <a:pPr eaLnBrk="1" hangingPunct="1"/>
            <a:r>
              <a:rPr lang="en-US" smtClean="0"/>
              <a:t>Reproducible</a:t>
            </a:r>
          </a:p>
          <a:p>
            <a:pPr eaLnBrk="1" hangingPunct="1"/>
            <a:r>
              <a:rPr lang="en-US" smtClean="0"/>
              <a:t>Legible</a:t>
            </a:r>
          </a:p>
          <a:p>
            <a:pPr eaLnBrk="1" hangingPunct="1"/>
            <a:r>
              <a:rPr lang="en-US" smtClean="0"/>
              <a:t>Non-judgmental</a:t>
            </a:r>
          </a:p>
          <a:p>
            <a:pPr eaLnBrk="1" hangingPunct="1"/>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txBody>
          <a:bodyPr/>
          <a:lstStyle/>
          <a:p>
            <a:pPr eaLnBrk="1" hangingPunct="1"/>
            <a:r>
              <a:rPr lang="en-US" sz="3200" smtClean="0"/>
              <a:t>Characteristics of the problem report</a:t>
            </a:r>
          </a:p>
        </p:txBody>
      </p:sp>
      <p:sp>
        <p:nvSpPr>
          <p:cNvPr id="24579" name="Rectangle 3"/>
          <p:cNvSpPr>
            <a:spLocks noGrp="1" noChangeArrowheads="1"/>
          </p:cNvSpPr>
          <p:nvPr>
            <p:ph type="body" idx="1"/>
          </p:nvPr>
        </p:nvSpPr>
        <p:spPr/>
        <p:txBody>
          <a:bodyPr/>
          <a:lstStyle/>
          <a:p>
            <a:pPr eaLnBrk="1" hangingPunct="1"/>
            <a:r>
              <a:rPr lang="en-US" sz="2400" smtClean="0"/>
              <a:t>Written</a:t>
            </a:r>
          </a:p>
          <a:p>
            <a:pPr lvl="1" eaLnBrk="1" hangingPunct="1"/>
            <a:r>
              <a:rPr lang="en-US" sz="2000" smtClean="0"/>
              <a:t>Ensure every problem is documented</a:t>
            </a:r>
          </a:p>
          <a:p>
            <a:pPr lvl="1" eaLnBrk="1" hangingPunct="1"/>
            <a:r>
              <a:rPr lang="en-US" sz="2000" smtClean="0"/>
              <a:t>Trail of what to fix</a:t>
            </a:r>
          </a:p>
          <a:p>
            <a:pPr lvl="1" eaLnBrk="1" hangingPunct="1"/>
            <a:r>
              <a:rPr lang="en-US" sz="2000" smtClean="0"/>
              <a:t>History of product</a:t>
            </a:r>
          </a:p>
          <a:p>
            <a:pPr lvl="2" eaLnBrk="1" hangingPunct="1"/>
            <a:r>
              <a:rPr lang="en-US" sz="1800" smtClean="0"/>
              <a:t>New testers</a:t>
            </a:r>
          </a:p>
          <a:p>
            <a:pPr lvl="2" eaLnBrk="1" hangingPunct="1"/>
            <a:r>
              <a:rPr lang="en-US" sz="1800" smtClean="0"/>
              <a:t>Metrics</a:t>
            </a:r>
          </a:p>
          <a:p>
            <a:pPr lvl="1" eaLnBrk="1" hangingPunct="1"/>
            <a:r>
              <a:rPr lang="en-US" sz="2000" smtClean="0"/>
              <a:t>Exception: if temporarily loaned to programming group</a:t>
            </a:r>
          </a:p>
          <a:p>
            <a:pPr lvl="2" eaLnBrk="1" hangingPunct="1"/>
            <a:r>
              <a:rPr lang="en-US" sz="1800" smtClean="0"/>
              <a:t>You are then a member of the programming group</a:t>
            </a:r>
          </a:p>
          <a:p>
            <a:pPr lvl="2" eaLnBrk="1" hangingPunct="1"/>
            <a:r>
              <a:rPr lang="en-US" sz="1800" smtClean="0"/>
              <a:t>Do things their way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p:txBody>
          <a:bodyPr/>
          <a:lstStyle/>
          <a:p>
            <a:pPr eaLnBrk="1" hangingPunct="1"/>
            <a:r>
              <a:rPr lang="en-US" sz="3200" smtClean="0"/>
              <a:t>Characteristics of the problem report</a:t>
            </a:r>
          </a:p>
        </p:txBody>
      </p:sp>
      <p:sp>
        <p:nvSpPr>
          <p:cNvPr id="25603" name="Rectangle 3"/>
          <p:cNvSpPr>
            <a:spLocks noGrp="1" noChangeArrowheads="1"/>
          </p:cNvSpPr>
          <p:nvPr>
            <p:ph type="body" idx="1"/>
          </p:nvPr>
        </p:nvSpPr>
        <p:spPr/>
        <p:txBody>
          <a:bodyPr/>
          <a:lstStyle/>
          <a:p>
            <a:pPr eaLnBrk="1" hangingPunct="1">
              <a:lnSpc>
                <a:spcPct val="80000"/>
              </a:lnSpc>
            </a:pPr>
            <a:r>
              <a:rPr lang="en-US" sz="2400" dirty="0" smtClean="0"/>
              <a:t>Numbered</a:t>
            </a:r>
          </a:p>
          <a:p>
            <a:pPr lvl="1" eaLnBrk="1" hangingPunct="1">
              <a:lnSpc>
                <a:spcPct val="80000"/>
              </a:lnSpc>
            </a:pPr>
            <a:r>
              <a:rPr lang="en-US" sz="2000" dirty="0" smtClean="0"/>
              <a:t>Give each Problem Report a unique id</a:t>
            </a:r>
          </a:p>
          <a:p>
            <a:pPr lvl="1" eaLnBrk="1" hangingPunct="1">
              <a:lnSpc>
                <a:spcPct val="80000"/>
              </a:lnSpc>
            </a:pPr>
            <a:r>
              <a:rPr lang="en-US" sz="2000" dirty="0" smtClean="0"/>
              <a:t>“Machine </a:t>
            </a:r>
            <a:r>
              <a:rPr lang="en-US" sz="2000" dirty="0" err="1" smtClean="0"/>
              <a:t>Trackable</a:t>
            </a:r>
            <a:r>
              <a:rPr lang="en-US" sz="2000" dirty="0" smtClean="0"/>
              <a:t>”</a:t>
            </a:r>
          </a:p>
          <a:p>
            <a:pPr eaLnBrk="1" hangingPunct="1">
              <a:lnSpc>
                <a:spcPct val="80000"/>
              </a:lnSpc>
            </a:pPr>
            <a:r>
              <a:rPr lang="en-US" sz="2400" dirty="0" smtClean="0"/>
              <a:t>Simple</a:t>
            </a:r>
          </a:p>
          <a:p>
            <a:pPr lvl="1" eaLnBrk="1" hangingPunct="1">
              <a:lnSpc>
                <a:spcPct val="80000"/>
              </a:lnSpc>
            </a:pPr>
            <a:r>
              <a:rPr lang="en-US" sz="2000" b="1" i="1" dirty="0" smtClean="0">
                <a:solidFill>
                  <a:srgbClr val="FF0000"/>
                </a:solidFill>
              </a:rPr>
              <a:t>Only one error per Problem Report</a:t>
            </a:r>
          </a:p>
          <a:p>
            <a:pPr lvl="1" eaLnBrk="1" hangingPunct="1">
              <a:lnSpc>
                <a:spcPct val="80000"/>
              </a:lnSpc>
            </a:pPr>
            <a:r>
              <a:rPr lang="en-US" sz="2000" dirty="0" smtClean="0"/>
              <a:t>If report multiple bugs per report </a:t>
            </a:r>
          </a:p>
          <a:p>
            <a:pPr lvl="2" eaLnBrk="1" hangingPunct="1">
              <a:lnSpc>
                <a:spcPct val="80000"/>
              </a:lnSpc>
            </a:pPr>
            <a:r>
              <a:rPr lang="en-US" sz="1800" dirty="0" smtClean="0"/>
              <a:t>How many total bugs overall?</a:t>
            </a:r>
          </a:p>
          <a:p>
            <a:pPr lvl="2" eaLnBrk="1" hangingPunct="1">
              <a:lnSpc>
                <a:spcPct val="80000"/>
              </a:lnSpc>
            </a:pPr>
            <a:r>
              <a:rPr lang="en-US" sz="1800" dirty="0" smtClean="0"/>
              <a:t>Not all the errors in a PR may get fixed!</a:t>
            </a:r>
          </a:p>
          <a:p>
            <a:pPr lvl="2" eaLnBrk="1" hangingPunct="1">
              <a:lnSpc>
                <a:spcPct val="80000"/>
              </a:lnSpc>
            </a:pPr>
            <a:r>
              <a:rPr lang="en-US" sz="1800" dirty="0" smtClean="0"/>
              <a:t>May make error look too hard for immediate fix</a:t>
            </a:r>
          </a:p>
          <a:p>
            <a:pPr eaLnBrk="1" hangingPunct="1">
              <a:lnSpc>
                <a:spcPct val="80000"/>
              </a:lnSpc>
            </a:pPr>
            <a:r>
              <a:rPr lang="en-US" sz="2400" dirty="0" smtClean="0"/>
              <a:t>Understandable</a:t>
            </a:r>
          </a:p>
          <a:p>
            <a:pPr lvl="1" eaLnBrk="1" hangingPunct="1">
              <a:lnSpc>
                <a:spcPct val="80000"/>
              </a:lnSpc>
            </a:pPr>
            <a:r>
              <a:rPr lang="en-US" sz="2000" dirty="0" smtClean="0"/>
              <a:t>Use clear, concise, simple language to describe</a:t>
            </a:r>
          </a:p>
          <a:p>
            <a:pPr lvl="1" eaLnBrk="1" hangingPunct="1">
              <a:lnSpc>
                <a:spcPct val="80000"/>
              </a:lnSpc>
            </a:pPr>
            <a:r>
              <a:rPr lang="en-US" sz="2000" dirty="0" smtClean="0"/>
              <a:t>Make sentences of English good </a:t>
            </a:r>
            <a:r>
              <a:rPr lang="en-US" sz="2000" dirty="0" err="1" smtClean="0"/>
              <a:t>speeking</a:t>
            </a:r>
            <a:r>
              <a:rPr lang="en-US" sz="2000" dirty="0" smtClean="0"/>
              <a:t> and </a:t>
            </a:r>
            <a:r>
              <a:rPr lang="en-US" sz="2000" dirty="0" err="1" smtClean="0"/>
              <a:t>speling</a:t>
            </a:r>
            <a:endParaRPr lang="en-US" sz="20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noChangeArrowheads="1"/>
          </p:cNvSpPr>
          <p:nvPr>
            <p:ph type="title"/>
          </p:nvPr>
        </p:nvSpPr>
        <p:spPr/>
        <p:txBody>
          <a:bodyPr/>
          <a:lstStyle/>
          <a:p>
            <a:pPr eaLnBrk="1" hangingPunct="1"/>
            <a:r>
              <a:rPr lang="en-US" sz="3200" smtClean="0"/>
              <a:t>Characteristics of the problem report</a:t>
            </a:r>
          </a:p>
        </p:txBody>
      </p:sp>
      <p:sp>
        <p:nvSpPr>
          <p:cNvPr id="26627" name="Rectangle 3"/>
          <p:cNvSpPr>
            <a:spLocks noGrp="1" noChangeArrowheads="1"/>
          </p:cNvSpPr>
          <p:nvPr>
            <p:ph type="body" idx="1"/>
          </p:nvPr>
        </p:nvSpPr>
        <p:spPr/>
        <p:txBody>
          <a:bodyPr/>
          <a:lstStyle/>
          <a:p>
            <a:pPr eaLnBrk="1" hangingPunct="1"/>
            <a:r>
              <a:rPr lang="en-US" sz="2400" smtClean="0"/>
              <a:t>Reproducible</a:t>
            </a:r>
          </a:p>
          <a:p>
            <a:pPr lvl="1" eaLnBrk="1" hangingPunct="1"/>
            <a:r>
              <a:rPr lang="en-US" sz="2000" smtClean="0"/>
              <a:t>Take the time to document a clear, concise set of steps to reproduce the error</a:t>
            </a:r>
          </a:p>
          <a:p>
            <a:pPr lvl="2" eaLnBrk="1" hangingPunct="1"/>
            <a:r>
              <a:rPr lang="en-US" sz="1800" smtClean="0"/>
              <a:t>Saves </a:t>
            </a:r>
            <a:r>
              <a:rPr lang="en-US" sz="1800" u="sng" smtClean="0"/>
              <a:t>programmers time </a:t>
            </a:r>
            <a:r>
              <a:rPr lang="en-US" sz="1800" smtClean="0"/>
              <a:t>to see the error</a:t>
            </a:r>
          </a:p>
          <a:p>
            <a:pPr lvl="2" eaLnBrk="1" hangingPunct="1"/>
            <a:r>
              <a:rPr lang="en-US" sz="1800" smtClean="0"/>
              <a:t>Saves </a:t>
            </a:r>
            <a:r>
              <a:rPr lang="en-US" sz="1800" u="sng" smtClean="0"/>
              <a:t>your time </a:t>
            </a:r>
            <a:r>
              <a:rPr lang="en-US" sz="1800" smtClean="0"/>
              <a:t>to repeatedly describe error to interested parties</a:t>
            </a:r>
          </a:p>
          <a:p>
            <a:pPr lvl="2" eaLnBrk="1" hangingPunct="1"/>
            <a:r>
              <a:rPr lang="en-US" sz="1800" smtClean="0"/>
              <a:t>Some (most) programmers will postpone or ignore PRs that aren’t easy to jump in and work on</a:t>
            </a:r>
          </a:p>
          <a:p>
            <a:pPr lvl="1" eaLnBrk="1" hangingPunct="1"/>
            <a:r>
              <a:rPr lang="en-US" sz="2000" smtClean="0"/>
              <a:t>However, don’t ignore truly impossible or extremely difficult to reproduce errors</a:t>
            </a:r>
          </a:p>
          <a:p>
            <a:pPr lvl="2" eaLnBrk="1" hangingPunct="1"/>
            <a:r>
              <a:rPr lang="en-US" sz="1800" smtClean="0"/>
              <a:t>Still document but flag as irreproducible or random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Grp="1" noChangeArrowheads="1"/>
          </p:cNvSpPr>
          <p:nvPr>
            <p:ph type="title"/>
          </p:nvPr>
        </p:nvSpPr>
        <p:spPr/>
        <p:txBody>
          <a:bodyPr/>
          <a:lstStyle/>
          <a:p>
            <a:pPr eaLnBrk="1" hangingPunct="1"/>
            <a:r>
              <a:rPr lang="en-US" sz="3200" smtClean="0"/>
              <a:t>Characteristics of the problem report</a:t>
            </a:r>
          </a:p>
        </p:txBody>
      </p:sp>
      <p:sp>
        <p:nvSpPr>
          <p:cNvPr id="27651" name="Rectangle 3"/>
          <p:cNvSpPr>
            <a:spLocks noGrp="1" noChangeArrowheads="1"/>
          </p:cNvSpPr>
          <p:nvPr>
            <p:ph type="body" idx="1"/>
          </p:nvPr>
        </p:nvSpPr>
        <p:spPr>
          <a:xfrm>
            <a:off x="762000" y="2362200"/>
            <a:ext cx="7924800" cy="3724275"/>
          </a:xfrm>
        </p:spPr>
        <p:txBody>
          <a:bodyPr/>
          <a:lstStyle/>
          <a:p>
            <a:pPr eaLnBrk="1" hangingPunct="1"/>
            <a:r>
              <a:rPr lang="en-US" smtClean="0"/>
              <a:t>Legible</a:t>
            </a:r>
          </a:p>
          <a:p>
            <a:pPr lvl="1" eaLnBrk="1" hangingPunct="1"/>
            <a:r>
              <a:rPr lang="en-US" smtClean="0"/>
              <a:t>If paper system:</a:t>
            </a:r>
          </a:p>
          <a:p>
            <a:pPr lvl="2" eaLnBrk="1" hangingPunct="1"/>
            <a:r>
              <a:rPr lang="en-US" smtClean="0"/>
              <a:t>WRITE NEATLY!!!</a:t>
            </a:r>
          </a:p>
          <a:p>
            <a:pPr lvl="1" eaLnBrk="1" hangingPunct="1"/>
            <a:r>
              <a:rPr lang="en-US" smtClean="0"/>
              <a:t>Regardless:</a:t>
            </a:r>
          </a:p>
          <a:p>
            <a:pPr lvl="2" eaLnBrk="1" hangingPunct="1"/>
            <a:r>
              <a:rPr lang="en-US" smtClean="0"/>
              <a:t>Write coherently</a:t>
            </a:r>
          </a:p>
          <a:p>
            <a:pPr lvl="2" eaLnBrk="1" hangingPunct="1"/>
            <a:r>
              <a:rPr lang="en-US" smtClean="0"/>
              <a:t>Use white space effectively</a:t>
            </a:r>
          </a:p>
          <a:p>
            <a:pPr lvl="2" eaLnBrk="1" hangingPunct="1"/>
            <a:r>
              <a:rPr lang="en-US" smtClean="0"/>
              <a:t>Use correct English and grammar</a:t>
            </a:r>
          </a:p>
          <a:p>
            <a:pPr lvl="1" eaLnBrk="1" hangingPunct="1"/>
            <a:r>
              <a:rPr lang="en-US" smtClean="0"/>
              <a:t>Overall: </a:t>
            </a:r>
          </a:p>
          <a:p>
            <a:pPr lvl="2" eaLnBrk="1" hangingPunct="1"/>
            <a:r>
              <a:rPr lang="en-US" smtClean="0"/>
              <a:t>Make the report easy to read and understand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noChangeArrowheads="1"/>
          </p:cNvSpPr>
          <p:nvPr>
            <p:ph type="title"/>
          </p:nvPr>
        </p:nvSpPr>
        <p:spPr/>
        <p:txBody>
          <a:bodyPr/>
          <a:lstStyle/>
          <a:p>
            <a:pPr eaLnBrk="1" hangingPunct="1"/>
            <a:r>
              <a:rPr lang="en-US" sz="3200" smtClean="0"/>
              <a:t>Characteristics of the problem report</a:t>
            </a:r>
          </a:p>
        </p:txBody>
      </p:sp>
      <p:sp>
        <p:nvSpPr>
          <p:cNvPr id="28675" name="Rectangle 3"/>
          <p:cNvSpPr>
            <a:spLocks noGrp="1" noChangeArrowheads="1"/>
          </p:cNvSpPr>
          <p:nvPr>
            <p:ph type="body" idx="1"/>
          </p:nvPr>
        </p:nvSpPr>
        <p:spPr>
          <a:xfrm>
            <a:off x="838200" y="2362200"/>
            <a:ext cx="7693025" cy="4191000"/>
          </a:xfrm>
        </p:spPr>
        <p:txBody>
          <a:bodyPr/>
          <a:lstStyle/>
          <a:p>
            <a:pPr eaLnBrk="1" hangingPunct="1">
              <a:lnSpc>
                <a:spcPct val="90000"/>
              </a:lnSpc>
            </a:pPr>
            <a:r>
              <a:rPr lang="en-US" sz="2400" smtClean="0"/>
              <a:t>Non-judgmental</a:t>
            </a:r>
          </a:p>
          <a:p>
            <a:pPr lvl="1" eaLnBrk="1" hangingPunct="1">
              <a:lnSpc>
                <a:spcPct val="90000"/>
              </a:lnSpc>
            </a:pPr>
            <a:r>
              <a:rPr lang="en-US" sz="2000" smtClean="0"/>
              <a:t>Always be un-biased and professional</a:t>
            </a:r>
          </a:p>
          <a:p>
            <a:pPr lvl="1" eaLnBrk="1" hangingPunct="1">
              <a:lnSpc>
                <a:spcPct val="90000"/>
              </a:lnSpc>
            </a:pPr>
            <a:r>
              <a:rPr lang="en-US" sz="2000" smtClean="0"/>
              <a:t>Do not criticize code, only point out the presence of errors</a:t>
            </a:r>
          </a:p>
          <a:p>
            <a:pPr lvl="1" eaLnBrk="1" hangingPunct="1">
              <a:lnSpc>
                <a:spcPct val="90000"/>
              </a:lnSpc>
            </a:pPr>
            <a:r>
              <a:rPr lang="en-US" sz="2000" smtClean="0"/>
              <a:t>Malicious or caustic PRs will only reflect badly on yourself</a:t>
            </a:r>
          </a:p>
          <a:p>
            <a:pPr lvl="1" eaLnBrk="1" hangingPunct="1">
              <a:lnSpc>
                <a:spcPct val="90000"/>
              </a:lnSpc>
            </a:pPr>
            <a:r>
              <a:rPr lang="en-US" sz="2000" smtClean="0"/>
              <a:t>Never, never, never express personal judgments on others works</a:t>
            </a:r>
          </a:p>
          <a:p>
            <a:pPr lvl="2" eaLnBrk="1" hangingPunct="1">
              <a:lnSpc>
                <a:spcPct val="90000"/>
              </a:lnSpc>
            </a:pPr>
            <a:r>
              <a:rPr lang="en-US" sz="1800" smtClean="0"/>
              <a:t>Keep reports factual</a:t>
            </a:r>
          </a:p>
          <a:p>
            <a:pPr lvl="2" eaLnBrk="1" hangingPunct="1">
              <a:lnSpc>
                <a:spcPct val="90000"/>
              </a:lnSpc>
            </a:pPr>
            <a:r>
              <a:rPr lang="en-US" sz="1800" smtClean="0"/>
              <a:t>They may be blunt</a:t>
            </a:r>
          </a:p>
          <a:p>
            <a:pPr lvl="3" eaLnBrk="1" hangingPunct="1">
              <a:lnSpc>
                <a:spcPct val="90000"/>
              </a:lnSpc>
            </a:pPr>
            <a:r>
              <a:rPr lang="en-US" sz="1600" smtClean="0"/>
              <a:t>E.g. Programmer Doe has not responded to my requests for additional information for PR0132 sent on May 5, May 9, and May 13.</a:t>
            </a:r>
          </a:p>
          <a:p>
            <a:pPr lvl="3" eaLnBrk="1" hangingPunct="1">
              <a:lnSpc>
                <a:spcPct val="90000"/>
              </a:lnSpc>
            </a:pPr>
            <a:r>
              <a:rPr lang="en-US" sz="1600" smtClean="0"/>
              <a:t>NOT: The stupid jerk who wrote the xyz routine never returns my calls for any information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Analysis of a reproducible bug</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p:nvPr>
        </p:nvSpPr>
        <p:spPr/>
        <p:txBody>
          <a:bodyPr/>
          <a:lstStyle/>
          <a:p>
            <a:pPr eaLnBrk="1" hangingPunct="1"/>
            <a:r>
              <a:rPr lang="en-US" dirty="0" smtClean="0"/>
              <a:t>Analysis of a reproducible bug</a:t>
            </a:r>
          </a:p>
        </p:txBody>
      </p:sp>
      <p:sp>
        <p:nvSpPr>
          <p:cNvPr id="29699" name="Rectangle 3"/>
          <p:cNvSpPr>
            <a:spLocks noGrp="1" noChangeArrowheads="1"/>
          </p:cNvSpPr>
          <p:nvPr>
            <p:ph type="body" idx="1"/>
          </p:nvPr>
        </p:nvSpPr>
        <p:spPr>
          <a:xfrm>
            <a:off x="838200" y="2362200"/>
            <a:ext cx="7693025" cy="4267200"/>
          </a:xfrm>
        </p:spPr>
        <p:txBody>
          <a:bodyPr/>
          <a:lstStyle/>
          <a:p>
            <a:pPr eaLnBrk="1" hangingPunct="1">
              <a:lnSpc>
                <a:spcPct val="90000"/>
              </a:lnSpc>
            </a:pPr>
            <a:r>
              <a:rPr lang="en-US" smtClean="0"/>
              <a:t>Reproducible</a:t>
            </a:r>
          </a:p>
          <a:p>
            <a:pPr lvl="1" eaLnBrk="1" hangingPunct="1">
              <a:lnSpc>
                <a:spcPct val="90000"/>
              </a:lnSpc>
            </a:pPr>
            <a:r>
              <a:rPr lang="en-US" smtClean="0"/>
              <a:t>Get the program to a known state</a:t>
            </a:r>
          </a:p>
          <a:p>
            <a:pPr lvl="2" eaLnBrk="1" hangingPunct="1">
              <a:lnSpc>
                <a:spcPct val="90000"/>
              </a:lnSpc>
            </a:pPr>
            <a:r>
              <a:rPr lang="en-US" smtClean="0"/>
              <a:t>What part or aspect of the program has the error</a:t>
            </a:r>
          </a:p>
          <a:p>
            <a:pPr lvl="1" eaLnBrk="1" hangingPunct="1">
              <a:lnSpc>
                <a:spcPct val="90000"/>
              </a:lnSpc>
            </a:pPr>
            <a:r>
              <a:rPr lang="en-US" smtClean="0"/>
              <a:t>Repeatable, simplest series of steps to reproduce the problem</a:t>
            </a:r>
          </a:p>
          <a:p>
            <a:pPr eaLnBrk="1" hangingPunct="1">
              <a:lnSpc>
                <a:spcPct val="90000"/>
              </a:lnSpc>
            </a:pPr>
            <a:r>
              <a:rPr lang="en-US" smtClean="0"/>
              <a:t>Further analysis</a:t>
            </a:r>
          </a:p>
          <a:p>
            <a:pPr lvl="1" eaLnBrk="1" hangingPunct="1">
              <a:lnSpc>
                <a:spcPct val="90000"/>
              </a:lnSpc>
            </a:pPr>
            <a:r>
              <a:rPr lang="en-US" smtClean="0"/>
              <a:t>Find most serious consequences</a:t>
            </a:r>
          </a:p>
          <a:p>
            <a:pPr lvl="1" eaLnBrk="1" hangingPunct="1">
              <a:lnSpc>
                <a:spcPct val="90000"/>
              </a:lnSpc>
            </a:pPr>
            <a:r>
              <a:rPr lang="en-US" smtClean="0"/>
              <a:t>Find simplest and most general conditions</a:t>
            </a:r>
          </a:p>
          <a:p>
            <a:pPr lvl="1" eaLnBrk="1" hangingPunct="1">
              <a:lnSpc>
                <a:spcPct val="90000"/>
              </a:lnSpc>
            </a:pPr>
            <a:r>
              <a:rPr lang="en-US" smtClean="0"/>
              <a:t>Find alternate paths to the same problem</a:t>
            </a:r>
          </a:p>
          <a:p>
            <a:pPr lvl="1" eaLnBrk="1" hangingPunct="1">
              <a:lnSpc>
                <a:spcPct val="90000"/>
              </a:lnSpc>
            </a:pPr>
            <a:r>
              <a:rPr lang="en-US" smtClean="0"/>
              <a:t>Find related problems</a:t>
            </a:r>
          </a:p>
          <a:p>
            <a:pPr lvl="1" eaLnBrk="1" hangingPunct="1">
              <a:lnSpc>
                <a:spcPct val="90000"/>
              </a:lnSpc>
            </a:pPr>
            <a:endParaRPr lang="en-US"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noChangeArrowheads="1"/>
          </p:cNvSpPr>
          <p:nvPr>
            <p:ph type="title"/>
          </p:nvPr>
        </p:nvSpPr>
        <p:spPr/>
        <p:txBody>
          <a:bodyPr/>
          <a:lstStyle/>
          <a:p>
            <a:pPr eaLnBrk="1" hangingPunct="1"/>
            <a:r>
              <a:rPr lang="en-US" smtClean="0"/>
              <a:t>Analysis of a reproducible bug</a:t>
            </a:r>
          </a:p>
        </p:txBody>
      </p:sp>
      <p:sp>
        <p:nvSpPr>
          <p:cNvPr id="30723" name="Rectangle 3"/>
          <p:cNvSpPr>
            <a:spLocks noGrp="1" noChangeArrowheads="1"/>
          </p:cNvSpPr>
          <p:nvPr>
            <p:ph type="body" idx="1"/>
          </p:nvPr>
        </p:nvSpPr>
        <p:spPr/>
        <p:txBody>
          <a:bodyPr/>
          <a:lstStyle/>
          <a:p>
            <a:pPr eaLnBrk="1" hangingPunct="1"/>
            <a:r>
              <a:rPr lang="en-US" smtClean="0"/>
              <a:t>Find most serious consequences</a:t>
            </a:r>
          </a:p>
          <a:p>
            <a:pPr lvl="1" eaLnBrk="1" hangingPunct="1"/>
            <a:r>
              <a:rPr lang="en-US" smtClean="0"/>
              <a:t>Minor problems will be deferred</a:t>
            </a:r>
          </a:p>
          <a:p>
            <a:pPr lvl="1" eaLnBrk="1" hangingPunct="1"/>
            <a:r>
              <a:rPr lang="en-US" smtClean="0"/>
              <a:t>Does an apparently simple problem indicate a more serious underlying problem</a:t>
            </a:r>
          </a:p>
          <a:p>
            <a:pPr lvl="2" eaLnBrk="1" hangingPunct="1"/>
            <a:r>
              <a:rPr lang="en-US" smtClean="0"/>
              <a:t>E.g. errata on the screen might indicate a memory leak </a:t>
            </a:r>
          </a:p>
          <a:p>
            <a:pPr lvl="1" eaLnBrk="1" hangingPunct="1"/>
            <a:r>
              <a:rPr lang="en-US" smtClean="0"/>
              <a:t>Typical failures</a:t>
            </a:r>
          </a:p>
          <a:p>
            <a:pPr lvl="2" eaLnBrk="1" hangingPunct="1"/>
            <a:r>
              <a:rPr lang="en-US" smtClean="0"/>
              <a:t>Goes to an unanticipated state</a:t>
            </a:r>
          </a:p>
          <a:p>
            <a:pPr lvl="2" eaLnBrk="1" hangingPunct="1"/>
            <a:r>
              <a:rPr lang="en-US" smtClean="0"/>
              <a:t>Goes to an error recovery state</a:t>
            </a:r>
          </a:p>
          <a:p>
            <a:pPr eaLnBrk="1" hangingPunct="1"/>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hangingPunct="1"/>
            <a:r>
              <a:rPr lang="en-US" smtClean="0"/>
              <a:t>Reporting Basics</a:t>
            </a:r>
          </a:p>
        </p:txBody>
      </p:sp>
      <p:sp>
        <p:nvSpPr>
          <p:cNvPr id="6147" name="Rectangle 3"/>
          <p:cNvSpPr>
            <a:spLocks noGrp="1" noChangeArrowheads="1"/>
          </p:cNvSpPr>
          <p:nvPr>
            <p:ph type="body" idx="1"/>
          </p:nvPr>
        </p:nvSpPr>
        <p:spPr/>
        <p:txBody>
          <a:bodyPr/>
          <a:lstStyle/>
          <a:p>
            <a:pPr eaLnBrk="1" hangingPunct="1">
              <a:lnSpc>
                <a:spcPct val="80000"/>
              </a:lnSpc>
            </a:pPr>
            <a:r>
              <a:rPr lang="en-US" sz="2400" smtClean="0"/>
              <a:t>Explain how to reproduce the problem</a:t>
            </a:r>
          </a:p>
          <a:p>
            <a:pPr lvl="1" eaLnBrk="1" hangingPunct="1">
              <a:lnSpc>
                <a:spcPct val="80000"/>
              </a:lnSpc>
            </a:pPr>
            <a:r>
              <a:rPr lang="en-US" sz="2000" smtClean="0"/>
              <a:t>If the programmer can’t reproduce it, it won’t be believed</a:t>
            </a:r>
          </a:p>
          <a:p>
            <a:pPr lvl="1" eaLnBrk="1" hangingPunct="1">
              <a:lnSpc>
                <a:spcPct val="80000"/>
              </a:lnSpc>
            </a:pPr>
            <a:r>
              <a:rPr lang="en-US" sz="2000" smtClean="0"/>
              <a:t>If the programmer can’t easily reproduce it, it will probably be postponed or ignored</a:t>
            </a:r>
          </a:p>
          <a:p>
            <a:pPr eaLnBrk="1" hangingPunct="1">
              <a:lnSpc>
                <a:spcPct val="80000"/>
              </a:lnSpc>
            </a:pPr>
            <a:r>
              <a:rPr lang="en-US" sz="2400" smtClean="0"/>
              <a:t>Analyze the error so it can be reproduced in the least amount of steps</a:t>
            </a:r>
          </a:p>
          <a:p>
            <a:pPr lvl="1" eaLnBrk="1" hangingPunct="1">
              <a:lnSpc>
                <a:spcPct val="80000"/>
              </a:lnSpc>
            </a:pPr>
            <a:r>
              <a:rPr lang="en-US" sz="2000" smtClean="0"/>
              <a:t>Make life as easy as possible for the person fixing the bug</a:t>
            </a:r>
          </a:p>
          <a:p>
            <a:pPr lvl="1" eaLnBrk="1" hangingPunct="1">
              <a:lnSpc>
                <a:spcPct val="80000"/>
              </a:lnSpc>
            </a:pPr>
            <a:r>
              <a:rPr lang="en-US" sz="2000" smtClean="0"/>
              <a:t>Will reduce exposure to extraneous, typically useless data</a:t>
            </a:r>
          </a:p>
          <a:p>
            <a:pPr eaLnBrk="1" hangingPunct="1">
              <a:lnSpc>
                <a:spcPct val="80000"/>
              </a:lnSpc>
            </a:pPr>
            <a:r>
              <a:rPr lang="en-US" sz="2400" smtClean="0"/>
              <a:t>Write a complete, easy to understand, un-biased report</a:t>
            </a:r>
          </a:p>
          <a:p>
            <a:pPr lvl="1" eaLnBrk="1" hangingPunct="1">
              <a:lnSpc>
                <a:spcPct val="80000"/>
              </a:lnSpc>
            </a:pPr>
            <a:r>
              <a:rPr lang="en-US" sz="2000" smtClean="0"/>
              <a:t>Again, keep good will with the fixers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Grp="1" noChangeArrowheads="1"/>
          </p:cNvSpPr>
          <p:nvPr>
            <p:ph type="title"/>
          </p:nvPr>
        </p:nvSpPr>
        <p:spPr/>
        <p:txBody>
          <a:bodyPr/>
          <a:lstStyle/>
          <a:p>
            <a:pPr eaLnBrk="1" hangingPunct="1"/>
            <a:r>
              <a:rPr lang="en-US" smtClean="0"/>
              <a:t>Analysis of a reproducible bug</a:t>
            </a:r>
          </a:p>
        </p:txBody>
      </p:sp>
      <p:sp>
        <p:nvSpPr>
          <p:cNvPr id="31747" name="Rectangle 3"/>
          <p:cNvSpPr>
            <a:spLocks noGrp="1" noChangeArrowheads="1"/>
          </p:cNvSpPr>
          <p:nvPr>
            <p:ph type="body" idx="1"/>
          </p:nvPr>
        </p:nvSpPr>
        <p:spPr>
          <a:xfrm>
            <a:off x="838200" y="2362200"/>
            <a:ext cx="8153400" cy="3724275"/>
          </a:xfrm>
        </p:spPr>
        <p:txBody>
          <a:bodyPr/>
          <a:lstStyle/>
          <a:p>
            <a:pPr eaLnBrk="1" hangingPunct="1">
              <a:lnSpc>
                <a:spcPct val="90000"/>
              </a:lnSpc>
            </a:pPr>
            <a:r>
              <a:rPr lang="en-US" smtClean="0"/>
              <a:t>Find simplest and most general conditions</a:t>
            </a:r>
          </a:p>
          <a:p>
            <a:pPr lvl="1" eaLnBrk="1" hangingPunct="1">
              <a:lnSpc>
                <a:spcPct val="90000"/>
              </a:lnSpc>
            </a:pPr>
            <a:r>
              <a:rPr lang="en-US" smtClean="0"/>
              <a:t>An easy to understand and fix problem will most likely be fixed quickly</a:t>
            </a:r>
          </a:p>
          <a:p>
            <a:pPr lvl="1" eaLnBrk="1" hangingPunct="1">
              <a:lnSpc>
                <a:spcPct val="90000"/>
              </a:lnSpc>
            </a:pPr>
            <a:r>
              <a:rPr lang="en-US" smtClean="0"/>
              <a:t>A complex problem and fix will be less likely to get attention</a:t>
            </a:r>
          </a:p>
          <a:p>
            <a:pPr lvl="1" eaLnBrk="1" hangingPunct="1">
              <a:lnSpc>
                <a:spcPct val="90000"/>
              </a:lnSpc>
            </a:pPr>
            <a:r>
              <a:rPr lang="en-US" smtClean="0"/>
              <a:t>“Routine use” errors will get program managers interest</a:t>
            </a:r>
          </a:p>
          <a:p>
            <a:pPr lvl="1" eaLnBrk="1" hangingPunct="1">
              <a:lnSpc>
                <a:spcPct val="90000"/>
              </a:lnSpc>
            </a:pPr>
            <a:r>
              <a:rPr lang="en-US" smtClean="0"/>
              <a:t>If the problem seems to be rare or in a seldom used part of the program less attention will be applied to it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p:cNvSpPr>
            <a:spLocks noGrp="1" noChangeArrowheads="1"/>
          </p:cNvSpPr>
          <p:nvPr>
            <p:ph type="title"/>
          </p:nvPr>
        </p:nvSpPr>
        <p:spPr/>
        <p:txBody>
          <a:bodyPr/>
          <a:lstStyle/>
          <a:p>
            <a:pPr eaLnBrk="1" hangingPunct="1"/>
            <a:r>
              <a:rPr lang="en-US" smtClean="0"/>
              <a:t>Analysis of a reproducible bug</a:t>
            </a:r>
          </a:p>
        </p:txBody>
      </p:sp>
      <p:sp>
        <p:nvSpPr>
          <p:cNvPr id="32771" name="Rectangle 3"/>
          <p:cNvSpPr>
            <a:spLocks noGrp="1" noChangeArrowheads="1"/>
          </p:cNvSpPr>
          <p:nvPr>
            <p:ph type="body" idx="1"/>
          </p:nvPr>
        </p:nvSpPr>
        <p:spPr/>
        <p:txBody>
          <a:bodyPr/>
          <a:lstStyle/>
          <a:p>
            <a:pPr eaLnBrk="1" hangingPunct="1">
              <a:lnSpc>
                <a:spcPct val="80000"/>
              </a:lnSpc>
            </a:pPr>
            <a:r>
              <a:rPr lang="en-US" sz="2400" smtClean="0"/>
              <a:t>Find alternate paths to the same problem</a:t>
            </a:r>
          </a:p>
          <a:p>
            <a:pPr lvl="1" eaLnBrk="1" hangingPunct="1">
              <a:lnSpc>
                <a:spcPct val="80000"/>
              </a:lnSpc>
            </a:pPr>
            <a:r>
              <a:rPr lang="en-US" sz="2000" smtClean="0"/>
              <a:t>For complex problems</a:t>
            </a:r>
          </a:p>
          <a:p>
            <a:pPr lvl="2" eaLnBrk="1" hangingPunct="1">
              <a:lnSpc>
                <a:spcPct val="80000"/>
              </a:lnSpc>
            </a:pPr>
            <a:r>
              <a:rPr lang="en-US" sz="1800" smtClean="0"/>
              <a:t>Is there an easier way to reproduce the problem</a:t>
            </a:r>
          </a:p>
          <a:p>
            <a:pPr lvl="2" eaLnBrk="1" hangingPunct="1">
              <a:lnSpc>
                <a:spcPct val="80000"/>
              </a:lnSpc>
            </a:pPr>
            <a:r>
              <a:rPr lang="en-US" sz="1800" smtClean="0"/>
              <a:t>The error might be in a commonly used module</a:t>
            </a:r>
          </a:p>
          <a:p>
            <a:pPr lvl="2" eaLnBrk="1" hangingPunct="1">
              <a:lnSpc>
                <a:spcPct val="80000"/>
              </a:lnSpc>
            </a:pPr>
            <a:r>
              <a:rPr lang="en-US" sz="1800" smtClean="0"/>
              <a:t>E.g. 2+2=5 no matter where the computation is made</a:t>
            </a:r>
          </a:p>
          <a:p>
            <a:pPr eaLnBrk="1" hangingPunct="1">
              <a:lnSpc>
                <a:spcPct val="80000"/>
              </a:lnSpc>
            </a:pPr>
            <a:r>
              <a:rPr lang="en-US" sz="2400" smtClean="0"/>
              <a:t>Find related problems</a:t>
            </a:r>
          </a:p>
          <a:p>
            <a:pPr lvl="1" eaLnBrk="1" hangingPunct="1">
              <a:lnSpc>
                <a:spcPct val="80000"/>
              </a:lnSpc>
            </a:pPr>
            <a:r>
              <a:rPr lang="en-US" sz="2000" smtClean="0"/>
              <a:t>Does doing similar things reproduce the same problem</a:t>
            </a:r>
          </a:p>
          <a:p>
            <a:pPr lvl="2" eaLnBrk="1" hangingPunct="1">
              <a:lnSpc>
                <a:spcPct val="80000"/>
              </a:lnSpc>
            </a:pPr>
            <a:r>
              <a:rPr lang="en-US" sz="1800" smtClean="0"/>
              <a:t>E.g. all arithmetic off by one</a:t>
            </a:r>
          </a:p>
          <a:p>
            <a:pPr lvl="3" eaLnBrk="1" hangingPunct="1">
              <a:lnSpc>
                <a:spcPct val="80000"/>
              </a:lnSpc>
            </a:pPr>
            <a:r>
              <a:rPr lang="en-US" sz="1600" smtClean="0"/>
              <a:t>2+2=5</a:t>
            </a:r>
          </a:p>
          <a:p>
            <a:pPr lvl="3" eaLnBrk="1" hangingPunct="1">
              <a:lnSpc>
                <a:spcPct val="80000"/>
              </a:lnSpc>
            </a:pPr>
            <a:r>
              <a:rPr lang="en-US" sz="1600" smtClean="0"/>
              <a:t>2x3=7</a:t>
            </a:r>
          </a:p>
          <a:p>
            <a:pPr lvl="3" eaLnBrk="1" hangingPunct="1">
              <a:lnSpc>
                <a:spcPct val="80000"/>
              </a:lnSpc>
            </a:pPr>
            <a:r>
              <a:rPr lang="en-US" sz="1600" smtClean="0"/>
              <a:t>4-2=3</a:t>
            </a:r>
          </a:p>
          <a:p>
            <a:pPr lvl="2" eaLnBrk="1" hangingPunct="1">
              <a:lnSpc>
                <a:spcPct val="80000"/>
              </a:lnSpc>
            </a:pPr>
            <a:r>
              <a:rPr lang="en-US" sz="1800" smtClean="0"/>
              <a:t>Again a common module might be involved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Tactics for analyzing a reproducible bug</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Grp="1" noChangeArrowheads="1"/>
          </p:cNvSpPr>
          <p:nvPr>
            <p:ph type="title"/>
          </p:nvPr>
        </p:nvSpPr>
        <p:spPr/>
        <p:txBody>
          <a:bodyPr/>
          <a:lstStyle/>
          <a:p>
            <a:pPr eaLnBrk="1" hangingPunct="1"/>
            <a:r>
              <a:rPr lang="en-US" sz="3200" dirty="0" smtClean="0"/>
              <a:t>Tactics for analyzing a reproducible bug</a:t>
            </a:r>
          </a:p>
        </p:txBody>
      </p:sp>
      <p:sp>
        <p:nvSpPr>
          <p:cNvPr id="33795" name="Rectangle 3"/>
          <p:cNvSpPr>
            <a:spLocks noGrp="1" noChangeArrowheads="1"/>
          </p:cNvSpPr>
          <p:nvPr>
            <p:ph type="body" idx="1"/>
          </p:nvPr>
        </p:nvSpPr>
        <p:spPr>
          <a:xfrm>
            <a:off x="762000" y="2362200"/>
            <a:ext cx="8382000" cy="3724275"/>
          </a:xfrm>
        </p:spPr>
        <p:txBody>
          <a:bodyPr/>
          <a:lstStyle/>
          <a:p>
            <a:pPr eaLnBrk="1" hangingPunct="1">
              <a:lnSpc>
                <a:spcPct val="90000"/>
              </a:lnSpc>
            </a:pPr>
            <a:r>
              <a:rPr lang="en-US" smtClean="0"/>
              <a:t>Look for the critical step</a:t>
            </a:r>
          </a:p>
          <a:p>
            <a:pPr eaLnBrk="1" hangingPunct="1">
              <a:lnSpc>
                <a:spcPct val="90000"/>
              </a:lnSpc>
            </a:pPr>
            <a:r>
              <a:rPr lang="en-US" smtClean="0"/>
              <a:t>Maximize visibility of the behavior of the problem</a:t>
            </a:r>
          </a:p>
          <a:p>
            <a:pPr eaLnBrk="1" hangingPunct="1">
              <a:lnSpc>
                <a:spcPct val="90000"/>
              </a:lnSpc>
            </a:pPr>
            <a:r>
              <a:rPr lang="en-US" smtClean="0"/>
              <a:t>Vary behavior around the critical step</a:t>
            </a:r>
          </a:p>
          <a:p>
            <a:pPr eaLnBrk="1" hangingPunct="1">
              <a:lnSpc>
                <a:spcPct val="90000"/>
              </a:lnSpc>
            </a:pPr>
            <a:r>
              <a:rPr lang="en-US" smtClean="0"/>
              <a:t>Look for follow-up errors</a:t>
            </a:r>
          </a:p>
          <a:p>
            <a:pPr eaLnBrk="1" hangingPunct="1">
              <a:lnSpc>
                <a:spcPct val="90000"/>
              </a:lnSpc>
            </a:pPr>
            <a:r>
              <a:rPr lang="en-US" smtClean="0"/>
              <a:t>Progressively omit or vary steps</a:t>
            </a:r>
          </a:p>
          <a:p>
            <a:pPr eaLnBrk="1" hangingPunct="1">
              <a:lnSpc>
                <a:spcPct val="90000"/>
              </a:lnSpc>
            </a:pPr>
            <a:r>
              <a:rPr lang="en-US" smtClean="0"/>
              <a:t>Check for error in previous versions</a:t>
            </a:r>
          </a:p>
          <a:p>
            <a:pPr eaLnBrk="1" hangingPunct="1">
              <a:lnSpc>
                <a:spcPct val="90000"/>
              </a:lnSpc>
            </a:pPr>
            <a:r>
              <a:rPr lang="en-US" smtClean="0"/>
              <a:t>Look for configuration dependence</a:t>
            </a:r>
          </a:p>
          <a:p>
            <a:pPr eaLnBrk="1" hangingPunct="1">
              <a:lnSpc>
                <a:spcPct val="90000"/>
              </a:lnSpc>
              <a:buFont typeface="Wingdings" pitchFamily="2" charset="2"/>
              <a:buNone/>
            </a:pPr>
            <a:endParaRPr lang="en-US"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p:cNvSpPr>
            <a:spLocks noGrp="1" noChangeArrowheads="1"/>
          </p:cNvSpPr>
          <p:nvPr>
            <p:ph type="title"/>
          </p:nvPr>
        </p:nvSpPr>
        <p:spPr/>
        <p:txBody>
          <a:bodyPr/>
          <a:lstStyle/>
          <a:p>
            <a:pPr eaLnBrk="1" hangingPunct="1"/>
            <a:r>
              <a:rPr lang="en-US" sz="3200" smtClean="0"/>
              <a:t>Tactics for analyzing a reproducible bug</a:t>
            </a:r>
          </a:p>
        </p:txBody>
      </p:sp>
      <p:sp>
        <p:nvSpPr>
          <p:cNvPr id="34819" name="Rectangle 3"/>
          <p:cNvSpPr>
            <a:spLocks noGrp="1" noChangeArrowheads="1"/>
          </p:cNvSpPr>
          <p:nvPr>
            <p:ph type="body" idx="1"/>
          </p:nvPr>
        </p:nvSpPr>
        <p:spPr/>
        <p:txBody>
          <a:bodyPr/>
          <a:lstStyle/>
          <a:p>
            <a:pPr eaLnBrk="1" hangingPunct="1"/>
            <a:r>
              <a:rPr lang="en-US" smtClean="0"/>
              <a:t>Look for the critical step</a:t>
            </a:r>
          </a:p>
          <a:p>
            <a:pPr lvl="1" eaLnBrk="1" hangingPunct="1"/>
            <a:r>
              <a:rPr lang="en-US" smtClean="0"/>
              <a:t>An error shows typically as a symptom</a:t>
            </a:r>
          </a:p>
          <a:p>
            <a:pPr lvl="1" eaLnBrk="1" hangingPunct="1"/>
            <a:r>
              <a:rPr lang="en-US" smtClean="0"/>
              <a:t>What is the real cause</a:t>
            </a:r>
          </a:p>
          <a:p>
            <a:pPr lvl="1" eaLnBrk="1" hangingPunct="1"/>
            <a:r>
              <a:rPr lang="en-US" smtClean="0"/>
              <a:t>Look for:</a:t>
            </a:r>
          </a:p>
          <a:p>
            <a:pPr lvl="2" eaLnBrk="1" hangingPunct="1"/>
            <a:r>
              <a:rPr lang="en-US" smtClean="0"/>
              <a:t>Error messages: what does the error message really say</a:t>
            </a:r>
          </a:p>
          <a:p>
            <a:pPr lvl="2" eaLnBrk="1" hangingPunct="1"/>
            <a:r>
              <a:rPr lang="en-US" smtClean="0"/>
              <a:t>Processing delays: </a:t>
            </a:r>
          </a:p>
          <a:p>
            <a:pPr lvl="3" eaLnBrk="1" hangingPunct="1"/>
            <a:r>
              <a:rPr lang="en-US" sz="1800" smtClean="0"/>
              <a:t>Looping errors</a:t>
            </a:r>
          </a:p>
          <a:p>
            <a:pPr lvl="3" eaLnBrk="1" hangingPunct="1"/>
            <a:r>
              <a:rPr lang="en-US" sz="1800" smtClean="0"/>
              <a:t>Executing unrelated routines erroneously</a:t>
            </a:r>
          </a:p>
          <a:p>
            <a:pPr lvl="3" eaLnBrk="1" hangingPunct="1"/>
            <a:r>
              <a:rPr lang="en-US" sz="1800" smtClean="0"/>
              <a:t>Etc.</a:t>
            </a:r>
          </a:p>
          <a:p>
            <a:pPr lvl="2" eaLnBrk="1" hangingPunct="1"/>
            <a:r>
              <a:rPr lang="en-US" smtClean="0"/>
              <a:t>Blinking screen: sign of error recovery</a:t>
            </a:r>
          </a:p>
          <a:p>
            <a:pPr lvl="2" eaLnBrk="1" hangingPunct="1"/>
            <a:r>
              <a:rPr lang="en-US" smtClean="0"/>
              <a:t>Jumping cursor: program lost track of cursor position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p:cNvSpPr>
            <a:spLocks noGrp="1" noChangeArrowheads="1"/>
          </p:cNvSpPr>
          <p:nvPr>
            <p:ph type="title"/>
          </p:nvPr>
        </p:nvSpPr>
        <p:spPr/>
        <p:txBody>
          <a:bodyPr/>
          <a:lstStyle/>
          <a:p>
            <a:pPr eaLnBrk="1" hangingPunct="1"/>
            <a:r>
              <a:rPr lang="en-US" sz="3200" smtClean="0"/>
              <a:t>Tactics for analyzing a reproducible bug</a:t>
            </a:r>
          </a:p>
        </p:txBody>
      </p:sp>
      <p:sp>
        <p:nvSpPr>
          <p:cNvPr id="35843" name="Rectangle 3"/>
          <p:cNvSpPr>
            <a:spLocks noGrp="1" noChangeArrowheads="1"/>
          </p:cNvSpPr>
          <p:nvPr>
            <p:ph type="body" idx="1"/>
          </p:nvPr>
        </p:nvSpPr>
        <p:spPr/>
        <p:txBody>
          <a:bodyPr/>
          <a:lstStyle/>
          <a:p>
            <a:pPr eaLnBrk="1" hangingPunct="1"/>
            <a:r>
              <a:rPr lang="en-US" smtClean="0"/>
              <a:t>Look for the critical step (cont.)</a:t>
            </a:r>
          </a:p>
          <a:p>
            <a:pPr lvl="1" eaLnBrk="1" hangingPunct="1"/>
            <a:r>
              <a:rPr lang="en-US" smtClean="0"/>
              <a:t>Look for:</a:t>
            </a:r>
          </a:p>
          <a:p>
            <a:pPr lvl="2" eaLnBrk="1" hangingPunct="1"/>
            <a:r>
              <a:rPr lang="en-US" smtClean="0"/>
              <a:t>Multiple cursors: program in odd state or in state transition</a:t>
            </a:r>
          </a:p>
          <a:p>
            <a:pPr lvl="2" eaLnBrk="1" hangingPunct="1"/>
            <a:r>
              <a:rPr lang="en-US" smtClean="0"/>
              <a:t>Misaligned text: errors in retrieving/displaying text</a:t>
            </a:r>
          </a:p>
          <a:p>
            <a:pPr lvl="2" eaLnBrk="1" hangingPunct="1"/>
            <a:r>
              <a:rPr lang="en-US" smtClean="0"/>
              <a:t>Characters doubled or omitted: </a:t>
            </a:r>
          </a:p>
          <a:p>
            <a:pPr lvl="3" eaLnBrk="1" hangingPunct="1"/>
            <a:r>
              <a:rPr lang="en-US" sz="1800" smtClean="0"/>
              <a:t>Spelling errors</a:t>
            </a:r>
          </a:p>
          <a:p>
            <a:pPr lvl="3" eaLnBrk="1" hangingPunct="1"/>
            <a:r>
              <a:rPr lang="en-US" sz="1800" smtClean="0"/>
              <a:t>Display routine errors</a:t>
            </a:r>
          </a:p>
          <a:p>
            <a:pPr lvl="2" eaLnBrk="1" hangingPunct="1"/>
            <a:r>
              <a:rPr lang="en-US" smtClean="0"/>
              <a:t>In-use light on when device not in use: </a:t>
            </a:r>
          </a:p>
          <a:p>
            <a:pPr lvl="3" eaLnBrk="1" hangingPunct="1"/>
            <a:r>
              <a:rPr lang="en-US" sz="1800" smtClean="0"/>
              <a:t>Error in turning off</a:t>
            </a:r>
          </a:p>
          <a:p>
            <a:pPr lvl="3" eaLnBrk="1" hangingPunct="1"/>
            <a:r>
              <a:rPr lang="en-US" sz="1800" smtClean="0"/>
              <a:t>Program gone amok and writing when it shouldn’t be</a:t>
            </a:r>
          </a:p>
          <a:p>
            <a:pPr lvl="3" eaLnBrk="1" hangingPunct="1"/>
            <a:r>
              <a:rPr lang="en-US" sz="1800" smtClean="0"/>
              <a:t>Etc.</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p:cNvSpPr>
            <a:spLocks noGrp="1" noChangeArrowheads="1"/>
          </p:cNvSpPr>
          <p:nvPr>
            <p:ph type="title"/>
          </p:nvPr>
        </p:nvSpPr>
        <p:spPr/>
        <p:txBody>
          <a:bodyPr/>
          <a:lstStyle/>
          <a:p>
            <a:pPr eaLnBrk="1" hangingPunct="1"/>
            <a:r>
              <a:rPr lang="en-US" sz="3200" smtClean="0"/>
              <a:t>Tactics for analyzing a reproducible bug</a:t>
            </a:r>
          </a:p>
        </p:txBody>
      </p:sp>
      <p:sp>
        <p:nvSpPr>
          <p:cNvPr id="36867" name="Rectangle 3"/>
          <p:cNvSpPr>
            <a:spLocks noGrp="1" noChangeArrowheads="1"/>
          </p:cNvSpPr>
          <p:nvPr>
            <p:ph type="body" idx="1"/>
          </p:nvPr>
        </p:nvSpPr>
        <p:spPr>
          <a:xfrm>
            <a:off x="838200" y="2362200"/>
            <a:ext cx="8001000" cy="3724275"/>
          </a:xfrm>
        </p:spPr>
        <p:txBody>
          <a:bodyPr/>
          <a:lstStyle/>
          <a:p>
            <a:pPr eaLnBrk="1" hangingPunct="1">
              <a:lnSpc>
                <a:spcPct val="90000"/>
              </a:lnSpc>
            </a:pPr>
            <a:r>
              <a:rPr lang="en-US" smtClean="0"/>
              <a:t>Maximize visibility of the behavior of the program</a:t>
            </a:r>
          </a:p>
          <a:p>
            <a:pPr lvl="1" eaLnBrk="1" hangingPunct="1">
              <a:lnSpc>
                <a:spcPct val="90000"/>
              </a:lnSpc>
            </a:pPr>
            <a:r>
              <a:rPr lang="en-US" smtClean="0"/>
              <a:t>Use a debugger</a:t>
            </a:r>
          </a:p>
          <a:p>
            <a:pPr lvl="2" eaLnBrk="1" hangingPunct="1">
              <a:lnSpc>
                <a:spcPct val="90000"/>
              </a:lnSpc>
            </a:pPr>
            <a:r>
              <a:rPr lang="en-US" smtClean="0"/>
              <a:t>Check entering and leaving stack sizes</a:t>
            </a:r>
          </a:p>
          <a:p>
            <a:pPr lvl="2" eaLnBrk="1" hangingPunct="1">
              <a:lnSpc>
                <a:spcPct val="90000"/>
              </a:lnSpc>
            </a:pPr>
            <a:r>
              <a:rPr lang="en-US" smtClean="0"/>
              <a:t>Help detect memory leaks</a:t>
            </a:r>
          </a:p>
          <a:p>
            <a:pPr lvl="3" eaLnBrk="1" hangingPunct="1">
              <a:lnSpc>
                <a:spcPct val="90000"/>
              </a:lnSpc>
            </a:pPr>
            <a:r>
              <a:rPr lang="en-US" sz="1800" smtClean="0"/>
              <a:t>Allocated memory not being returned when no longer needed</a:t>
            </a:r>
          </a:p>
          <a:p>
            <a:pPr lvl="2" eaLnBrk="1" hangingPunct="1">
              <a:lnSpc>
                <a:spcPct val="90000"/>
              </a:lnSpc>
            </a:pPr>
            <a:r>
              <a:rPr lang="en-US" smtClean="0"/>
              <a:t>Aid in knowledge of programs internals</a:t>
            </a:r>
          </a:p>
          <a:p>
            <a:pPr lvl="1" eaLnBrk="1" hangingPunct="1">
              <a:lnSpc>
                <a:spcPct val="90000"/>
              </a:lnSpc>
            </a:pPr>
            <a:r>
              <a:rPr lang="en-US" smtClean="0"/>
              <a:t>Print screens during use</a:t>
            </a:r>
          </a:p>
          <a:p>
            <a:pPr lvl="2" eaLnBrk="1" hangingPunct="1">
              <a:lnSpc>
                <a:spcPct val="90000"/>
              </a:lnSpc>
            </a:pPr>
            <a:r>
              <a:rPr lang="en-US" smtClean="0"/>
              <a:t>Analyze later</a:t>
            </a:r>
          </a:p>
          <a:p>
            <a:pPr eaLnBrk="1" hangingPunct="1">
              <a:lnSpc>
                <a:spcPct val="90000"/>
              </a:lnSpc>
              <a:buFont typeface="Wingdings" pitchFamily="2" charset="2"/>
              <a:buNone/>
            </a:pPr>
            <a:endParaRPr lang="en-US"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0" name="AutoShape 2"/>
          <p:cNvSpPr>
            <a:spLocks noGrp="1" noChangeArrowheads="1"/>
          </p:cNvSpPr>
          <p:nvPr>
            <p:ph type="title"/>
          </p:nvPr>
        </p:nvSpPr>
        <p:spPr/>
        <p:txBody>
          <a:bodyPr/>
          <a:lstStyle/>
          <a:p>
            <a:pPr eaLnBrk="1" hangingPunct="1"/>
            <a:r>
              <a:rPr lang="en-US" sz="3200" smtClean="0"/>
              <a:t>Tactics for analyzing a reproducible bug</a:t>
            </a:r>
          </a:p>
        </p:txBody>
      </p:sp>
      <p:sp>
        <p:nvSpPr>
          <p:cNvPr id="1041" name="Rectangle 3"/>
          <p:cNvSpPr>
            <a:spLocks noGrp="1" noChangeArrowheads="1"/>
          </p:cNvSpPr>
          <p:nvPr>
            <p:ph type="body" sz="half" idx="1"/>
          </p:nvPr>
        </p:nvSpPr>
        <p:spPr>
          <a:xfrm>
            <a:off x="838200" y="2286000"/>
            <a:ext cx="5562600" cy="4572000"/>
          </a:xfrm>
        </p:spPr>
        <p:txBody>
          <a:bodyPr/>
          <a:lstStyle/>
          <a:p>
            <a:pPr eaLnBrk="1" hangingPunct="1">
              <a:lnSpc>
                <a:spcPct val="80000"/>
              </a:lnSpc>
            </a:pPr>
            <a:r>
              <a:rPr lang="en-US" sz="2000" smtClean="0"/>
              <a:t>Vary behavior around the critical step</a:t>
            </a:r>
          </a:p>
          <a:p>
            <a:pPr lvl="1" eaLnBrk="1" hangingPunct="1">
              <a:lnSpc>
                <a:spcPct val="80000"/>
              </a:lnSpc>
            </a:pPr>
            <a:r>
              <a:rPr lang="en-US" sz="1800" smtClean="0"/>
              <a:t>If doing A then B shows error when doing C next</a:t>
            </a:r>
          </a:p>
          <a:p>
            <a:pPr lvl="1" eaLnBrk="1" hangingPunct="1">
              <a:lnSpc>
                <a:spcPct val="80000"/>
              </a:lnSpc>
            </a:pPr>
            <a:r>
              <a:rPr lang="en-US" sz="1800" smtClean="0"/>
              <a:t>Does doing A then B show error when doing D next</a:t>
            </a:r>
          </a:p>
          <a:p>
            <a:pPr lvl="2" eaLnBrk="1" hangingPunct="1">
              <a:lnSpc>
                <a:spcPct val="80000"/>
              </a:lnSpc>
            </a:pPr>
            <a:r>
              <a:rPr lang="en-US" sz="1600" smtClean="0"/>
              <a:t>Narrows the error to being caused by error in B being passed to next module C or D, or in does it originate in C</a:t>
            </a:r>
          </a:p>
          <a:p>
            <a:pPr lvl="2" eaLnBrk="1" hangingPunct="1">
              <a:lnSpc>
                <a:spcPct val="80000"/>
              </a:lnSpc>
            </a:pPr>
            <a:r>
              <a:rPr lang="en-US" sz="1600" smtClean="0"/>
              <a:t>If D ok then error probably in C</a:t>
            </a:r>
          </a:p>
          <a:p>
            <a:pPr lvl="2" eaLnBrk="1" hangingPunct="1">
              <a:lnSpc>
                <a:spcPct val="80000"/>
              </a:lnSpc>
            </a:pPr>
            <a:r>
              <a:rPr lang="en-US" sz="1600" smtClean="0"/>
              <a:t>If D bad then error then error in B</a:t>
            </a:r>
          </a:p>
          <a:p>
            <a:pPr eaLnBrk="1" hangingPunct="1">
              <a:lnSpc>
                <a:spcPct val="80000"/>
              </a:lnSpc>
            </a:pPr>
            <a:r>
              <a:rPr lang="en-US" sz="2000" smtClean="0"/>
              <a:t>Look for follow-up errors</a:t>
            </a:r>
          </a:p>
          <a:p>
            <a:pPr lvl="1" eaLnBrk="1" hangingPunct="1">
              <a:lnSpc>
                <a:spcPct val="80000"/>
              </a:lnSpc>
            </a:pPr>
            <a:r>
              <a:rPr lang="en-US" sz="1800" smtClean="0"/>
              <a:t>Are other known errors shown by this error during later execution of the program</a:t>
            </a:r>
          </a:p>
          <a:p>
            <a:pPr eaLnBrk="1" hangingPunct="1">
              <a:lnSpc>
                <a:spcPct val="80000"/>
              </a:lnSpc>
            </a:pPr>
            <a:r>
              <a:rPr lang="en-US" sz="2000" smtClean="0"/>
              <a:t>Progressively omit or vary steps</a:t>
            </a:r>
          </a:p>
          <a:p>
            <a:pPr lvl="1" eaLnBrk="1" hangingPunct="1">
              <a:lnSpc>
                <a:spcPct val="80000"/>
              </a:lnSpc>
            </a:pPr>
            <a:r>
              <a:rPr lang="en-US" sz="1800" smtClean="0"/>
              <a:t>For a complex problem, does omitting or varying certain steps still show the problem</a:t>
            </a:r>
          </a:p>
          <a:p>
            <a:pPr lvl="1" eaLnBrk="1" hangingPunct="1">
              <a:lnSpc>
                <a:spcPct val="80000"/>
              </a:lnSpc>
            </a:pPr>
            <a:r>
              <a:rPr lang="en-US" sz="1800" smtClean="0"/>
              <a:t>Get error case as simple as possible</a:t>
            </a:r>
          </a:p>
          <a:p>
            <a:pPr lvl="1" eaLnBrk="1" hangingPunct="1">
              <a:lnSpc>
                <a:spcPct val="80000"/>
              </a:lnSpc>
            </a:pPr>
            <a:r>
              <a:rPr lang="en-US" sz="1800" smtClean="0"/>
              <a:t>Be aware of boundary conditions</a:t>
            </a:r>
          </a:p>
        </p:txBody>
      </p:sp>
      <p:graphicFrame>
        <p:nvGraphicFramePr>
          <p:cNvPr id="1026" name="Organization Chart 6"/>
          <p:cNvGraphicFramePr>
            <a:graphicFrameLocks/>
          </p:cNvGraphicFramePr>
          <p:nvPr>
            <p:ph sz="quarter" idx="2"/>
          </p:nvPr>
        </p:nvGraphicFramePr>
        <p:xfrm>
          <a:off x="7162800" y="2362200"/>
          <a:ext cx="1868488" cy="1785938"/>
        </p:xfrm>
        <a:graphic>
          <a:graphicData uri="http://schemas.openxmlformats.org/drawingml/2006/compatibility">
            <com:legacyDrawing xmlns:com="http://schemas.openxmlformats.org/drawingml/2006/compatibility" spid="_x0000_s1026"/>
          </a:graphicData>
        </a:graphic>
      </p:graphicFrame>
      <p:graphicFrame>
        <p:nvGraphicFramePr>
          <p:cNvPr id="1033" name="Organization Chart 18"/>
          <p:cNvGraphicFramePr>
            <a:graphicFrameLocks/>
          </p:cNvGraphicFramePr>
          <p:nvPr>
            <p:ph sz="quarter" idx="3"/>
          </p:nvPr>
        </p:nvGraphicFramePr>
        <p:xfrm>
          <a:off x="7315200" y="4800600"/>
          <a:ext cx="1673225" cy="1785938"/>
        </p:xfrm>
        <a:graphic>
          <a:graphicData uri="http://schemas.openxmlformats.org/drawingml/2006/compatibility">
            <com:legacyDrawing xmlns:com="http://schemas.openxmlformats.org/drawingml/2006/compatibility" spid="_x0000_s1033"/>
          </a:graphicData>
        </a:graphic>
      </p:graphicFrame>
      <p:sp>
        <p:nvSpPr>
          <p:cNvPr id="1042" name="Line 26"/>
          <p:cNvSpPr>
            <a:spLocks noChangeShapeType="1"/>
          </p:cNvSpPr>
          <p:nvPr/>
        </p:nvSpPr>
        <p:spPr bwMode="auto">
          <a:xfrm flipV="1">
            <a:off x="6858000" y="3429000"/>
            <a:ext cx="1219200" cy="228600"/>
          </a:xfrm>
          <a:prstGeom prst="line">
            <a:avLst/>
          </a:prstGeom>
          <a:noFill/>
          <a:ln w="9525">
            <a:solidFill>
              <a:schemeClr val="tx1"/>
            </a:solidFill>
            <a:round/>
            <a:headEnd/>
            <a:tailEnd type="triangle" w="med" len="med"/>
          </a:ln>
        </p:spPr>
        <p:txBody>
          <a:bodyPr/>
          <a:lstStyle/>
          <a:p>
            <a:endParaRPr lang="en-US"/>
          </a:p>
        </p:txBody>
      </p:sp>
      <p:sp>
        <p:nvSpPr>
          <p:cNvPr id="1043" name="Line 27"/>
          <p:cNvSpPr>
            <a:spLocks noChangeShapeType="1"/>
          </p:cNvSpPr>
          <p:nvPr/>
        </p:nvSpPr>
        <p:spPr bwMode="auto">
          <a:xfrm flipV="1">
            <a:off x="6705600" y="3962400"/>
            <a:ext cx="1066800" cy="76200"/>
          </a:xfrm>
          <a:prstGeom prst="line">
            <a:avLst/>
          </a:prstGeom>
          <a:noFill/>
          <a:ln w="9525">
            <a:solidFill>
              <a:schemeClr val="tx1"/>
            </a:solidFill>
            <a:round/>
            <a:headEnd/>
            <a:tailEnd type="triangle" w="med" len="med"/>
          </a:ln>
        </p:spPr>
        <p:txBody>
          <a:bodyPr/>
          <a:lstStyle/>
          <a:p>
            <a:endParaRPr lang="en-US"/>
          </a:p>
        </p:txBody>
      </p:sp>
      <p:sp>
        <p:nvSpPr>
          <p:cNvPr id="1044" name="Text Box 28"/>
          <p:cNvSpPr txBox="1">
            <a:spLocks noChangeArrowheads="1"/>
          </p:cNvSpPr>
          <p:nvPr/>
        </p:nvSpPr>
        <p:spPr bwMode="auto">
          <a:xfrm>
            <a:off x="6232525" y="3389313"/>
            <a:ext cx="679450" cy="366712"/>
          </a:xfrm>
          <a:prstGeom prst="rect">
            <a:avLst/>
          </a:prstGeom>
          <a:noFill/>
          <a:ln w="9525">
            <a:noFill/>
            <a:miter lim="800000"/>
            <a:headEnd/>
            <a:tailEnd/>
          </a:ln>
        </p:spPr>
        <p:txBody>
          <a:bodyPr wrap="none">
            <a:spAutoFit/>
          </a:bodyPr>
          <a:lstStyle/>
          <a:p>
            <a:r>
              <a:rPr lang="en-US"/>
              <a:t>Here</a:t>
            </a:r>
          </a:p>
        </p:txBody>
      </p:sp>
      <p:sp>
        <p:nvSpPr>
          <p:cNvPr id="1045" name="Text Box 29"/>
          <p:cNvSpPr txBox="1">
            <a:spLocks noChangeArrowheads="1"/>
          </p:cNvSpPr>
          <p:nvPr/>
        </p:nvSpPr>
        <p:spPr bwMode="auto">
          <a:xfrm>
            <a:off x="6096000" y="3962400"/>
            <a:ext cx="958850" cy="366713"/>
          </a:xfrm>
          <a:prstGeom prst="rect">
            <a:avLst/>
          </a:prstGeom>
          <a:noFill/>
          <a:ln w="9525">
            <a:noFill/>
            <a:miter lim="800000"/>
            <a:headEnd/>
            <a:tailEnd/>
          </a:ln>
        </p:spPr>
        <p:txBody>
          <a:bodyPr wrap="none">
            <a:spAutoFit/>
          </a:bodyPr>
          <a:lstStyle/>
          <a:p>
            <a:r>
              <a:rPr lang="en-US"/>
              <a:t>Or here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Grp="1" noChangeArrowheads="1"/>
          </p:cNvSpPr>
          <p:nvPr>
            <p:ph type="title"/>
          </p:nvPr>
        </p:nvSpPr>
        <p:spPr/>
        <p:txBody>
          <a:bodyPr/>
          <a:lstStyle/>
          <a:p>
            <a:pPr eaLnBrk="1" hangingPunct="1"/>
            <a:r>
              <a:rPr lang="en-US" sz="3200" smtClean="0"/>
              <a:t>Tactics for analyzing a reproducible bug</a:t>
            </a:r>
          </a:p>
        </p:txBody>
      </p:sp>
      <p:sp>
        <p:nvSpPr>
          <p:cNvPr id="37891" name="Rectangle 3"/>
          <p:cNvSpPr>
            <a:spLocks noGrp="1" noChangeArrowheads="1"/>
          </p:cNvSpPr>
          <p:nvPr>
            <p:ph type="body" idx="1"/>
          </p:nvPr>
        </p:nvSpPr>
        <p:spPr/>
        <p:txBody>
          <a:bodyPr/>
          <a:lstStyle/>
          <a:p>
            <a:pPr eaLnBrk="1" hangingPunct="1"/>
            <a:r>
              <a:rPr lang="en-US" smtClean="0"/>
              <a:t>Check for error in previous versions</a:t>
            </a:r>
          </a:p>
          <a:p>
            <a:pPr lvl="1" eaLnBrk="1" hangingPunct="1"/>
            <a:r>
              <a:rPr lang="en-US" smtClean="0"/>
              <a:t>Existing problem that wasn’t fixed</a:t>
            </a:r>
          </a:p>
          <a:p>
            <a:pPr lvl="1" eaLnBrk="1" hangingPunct="1"/>
            <a:r>
              <a:rPr lang="en-US" smtClean="0"/>
              <a:t>Problem that was fixed but returned this release</a:t>
            </a:r>
          </a:p>
          <a:p>
            <a:pPr eaLnBrk="1" hangingPunct="1"/>
            <a:r>
              <a:rPr lang="en-US" smtClean="0"/>
              <a:t>Look for configuration dependence</a:t>
            </a:r>
          </a:p>
          <a:p>
            <a:pPr lvl="1" eaLnBrk="1" hangingPunct="1"/>
            <a:r>
              <a:rPr lang="en-US" smtClean="0"/>
              <a:t>Is the problem dependent on cpu, memory or peripherals</a:t>
            </a:r>
          </a:p>
          <a:p>
            <a:pPr eaLnBrk="1" hangingPunct="1">
              <a:buFont typeface="Wingdings" pitchFamily="2" charset="2"/>
              <a:buNone/>
            </a:pPr>
            <a:endParaRPr 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Make a bug reproducible</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US" smtClean="0"/>
              <a:t>Write Reports Immediately</a:t>
            </a:r>
          </a:p>
        </p:txBody>
      </p:sp>
      <p:sp>
        <p:nvSpPr>
          <p:cNvPr id="7171" name="Rectangle 3"/>
          <p:cNvSpPr>
            <a:spLocks noGrp="1" noChangeArrowheads="1"/>
          </p:cNvSpPr>
          <p:nvPr>
            <p:ph type="body" idx="1"/>
          </p:nvPr>
        </p:nvSpPr>
        <p:spPr>
          <a:xfrm>
            <a:off x="838200" y="2362200"/>
            <a:ext cx="7693025" cy="4114800"/>
          </a:xfrm>
        </p:spPr>
        <p:txBody>
          <a:bodyPr/>
          <a:lstStyle/>
          <a:p>
            <a:pPr eaLnBrk="1" hangingPunct="1">
              <a:lnSpc>
                <a:spcPct val="90000"/>
              </a:lnSpc>
            </a:pPr>
            <a:r>
              <a:rPr lang="en-US" smtClean="0"/>
              <a:t>Ensure the error is real and for the current version</a:t>
            </a:r>
          </a:p>
          <a:p>
            <a:pPr eaLnBrk="1" hangingPunct="1">
              <a:lnSpc>
                <a:spcPct val="90000"/>
              </a:lnSpc>
            </a:pPr>
            <a:r>
              <a:rPr lang="en-US" smtClean="0"/>
              <a:t>Don’t rely on memory for details</a:t>
            </a:r>
          </a:p>
          <a:p>
            <a:pPr eaLnBrk="1" hangingPunct="1">
              <a:lnSpc>
                <a:spcPct val="90000"/>
              </a:lnSpc>
            </a:pPr>
            <a:endParaRPr lang="en-US" smtClean="0"/>
          </a:p>
          <a:p>
            <a:pPr eaLnBrk="1" hangingPunct="1">
              <a:lnSpc>
                <a:spcPct val="90000"/>
              </a:lnSpc>
            </a:pPr>
            <a:r>
              <a:rPr lang="en-US" smtClean="0"/>
              <a:t>Problem Reports</a:t>
            </a:r>
          </a:p>
          <a:p>
            <a:pPr lvl="1" eaLnBrk="1" hangingPunct="1">
              <a:lnSpc>
                <a:spcPct val="90000"/>
              </a:lnSpc>
            </a:pPr>
            <a:r>
              <a:rPr lang="en-US" smtClean="0"/>
              <a:t>Manual </a:t>
            </a:r>
          </a:p>
          <a:p>
            <a:pPr lvl="2" eaLnBrk="1" hangingPunct="1">
              <a:lnSpc>
                <a:spcPct val="90000"/>
              </a:lnSpc>
            </a:pPr>
            <a:r>
              <a:rPr lang="en-US" smtClean="0"/>
              <a:t>Sheets of paper filled by pen</a:t>
            </a:r>
          </a:p>
          <a:p>
            <a:pPr lvl="2" eaLnBrk="1" hangingPunct="1">
              <a:lnSpc>
                <a:spcPct val="90000"/>
              </a:lnSpc>
            </a:pPr>
            <a:r>
              <a:rPr lang="en-US" smtClean="0"/>
              <a:t>Can be later put into a database or manually tracked</a:t>
            </a:r>
          </a:p>
          <a:p>
            <a:pPr lvl="1" eaLnBrk="1" hangingPunct="1">
              <a:lnSpc>
                <a:spcPct val="90000"/>
              </a:lnSpc>
            </a:pPr>
            <a:r>
              <a:rPr lang="en-US" smtClean="0"/>
              <a:t>Automatic</a:t>
            </a:r>
          </a:p>
          <a:p>
            <a:pPr lvl="2" eaLnBrk="1" hangingPunct="1">
              <a:lnSpc>
                <a:spcPct val="90000"/>
              </a:lnSpc>
            </a:pPr>
            <a:r>
              <a:rPr lang="en-US" smtClean="0"/>
              <a:t>Computer generated and tracked</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Grp="1" noChangeArrowheads="1"/>
          </p:cNvSpPr>
          <p:nvPr>
            <p:ph type="title"/>
          </p:nvPr>
        </p:nvSpPr>
        <p:spPr/>
        <p:txBody>
          <a:bodyPr/>
          <a:lstStyle/>
          <a:p>
            <a:pPr eaLnBrk="1" hangingPunct="1"/>
            <a:r>
              <a:rPr lang="en-US" dirty="0" smtClean="0"/>
              <a:t>Make a bug reproducible</a:t>
            </a:r>
          </a:p>
        </p:txBody>
      </p:sp>
      <p:sp>
        <p:nvSpPr>
          <p:cNvPr id="38915" name="Rectangle 3"/>
          <p:cNvSpPr>
            <a:spLocks noGrp="1" noChangeArrowheads="1"/>
          </p:cNvSpPr>
          <p:nvPr>
            <p:ph type="body" idx="1"/>
          </p:nvPr>
        </p:nvSpPr>
        <p:spPr/>
        <p:txBody>
          <a:bodyPr/>
          <a:lstStyle/>
          <a:p>
            <a:pPr eaLnBrk="1" hangingPunct="1">
              <a:lnSpc>
                <a:spcPct val="90000"/>
              </a:lnSpc>
            </a:pPr>
            <a:r>
              <a:rPr lang="en-US" sz="2400" smtClean="0"/>
              <a:t>Reproducible</a:t>
            </a:r>
          </a:p>
          <a:p>
            <a:pPr lvl="1" eaLnBrk="1" hangingPunct="1">
              <a:lnSpc>
                <a:spcPct val="90000"/>
              </a:lnSpc>
            </a:pPr>
            <a:r>
              <a:rPr lang="en-US" sz="2000" smtClean="0"/>
              <a:t>Others able to repeat steps and get the same error</a:t>
            </a:r>
          </a:p>
          <a:p>
            <a:pPr lvl="1" eaLnBrk="1" hangingPunct="1">
              <a:lnSpc>
                <a:spcPct val="90000"/>
              </a:lnSpc>
            </a:pPr>
            <a:r>
              <a:rPr lang="en-US" sz="2000" smtClean="0"/>
              <a:t>Basic steps:</a:t>
            </a:r>
          </a:p>
          <a:p>
            <a:pPr lvl="2" eaLnBrk="1" hangingPunct="1">
              <a:lnSpc>
                <a:spcPct val="90000"/>
              </a:lnSpc>
            </a:pPr>
            <a:r>
              <a:rPr lang="en-US" sz="1800" smtClean="0"/>
              <a:t>Put program into a known state</a:t>
            </a:r>
          </a:p>
          <a:p>
            <a:pPr lvl="2" eaLnBrk="1" hangingPunct="1">
              <a:lnSpc>
                <a:spcPct val="90000"/>
              </a:lnSpc>
            </a:pPr>
            <a:r>
              <a:rPr lang="en-US" sz="1800" smtClean="0"/>
              <a:t>Follow explicit set of instructions</a:t>
            </a:r>
          </a:p>
          <a:p>
            <a:pPr lvl="2" eaLnBrk="1" hangingPunct="1">
              <a:lnSpc>
                <a:spcPct val="90000"/>
              </a:lnSpc>
            </a:pPr>
            <a:r>
              <a:rPr lang="en-US" sz="1800" smtClean="0"/>
              <a:t>Recognize bug when it appears</a:t>
            </a:r>
          </a:p>
          <a:p>
            <a:pPr lvl="1" eaLnBrk="1" hangingPunct="1">
              <a:lnSpc>
                <a:spcPct val="90000"/>
              </a:lnSpc>
            </a:pPr>
            <a:r>
              <a:rPr lang="en-US" sz="2000" smtClean="0"/>
              <a:t>Important</a:t>
            </a:r>
          </a:p>
          <a:p>
            <a:pPr lvl="2" eaLnBrk="1" hangingPunct="1">
              <a:lnSpc>
                <a:spcPct val="90000"/>
              </a:lnSpc>
            </a:pPr>
            <a:r>
              <a:rPr lang="en-US" sz="1800" smtClean="0"/>
              <a:t>Make sure bug is not remnant of previous states</a:t>
            </a:r>
          </a:p>
          <a:p>
            <a:pPr lvl="2" eaLnBrk="1" hangingPunct="1">
              <a:lnSpc>
                <a:spcPct val="90000"/>
              </a:lnSpc>
            </a:pPr>
            <a:r>
              <a:rPr lang="en-US" sz="1800" smtClean="0"/>
              <a:t>Reset environment, as much as is necessary</a:t>
            </a:r>
          </a:p>
          <a:p>
            <a:pPr lvl="3" eaLnBrk="1" hangingPunct="1">
              <a:lnSpc>
                <a:spcPct val="90000"/>
              </a:lnSpc>
            </a:pPr>
            <a:r>
              <a:rPr lang="en-US" sz="1600" smtClean="0"/>
              <a:t>Reboot machine</a:t>
            </a:r>
          </a:p>
          <a:p>
            <a:pPr lvl="3" eaLnBrk="1" hangingPunct="1">
              <a:lnSpc>
                <a:spcPct val="90000"/>
              </a:lnSpc>
            </a:pPr>
            <a:r>
              <a:rPr lang="en-US" sz="1600" smtClean="0"/>
              <a:t>Reinstall software</a:t>
            </a:r>
          </a:p>
          <a:p>
            <a:pPr lvl="3" eaLnBrk="1" hangingPunct="1">
              <a:lnSpc>
                <a:spcPct val="90000"/>
              </a:lnSpc>
            </a:pPr>
            <a:r>
              <a:rPr lang="en-US" sz="1600" smtClean="0"/>
              <a:t>Reinstall the whole environment</a:t>
            </a:r>
          </a:p>
          <a:p>
            <a:pPr lvl="4" eaLnBrk="1" hangingPunct="1">
              <a:lnSpc>
                <a:spcPct val="90000"/>
              </a:lnSpc>
            </a:pPr>
            <a:r>
              <a:rPr lang="en-US" sz="1600" smtClean="0"/>
              <a:t>OS</a:t>
            </a:r>
          </a:p>
          <a:p>
            <a:pPr lvl="4" eaLnBrk="1" hangingPunct="1">
              <a:lnSpc>
                <a:spcPct val="90000"/>
              </a:lnSpc>
            </a:pPr>
            <a:r>
              <a:rPr lang="en-US" sz="1600" smtClean="0"/>
              <a:t>Support programs…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p:cNvSpPr>
            <a:spLocks noGrp="1" noChangeArrowheads="1"/>
          </p:cNvSpPr>
          <p:nvPr>
            <p:ph type="title"/>
          </p:nvPr>
        </p:nvSpPr>
        <p:spPr/>
        <p:txBody>
          <a:bodyPr/>
          <a:lstStyle/>
          <a:p>
            <a:pPr eaLnBrk="1" hangingPunct="1"/>
            <a:r>
              <a:rPr lang="en-US" smtClean="0"/>
              <a:t>Make a bug reproducible</a:t>
            </a:r>
          </a:p>
        </p:txBody>
      </p:sp>
      <p:sp>
        <p:nvSpPr>
          <p:cNvPr id="39939" name="Rectangle 3"/>
          <p:cNvSpPr>
            <a:spLocks noGrp="1" noChangeArrowheads="1"/>
          </p:cNvSpPr>
          <p:nvPr>
            <p:ph type="body" idx="1"/>
          </p:nvPr>
        </p:nvSpPr>
        <p:spPr/>
        <p:txBody>
          <a:bodyPr/>
          <a:lstStyle/>
          <a:p>
            <a:pPr eaLnBrk="1" hangingPunct="1">
              <a:lnSpc>
                <a:spcPct val="80000"/>
              </a:lnSpc>
            </a:pPr>
            <a:r>
              <a:rPr lang="en-US" sz="2400" smtClean="0"/>
              <a:t>What if can’t reproduce</a:t>
            </a:r>
          </a:p>
          <a:p>
            <a:pPr lvl="1" eaLnBrk="1" hangingPunct="1">
              <a:lnSpc>
                <a:spcPct val="80000"/>
              </a:lnSpc>
            </a:pPr>
            <a:r>
              <a:rPr lang="en-US" sz="2000" smtClean="0"/>
              <a:t>Write down everything you can remember the first time. Note:</a:t>
            </a:r>
          </a:p>
          <a:p>
            <a:pPr lvl="2" eaLnBrk="1" hangingPunct="1">
              <a:lnSpc>
                <a:spcPct val="80000"/>
              </a:lnSpc>
            </a:pPr>
            <a:r>
              <a:rPr lang="en-US" sz="1800" smtClean="0"/>
              <a:t>What you’re sure of </a:t>
            </a:r>
          </a:p>
          <a:p>
            <a:pPr lvl="2" eaLnBrk="1" hangingPunct="1">
              <a:lnSpc>
                <a:spcPct val="80000"/>
              </a:lnSpc>
            </a:pPr>
            <a:r>
              <a:rPr lang="en-US" sz="1800" smtClean="0"/>
              <a:t>Good guesses</a:t>
            </a:r>
          </a:p>
          <a:p>
            <a:pPr lvl="2" eaLnBrk="1" hangingPunct="1">
              <a:lnSpc>
                <a:spcPct val="80000"/>
              </a:lnSpc>
            </a:pPr>
            <a:r>
              <a:rPr lang="en-US" sz="1800" smtClean="0"/>
              <a:t>What the state may have been of the machine when you started</a:t>
            </a:r>
          </a:p>
          <a:p>
            <a:pPr lvl="1" eaLnBrk="1" hangingPunct="1">
              <a:lnSpc>
                <a:spcPct val="80000"/>
              </a:lnSpc>
            </a:pPr>
            <a:r>
              <a:rPr lang="en-US" sz="2000" smtClean="0"/>
              <a:t>Aids in reproducing</a:t>
            </a:r>
          </a:p>
          <a:p>
            <a:pPr lvl="2" eaLnBrk="1" hangingPunct="1">
              <a:lnSpc>
                <a:spcPct val="80000"/>
              </a:lnSpc>
            </a:pPr>
            <a:r>
              <a:rPr lang="en-US" sz="1800" smtClean="0"/>
              <a:t>“videotape” sessions ,either cameras or logging facilities on computer</a:t>
            </a:r>
          </a:p>
          <a:p>
            <a:pPr lvl="2" eaLnBrk="1" hangingPunct="1">
              <a:lnSpc>
                <a:spcPct val="80000"/>
              </a:lnSpc>
            </a:pPr>
            <a:r>
              <a:rPr lang="en-US" sz="1800" smtClean="0"/>
              <a:t>A record</a:t>
            </a:r>
          </a:p>
          <a:p>
            <a:pPr lvl="3" eaLnBrk="1" hangingPunct="1">
              <a:lnSpc>
                <a:spcPct val="80000"/>
              </a:lnSpc>
            </a:pPr>
            <a:r>
              <a:rPr lang="en-US" sz="1600" smtClean="0"/>
              <a:t>Proves the bug exists</a:t>
            </a:r>
          </a:p>
          <a:p>
            <a:pPr lvl="3" eaLnBrk="1" hangingPunct="1">
              <a:lnSpc>
                <a:spcPct val="80000"/>
              </a:lnSpc>
            </a:pPr>
            <a:r>
              <a:rPr lang="en-US" sz="1600" smtClean="0"/>
              <a:t>Aids in reproducing</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Grp="1" noChangeArrowheads="1"/>
          </p:cNvSpPr>
          <p:nvPr>
            <p:ph type="title"/>
          </p:nvPr>
        </p:nvSpPr>
        <p:spPr/>
        <p:txBody>
          <a:bodyPr/>
          <a:lstStyle/>
          <a:p>
            <a:pPr eaLnBrk="1" hangingPunct="1"/>
            <a:r>
              <a:rPr lang="en-US" smtClean="0"/>
              <a:t>Make a bug reproducible</a:t>
            </a:r>
          </a:p>
        </p:txBody>
      </p:sp>
      <p:sp>
        <p:nvSpPr>
          <p:cNvPr id="40963" name="Rectangle 3"/>
          <p:cNvSpPr>
            <a:spLocks noGrp="1" noChangeArrowheads="1"/>
          </p:cNvSpPr>
          <p:nvPr>
            <p:ph type="body" sz="half" idx="1"/>
          </p:nvPr>
        </p:nvSpPr>
        <p:spPr>
          <a:xfrm>
            <a:off x="762000" y="3962400"/>
            <a:ext cx="4114800" cy="2895600"/>
          </a:xfrm>
        </p:spPr>
        <p:txBody>
          <a:bodyPr/>
          <a:lstStyle/>
          <a:p>
            <a:pPr lvl="1" eaLnBrk="1" hangingPunct="1">
              <a:lnSpc>
                <a:spcPct val="90000"/>
              </a:lnSpc>
            </a:pPr>
            <a:r>
              <a:rPr lang="en-US" sz="1800" smtClean="0"/>
              <a:t>Race conditions</a:t>
            </a:r>
          </a:p>
          <a:p>
            <a:pPr lvl="1" eaLnBrk="1" hangingPunct="1">
              <a:lnSpc>
                <a:spcPct val="90000"/>
              </a:lnSpc>
            </a:pPr>
            <a:r>
              <a:rPr lang="en-US" sz="1800" smtClean="0"/>
              <a:t>Forgotten details</a:t>
            </a:r>
          </a:p>
          <a:p>
            <a:pPr lvl="1" eaLnBrk="1" hangingPunct="1">
              <a:lnSpc>
                <a:spcPct val="90000"/>
              </a:lnSpc>
            </a:pPr>
            <a:r>
              <a:rPr lang="en-US" sz="1800" smtClean="0"/>
              <a:t>User error: Didn’t do what you thought you did</a:t>
            </a:r>
          </a:p>
          <a:p>
            <a:pPr lvl="1" eaLnBrk="1" hangingPunct="1">
              <a:lnSpc>
                <a:spcPct val="90000"/>
              </a:lnSpc>
            </a:pPr>
            <a:r>
              <a:rPr lang="en-US" sz="1800" smtClean="0"/>
              <a:t>An effect of the bug makes the replication impossible</a:t>
            </a:r>
          </a:p>
          <a:p>
            <a:pPr lvl="1" eaLnBrk="1" hangingPunct="1">
              <a:lnSpc>
                <a:spcPct val="90000"/>
              </a:lnSpc>
            </a:pPr>
            <a:r>
              <a:rPr lang="en-US" sz="1800" smtClean="0"/>
              <a:t>Bug is memory dependent</a:t>
            </a:r>
          </a:p>
          <a:p>
            <a:pPr lvl="1" eaLnBrk="1" hangingPunct="1">
              <a:lnSpc>
                <a:spcPct val="90000"/>
              </a:lnSpc>
            </a:pPr>
            <a:r>
              <a:rPr lang="en-US" sz="1800" smtClean="0"/>
              <a:t>First-time only bug (initial state)</a:t>
            </a:r>
          </a:p>
          <a:p>
            <a:pPr lvl="1" eaLnBrk="1" hangingPunct="1">
              <a:lnSpc>
                <a:spcPct val="90000"/>
              </a:lnSpc>
            </a:pPr>
            <a:r>
              <a:rPr lang="en-US" sz="1800" smtClean="0"/>
              <a:t>Bug caused by bad data</a:t>
            </a:r>
          </a:p>
        </p:txBody>
      </p:sp>
      <p:sp>
        <p:nvSpPr>
          <p:cNvPr id="40964" name="Rectangle 4"/>
          <p:cNvSpPr>
            <a:spLocks noGrp="1" noChangeArrowheads="1"/>
          </p:cNvSpPr>
          <p:nvPr>
            <p:ph type="body" sz="half" idx="2"/>
          </p:nvPr>
        </p:nvSpPr>
        <p:spPr>
          <a:xfrm>
            <a:off x="762000" y="2667000"/>
            <a:ext cx="8382000" cy="990600"/>
          </a:xfrm>
        </p:spPr>
        <p:txBody>
          <a:bodyPr/>
          <a:lstStyle/>
          <a:p>
            <a:pPr eaLnBrk="1" hangingPunct="1">
              <a:lnSpc>
                <a:spcPct val="90000"/>
              </a:lnSpc>
            </a:pPr>
            <a:r>
              <a:rPr lang="en-US" sz="3200" smtClean="0"/>
              <a:t>Keep at it, all bugs are reproducible.  Here are some possibilities:</a:t>
            </a:r>
          </a:p>
        </p:txBody>
      </p:sp>
      <p:sp>
        <p:nvSpPr>
          <p:cNvPr id="40965" name="Rectangle 5"/>
          <p:cNvSpPr>
            <a:spLocks noChangeArrowheads="1"/>
          </p:cNvSpPr>
          <p:nvPr/>
        </p:nvSpPr>
        <p:spPr bwMode="auto">
          <a:xfrm>
            <a:off x="4648200" y="3962400"/>
            <a:ext cx="4303713" cy="2895600"/>
          </a:xfrm>
          <a:prstGeom prst="rect">
            <a:avLst/>
          </a:prstGeom>
          <a:noFill/>
          <a:ln w="9525">
            <a:noFill/>
            <a:miter lim="800000"/>
            <a:headEnd/>
            <a:tailEnd/>
          </a:ln>
        </p:spPr>
        <p:txBody>
          <a:bodyPr/>
          <a:lstStyle/>
          <a:p>
            <a:pPr marL="742950" lvl="1" indent="-285750" eaLnBrk="1" hangingPunct="1">
              <a:lnSpc>
                <a:spcPct val="80000"/>
              </a:lnSpc>
              <a:spcBef>
                <a:spcPct val="20000"/>
              </a:spcBef>
              <a:buClr>
                <a:schemeClr val="tx1"/>
              </a:buClr>
              <a:buSzPct val="75000"/>
              <a:buFontTx/>
              <a:buChar char="–"/>
            </a:pPr>
            <a:r>
              <a:rPr lang="en-US"/>
              <a:t>Bug is a side effect of a different problem</a:t>
            </a:r>
          </a:p>
          <a:p>
            <a:pPr marL="742950" lvl="1" indent="-285750" eaLnBrk="1" hangingPunct="1">
              <a:lnSpc>
                <a:spcPct val="80000"/>
              </a:lnSpc>
              <a:spcBef>
                <a:spcPct val="20000"/>
              </a:spcBef>
              <a:buClr>
                <a:schemeClr val="tx1"/>
              </a:buClr>
              <a:buSzPct val="75000"/>
              <a:buFontTx/>
              <a:buChar char="–"/>
            </a:pPr>
            <a:r>
              <a:rPr lang="en-US"/>
              <a:t>Intermittent hardware error</a:t>
            </a:r>
          </a:p>
          <a:p>
            <a:pPr marL="742950" lvl="1" indent="-285750" eaLnBrk="1" hangingPunct="1">
              <a:lnSpc>
                <a:spcPct val="80000"/>
              </a:lnSpc>
              <a:spcBef>
                <a:spcPct val="20000"/>
              </a:spcBef>
              <a:buClr>
                <a:schemeClr val="tx1"/>
              </a:buClr>
              <a:buSzPct val="75000"/>
              <a:buFontTx/>
              <a:buChar char="–"/>
            </a:pPr>
            <a:r>
              <a:rPr lang="en-US"/>
              <a:t>Time dependency</a:t>
            </a:r>
          </a:p>
          <a:p>
            <a:pPr marL="742950" lvl="1" indent="-285750" eaLnBrk="1" hangingPunct="1">
              <a:lnSpc>
                <a:spcPct val="80000"/>
              </a:lnSpc>
              <a:spcBef>
                <a:spcPct val="20000"/>
              </a:spcBef>
              <a:buClr>
                <a:schemeClr val="tx1"/>
              </a:buClr>
              <a:buSzPct val="75000"/>
              <a:buFontTx/>
              <a:buChar char="–"/>
            </a:pPr>
            <a:r>
              <a:rPr lang="en-US"/>
              <a:t>Resource dependency</a:t>
            </a:r>
          </a:p>
          <a:p>
            <a:pPr marL="742950" lvl="1" indent="-285750" eaLnBrk="1" hangingPunct="1">
              <a:lnSpc>
                <a:spcPct val="80000"/>
              </a:lnSpc>
              <a:spcBef>
                <a:spcPct val="20000"/>
              </a:spcBef>
              <a:buClr>
                <a:schemeClr val="tx1"/>
              </a:buClr>
              <a:buSzPct val="75000"/>
              <a:buFontTx/>
              <a:buChar char="–"/>
            </a:pPr>
            <a:r>
              <a:rPr lang="en-US"/>
              <a:t>Long fuse</a:t>
            </a:r>
          </a:p>
          <a:p>
            <a:pPr marL="742950" lvl="1" indent="-285750" eaLnBrk="1" hangingPunct="1">
              <a:lnSpc>
                <a:spcPct val="80000"/>
              </a:lnSpc>
              <a:spcBef>
                <a:spcPct val="20000"/>
              </a:spcBef>
              <a:buClr>
                <a:schemeClr val="tx1"/>
              </a:buClr>
              <a:buSzPct val="75000"/>
              <a:buFontTx/>
              <a:buChar char="–"/>
            </a:pPr>
            <a:r>
              <a:rPr lang="en-US"/>
              <a:t>Special cases in code</a:t>
            </a:r>
          </a:p>
          <a:p>
            <a:pPr marL="742950" lvl="1" indent="-285750" eaLnBrk="1" hangingPunct="1">
              <a:lnSpc>
                <a:spcPct val="80000"/>
              </a:lnSpc>
              <a:spcBef>
                <a:spcPct val="20000"/>
              </a:spcBef>
              <a:buClr>
                <a:schemeClr val="tx1"/>
              </a:buClr>
              <a:buSzPct val="75000"/>
              <a:buFontTx/>
              <a:buChar char="–"/>
            </a:pPr>
            <a:r>
              <a:rPr lang="en-US"/>
              <a:t>Someone messed with your machine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2"/>
          <p:cNvSpPr>
            <a:spLocks noGrp="1" noChangeArrowheads="1"/>
          </p:cNvSpPr>
          <p:nvPr>
            <p:ph type="title"/>
          </p:nvPr>
        </p:nvSpPr>
        <p:spPr/>
        <p:txBody>
          <a:bodyPr/>
          <a:lstStyle/>
          <a:p>
            <a:pPr eaLnBrk="1" hangingPunct="1"/>
            <a:r>
              <a:rPr lang="en-US" smtClean="0"/>
              <a:t>Make a bug reproducible</a:t>
            </a:r>
          </a:p>
        </p:txBody>
      </p:sp>
      <p:sp>
        <p:nvSpPr>
          <p:cNvPr id="41987" name="Rectangle 3"/>
          <p:cNvSpPr>
            <a:spLocks noGrp="1" noChangeArrowheads="1"/>
          </p:cNvSpPr>
          <p:nvPr>
            <p:ph type="body" idx="1"/>
          </p:nvPr>
        </p:nvSpPr>
        <p:spPr>
          <a:xfrm>
            <a:off x="1219200" y="2362200"/>
            <a:ext cx="7312025" cy="4267200"/>
          </a:xfrm>
        </p:spPr>
        <p:txBody>
          <a:bodyPr/>
          <a:lstStyle/>
          <a:p>
            <a:pPr eaLnBrk="1" hangingPunct="1">
              <a:lnSpc>
                <a:spcPct val="80000"/>
              </a:lnSpc>
            </a:pPr>
            <a:r>
              <a:rPr lang="en-US" sz="2000" smtClean="0"/>
              <a:t>Race conditions</a:t>
            </a:r>
          </a:p>
          <a:p>
            <a:pPr lvl="1" eaLnBrk="1" hangingPunct="1">
              <a:lnSpc>
                <a:spcPct val="80000"/>
              </a:lnSpc>
            </a:pPr>
            <a:r>
              <a:rPr lang="en-US" sz="1800" smtClean="0"/>
              <a:t>Error might be dependent on timing of events</a:t>
            </a:r>
          </a:p>
          <a:p>
            <a:pPr lvl="2" eaLnBrk="1" hangingPunct="1">
              <a:lnSpc>
                <a:spcPct val="80000"/>
              </a:lnSpc>
            </a:pPr>
            <a:r>
              <a:rPr lang="en-US" sz="1600" smtClean="0"/>
              <a:t>Try the same tempo as when doing first test</a:t>
            </a:r>
          </a:p>
          <a:p>
            <a:pPr lvl="2" eaLnBrk="1" hangingPunct="1">
              <a:lnSpc>
                <a:spcPct val="80000"/>
              </a:lnSpc>
            </a:pPr>
            <a:r>
              <a:rPr lang="en-US" sz="1600" smtClean="0"/>
              <a:t>Slow the machine</a:t>
            </a:r>
          </a:p>
          <a:p>
            <a:pPr lvl="2" eaLnBrk="1" hangingPunct="1">
              <a:lnSpc>
                <a:spcPct val="80000"/>
              </a:lnSpc>
            </a:pPr>
            <a:r>
              <a:rPr lang="en-US" sz="1600" smtClean="0"/>
              <a:t>Get a slower/faster machine</a:t>
            </a:r>
          </a:p>
          <a:p>
            <a:pPr eaLnBrk="1" hangingPunct="1">
              <a:lnSpc>
                <a:spcPct val="80000"/>
              </a:lnSpc>
            </a:pPr>
            <a:r>
              <a:rPr lang="en-US" sz="2000" smtClean="0"/>
              <a:t>Forgotten details</a:t>
            </a:r>
          </a:p>
          <a:p>
            <a:pPr lvl="1" eaLnBrk="1" hangingPunct="1">
              <a:lnSpc>
                <a:spcPct val="80000"/>
              </a:lnSpc>
            </a:pPr>
            <a:r>
              <a:rPr lang="en-US" sz="1800" smtClean="0"/>
              <a:t>Take careful notes</a:t>
            </a:r>
          </a:p>
          <a:p>
            <a:pPr lvl="1" eaLnBrk="1" hangingPunct="1">
              <a:lnSpc>
                <a:spcPct val="80000"/>
              </a:lnSpc>
            </a:pPr>
            <a:r>
              <a:rPr lang="en-US" sz="1800" smtClean="0"/>
              <a:t>Re-review how the error occurred</a:t>
            </a:r>
          </a:p>
          <a:p>
            <a:pPr lvl="2" eaLnBrk="1" hangingPunct="1">
              <a:lnSpc>
                <a:spcPct val="80000"/>
              </a:lnSpc>
            </a:pPr>
            <a:r>
              <a:rPr lang="en-US" sz="1600" smtClean="0"/>
              <a:t>Were you interrupted and duplicated or left out normal steps</a:t>
            </a:r>
          </a:p>
          <a:p>
            <a:pPr lvl="2" eaLnBrk="1" hangingPunct="1">
              <a:lnSpc>
                <a:spcPct val="80000"/>
              </a:lnSpc>
            </a:pPr>
            <a:r>
              <a:rPr lang="en-US" sz="1600" smtClean="0"/>
              <a:t>Was there an apparently extraneous event</a:t>
            </a:r>
          </a:p>
          <a:p>
            <a:pPr eaLnBrk="1" hangingPunct="1">
              <a:lnSpc>
                <a:spcPct val="80000"/>
              </a:lnSpc>
            </a:pPr>
            <a:r>
              <a:rPr lang="en-US" sz="2000" smtClean="0"/>
              <a:t>User error: Didn’t do what you thought you did</a:t>
            </a:r>
          </a:p>
          <a:p>
            <a:pPr lvl="1" eaLnBrk="1" hangingPunct="1">
              <a:lnSpc>
                <a:spcPct val="80000"/>
              </a:lnSpc>
            </a:pPr>
            <a:r>
              <a:rPr lang="en-US" sz="1800" smtClean="0"/>
              <a:t>Made an accidental mistake and didn’t notice</a:t>
            </a:r>
          </a:p>
          <a:p>
            <a:pPr lvl="1" eaLnBrk="1" hangingPunct="1">
              <a:lnSpc>
                <a:spcPct val="80000"/>
              </a:lnSpc>
            </a:pPr>
            <a:r>
              <a:rPr lang="en-US" sz="1800" smtClean="0"/>
              <a:t>E.g. on a calculator trying to add 2+3 and got six,</a:t>
            </a:r>
          </a:p>
          <a:p>
            <a:pPr lvl="2" eaLnBrk="1" hangingPunct="1">
              <a:lnSpc>
                <a:spcPct val="80000"/>
              </a:lnSpc>
            </a:pPr>
            <a:r>
              <a:rPr lang="en-US" sz="1600" smtClean="0"/>
              <a:t>accidentally hit * instead of +</a:t>
            </a:r>
          </a:p>
          <a:p>
            <a:pPr lvl="1" eaLnBrk="1" hangingPunct="1">
              <a:lnSpc>
                <a:spcPct val="80000"/>
              </a:lnSpc>
            </a:pPr>
            <a:r>
              <a:rPr lang="en-US" sz="1800" smtClean="0"/>
              <a:t>Note: if this type of error occurs frequently, consider a redesign</a:t>
            </a:r>
          </a:p>
          <a:p>
            <a:pPr eaLnBrk="1" hangingPunct="1">
              <a:lnSpc>
                <a:spcPct val="80000"/>
              </a:lnSpc>
            </a:pPr>
            <a:endParaRPr lang="en-US" sz="200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AutoShape 2"/>
          <p:cNvSpPr>
            <a:spLocks noGrp="1" noChangeArrowheads="1"/>
          </p:cNvSpPr>
          <p:nvPr>
            <p:ph type="title"/>
          </p:nvPr>
        </p:nvSpPr>
        <p:spPr/>
        <p:txBody>
          <a:bodyPr/>
          <a:lstStyle/>
          <a:p>
            <a:pPr eaLnBrk="1" hangingPunct="1"/>
            <a:r>
              <a:rPr lang="en-US" smtClean="0"/>
              <a:t>Make a bug reproducible</a:t>
            </a:r>
          </a:p>
        </p:txBody>
      </p:sp>
      <p:sp>
        <p:nvSpPr>
          <p:cNvPr id="43011" name="Rectangle 3"/>
          <p:cNvSpPr>
            <a:spLocks noGrp="1" noChangeArrowheads="1"/>
          </p:cNvSpPr>
          <p:nvPr>
            <p:ph type="body" idx="1"/>
          </p:nvPr>
        </p:nvSpPr>
        <p:spPr/>
        <p:txBody>
          <a:bodyPr/>
          <a:lstStyle/>
          <a:p>
            <a:pPr eaLnBrk="1" hangingPunct="1">
              <a:lnSpc>
                <a:spcPct val="80000"/>
              </a:lnSpc>
            </a:pPr>
            <a:r>
              <a:rPr lang="en-US" sz="2400" smtClean="0"/>
              <a:t>An effect of the bug makes the replication impossible</a:t>
            </a:r>
          </a:p>
          <a:p>
            <a:pPr lvl="1" eaLnBrk="1" hangingPunct="1">
              <a:lnSpc>
                <a:spcPct val="80000"/>
              </a:lnSpc>
            </a:pPr>
            <a:r>
              <a:rPr lang="en-US" sz="2000" smtClean="0"/>
              <a:t>Bug may have destroyed data that was needed to recreate the bug</a:t>
            </a:r>
          </a:p>
          <a:p>
            <a:pPr lvl="1" eaLnBrk="1" hangingPunct="1">
              <a:lnSpc>
                <a:spcPct val="80000"/>
              </a:lnSpc>
            </a:pPr>
            <a:r>
              <a:rPr lang="en-US" sz="2000" smtClean="0">
                <a:solidFill>
                  <a:srgbClr val="FF3300"/>
                </a:solidFill>
              </a:rPr>
              <a:t>Always keep a fresh copy of the program, test data, etc. to be able to restore the machine to a proper state</a:t>
            </a:r>
          </a:p>
          <a:p>
            <a:pPr eaLnBrk="1" hangingPunct="1">
              <a:lnSpc>
                <a:spcPct val="80000"/>
              </a:lnSpc>
            </a:pPr>
            <a:r>
              <a:rPr lang="en-US" sz="2400" smtClean="0"/>
              <a:t>Bug is memory dependent</a:t>
            </a:r>
          </a:p>
          <a:p>
            <a:pPr lvl="1" eaLnBrk="1" hangingPunct="1">
              <a:lnSpc>
                <a:spcPct val="80000"/>
              </a:lnSpc>
            </a:pPr>
            <a:r>
              <a:rPr lang="en-US" sz="2000" smtClean="0"/>
              <a:t>Bug may only show under certain memory conditions (usually too little or fragmented)</a:t>
            </a:r>
          </a:p>
          <a:p>
            <a:pPr eaLnBrk="1" hangingPunct="1">
              <a:lnSpc>
                <a:spcPct val="80000"/>
              </a:lnSpc>
            </a:pPr>
            <a:r>
              <a:rPr lang="en-US" sz="2400" smtClean="0"/>
              <a:t>First-time only bug (initial state)</a:t>
            </a:r>
          </a:p>
          <a:p>
            <a:pPr lvl="1" eaLnBrk="1" hangingPunct="1">
              <a:lnSpc>
                <a:spcPct val="80000"/>
              </a:lnSpc>
            </a:pPr>
            <a:r>
              <a:rPr lang="en-US" sz="2000" smtClean="0"/>
              <a:t>The bug may only show when the program is first installed or used</a:t>
            </a:r>
          </a:p>
          <a:p>
            <a:pPr lvl="1" eaLnBrk="1" hangingPunct="1">
              <a:lnSpc>
                <a:spcPct val="80000"/>
              </a:lnSpc>
            </a:pPr>
            <a:r>
              <a:rPr lang="en-US" sz="2000" smtClean="0"/>
              <a:t>Again, keep a fresh copy of the program and test data</a:t>
            </a:r>
          </a:p>
          <a:p>
            <a:pPr eaLnBrk="1" hangingPunct="1">
              <a:lnSpc>
                <a:spcPct val="80000"/>
              </a:lnSpc>
            </a:pPr>
            <a:endParaRPr lang="en-US" sz="240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2"/>
          <p:cNvSpPr>
            <a:spLocks noGrp="1" noChangeArrowheads="1"/>
          </p:cNvSpPr>
          <p:nvPr>
            <p:ph type="title"/>
          </p:nvPr>
        </p:nvSpPr>
        <p:spPr/>
        <p:txBody>
          <a:bodyPr/>
          <a:lstStyle/>
          <a:p>
            <a:pPr eaLnBrk="1" hangingPunct="1"/>
            <a:r>
              <a:rPr lang="en-US" smtClean="0"/>
              <a:t>Make a bug reproducible</a:t>
            </a:r>
          </a:p>
        </p:txBody>
      </p:sp>
      <p:sp>
        <p:nvSpPr>
          <p:cNvPr id="44035" name="Rectangle 3"/>
          <p:cNvSpPr>
            <a:spLocks noGrp="1" noChangeArrowheads="1"/>
          </p:cNvSpPr>
          <p:nvPr>
            <p:ph type="body" idx="1"/>
          </p:nvPr>
        </p:nvSpPr>
        <p:spPr>
          <a:xfrm>
            <a:off x="838200" y="2362200"/>
            <a:ext cx="7693025" cy="4495800"/>
          </a:xfrm>
        </p:spPr>
        <p:txBody>
          <a:bodyPr/>
          <a:lstStyle/>
          <a:p>
            <a:pPr eaLnBrk="1" hangingPunct="1">
              <a:lnSpc>
                <a:spcPct val="80000"/>
              </a:lnSpc>
            </a:pPr>
            <a:r>
              <a:rPr lang="en-US" sz="2400" smtClean="0"/>
              <a:t>Bug caused by corrupted (bad) data</a:t>
            </a:r>
          </a:p>
          <a:p>
            <a:pPr lvl="1" eaLnBrk="1" hangingPunct="1">
              <a:lnSpc>
                <a:spcPct val="80000"/>
              </a:lnSpc>
            </a:pPr>
            <a:r>
              <a:rPr lang="en-US" sz="2000" smtClean="0"/>
              <a:t>Data may have been corrupted by the program</a:t>
            </a:r>
          </a:p>
          <a:p>
            <a:pPr lvl="1" eaLnBrk="1" hangingPunct="1">
              <a:lnSpc>
                <a:spcPct val="80000"/>
              </a:lnSpc>
            </a:pPr>
            <a:r>
              <a:rPr lang="en-US" sz="2000" smtClean="0"/>
              <a:t>Data may just be supplied bad</a:t>
            </a:r>
          </a:p>
          <a:p>
            <a:pPr lvl="2" eaLnBrk="1" hangingPunct="1">
              <a:lnSpc>
                <a:spcPct val="80000"/>
              </a:lnSpc>
            </a:pPr>
            <a:r>
              <a:rPr lang="en-US" sz="1800" smtClean="0"/>
              <a:t>Misunderstanding</a:t>
            </a:r>
          </a:p>
          <a:p>
            <a:pPr lvl="2" eaLnBrk="1" hangingPunct="1">
              <a:lnSpc>
                <a:spcPct val="80000"/>
              </a:lnSpc>
            </a:pPr>
            <a:r>
              <a:rPr lang="en-US" sz="1800" smtClean="0"/>
              <a:t>Typos</a:t>
            </a:r>
          </a:p>
          <a:p>
            <a:pPr lvl="1" eaLnBrk="1" hangingPunct="1">
              <a:lnSpc>
                <a:spcPct val="80000"/>
              </a:lnSpc>
            </a:pPr>
            <a:r>
              <a:rPr lang="en-US" sz="2000" smtClean="0"/>
              <a:t>Need the same bad data to reproduce</a:t>
            </a:r>
          </a:p>
          <a:p>
            <a:pPr eaLnBrk="1" hangingPunct="1">
              <a:lnSpc>
                <a:spcPct val="80000"/>
              </a:lnSpc>
            </a:pPr>
            <a:r>
              <a:rPr lang="en-US" sz="2000" smtClean="0"/>
              <a:t>Bug is a side effect of a different problem</a:t>
            </a:r>
          </a:p>
          <a:p>
            <a:pPr lvl="1" eaLnBrk="1" hangingPunct="1">
              <a:lnSpc>
                <a:spcPct val="80000"/>
              </a:lnSpc>
            </a:pPr>
            <a:r>
              <a:rPr lang="en-US" sz="1800" smtClean="0"/>
              <a:t>Typically error recovery failure</a:t>
            </a:r>
          </a:p>
          <a:p>
            <a:pPr eaLnBrk="1" hangingPunct="1">
              <a:lnSpc>
                <a:spcPct val="80000"/>
              </a:lnSpc>
            </a:pPr>
            <a:r>
              <a:rPr lang="en-US" sz="2000" smtClean="0"/>
              <a:t>Intermittent hardware error</a:t>
            </a:r>
          </a:p>
          <a:p>
            <a:pPr lvl="1" eaLnBrk="1" hangingPunct="1">
              <a:lnSpc>
                <a:spcPct val="80000"/>
              </a:lnSpc>
            </a:pPr>
            <a:r>
              <a:rPr lang="en-US" sz="1800" smtClean="0"/>
              <a:t>Usually hardware failures are complete</a:t>
            </a:r>
          </a:p>
          <a:p>
            <a:pPr lvl="1" eaLnBrk="1" hangingPunct="1">
              <a:lnSpc>
                <a:spcPct val="80000"/>
              </a:lnSpc>
            </a:pPr>
            <a:r>
              <a:rPr lang="en-US" sz="1800" smtClean="0"/>
              <a:t>Exceptions</a:t>
            </a:r>
          </a:p>
          <a:p>
            <a:pPr lvl="2" eaLnBrk="1" hangingPunct="1">
              <a:lnSpc>
                <a:spcPct val="80000"/>
              </a:lnSpc>
            </a:pPr>
            <a:r>
              <a:rPr lang="en-US" sz="1600" smtClean="0"/>
              <a:t>Heat related failures</a:t>
            </a:r>
          </a:p>
          <a:p>
            <a:pPr lvl="3" eaLnBrk="1" hangingPunct="1">
              <a:lnSpc>
                <a:spcPct val="80000"/>
              </a:lnSpc>
            </a:pPr>
            <a:r>
              <a:rPr lang="en-US" sz="1400" smtClean="0"/>
              <a:t>CPUs</a:t>
            </a:r>
          </a:p>
          <a:p>
            <a:pPr lvl="3" eaLnBrk="1" hangingPunct="1">
              <a:lnSpc>
                <a:spcPct val="80000"/>
              </a:lnSpc>
            </a:pPr>
            <a:r>
              <a:rPr lang="en-US" sz="1400" smtClean="0"/>
              <a:t>Memory</a:t>
            </a:r>
          </a:p>
          <a:p>
            <a:pPr lvl="3" eaLnBrk="1" hangingPunct="1">
              <a:lnSpc>
                <a:spcPct val="80000"/>
              </a:lnSpc>
            </a:pPr>
            <a:r>
              <a:rPr lang="en-US" sz="1400" smtClean="0"/>
              <a:t>Hard drives</a:t>
            </a:r>
          </a:p>
          <a:p>
            <a:pPr lvl="2" eaLnBrk="1" hangingPunct="1">
              <a:lnSpc>
                <a:spcPct val="80000"/>
              </a:lnSpc>
            </a:pPr>
            <a:r>
              <a:rPr lang="en-US" sz="1600" smtClean="0"/>
              <a:t>If suspected use monitors</a:t>
            </a:r>
          </a:p>
          <a:p>
            <a:pPr eaLnBrk="1" hangingPunct="1">
              <a:lnSpc>
                <a:spcPct val="80000"/>
              </a:lnSpc>
            </a:pPr>
            <a:endParaRPr lang="en-US" sz="240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Grp="1" noChangeArrowheads="1"/>
          </p:cNvSpPr>
          <p:nvPr>
            <p:ph type="title"/>
          </p:nvPr>
        </p:nvSpPr>
        <p:spPr/>
        <p:txBody>
          <a:bodyPr/>
          <a:lstStyle/>
          <a:p>
            <a:pPr eaLnBrk="1" hangingPunct="1"/>
            <a:r>
              <a:rPr lang="en-US" smtClean="0"/>
              <a:t>Make a bug reproducible</a:t>
            </a:r>
          </a:p>
        </p:txBody>
      </p:sp>
      <p:sp>
        <p:nvSpPr>
          <p:cNvPr id="45059" name="Rectangle 3"/>
          <p:cNvSpPr>
            <a:spLocks noGrp="1" noChangeArrowheads="1"/>
          </p:cNvSpPr>
          <p:nvPr>
            <p:ph type="body" idx="1"/>
          </p:nvPr>
        </p:nvSpPr>
        <p:spPr/>
        <p:txBody>
          <a:bodyPr/>
          <a:lstStyle/>
          <a:p>
            <a:pPr eaLnBrk="1" hangingPunct="1">
              <a:lnSpc>
                <a:spcPct val="80000"/>
              </a:lnSpc>
            </a:pPr>
            <a:r>
              <a:rPr lang="en-US" sz="2400" smtClean="0"/>
              <a:t>Time dependency</a:t>
            </a:r>
          </a:p>
          <a:p>
            <a:pPr lvl="1" eaLnBrk="1" hangingPunct="1">
              <a:lnSpc>
                <a:spcPct val="80000"/>
              </a:lnSpc>
            </a:pPr>
            <a:r>
              <a:rPr lang="en-US" sz="2000" smtClean="0"/>
              <a:t>Watch rare date transitions</a:t>
            </a:r>
          </a:p>
          <a:p>
            <a:pPr lvl="2" eaLnBrk="1" hangingPunct="1">
              <a:lnSpc>
                <a:spcPct val="80000"/>
              </a:lnSpc>
            </a:pPr>
            <a:r>
              <a:rPr lang="en-US" sz="1800" smtClean="0"/>
              <a:t>New Year’s eve</a:t>
            </a:r>
          </a:p>
          <a:p>
            <a:pPr lvl="2" eaLnBrk="1" hangingPunct="1">
              <a:lnSpc>
                <a:spcPct val="80000"/>
              </a:lnSpc>
            </a:pPr>
            <a:r>
              <a:rPr lang="en-US" sz="1800" smtClean="0"/>
              <a:t>Feb. 28</a:t>
            </a:r>
            <a:r>
              <a:rPr lang="en-US" sz="1800" baseline="30000" smtClean="0"/>
              <a:t>th</a:t>
            </a:r>
            <a:r>
              <a:rPr lang="en-US" sz="1800" smtClean="0"/>
              <a:t> – March 1</a:t>
            </a:r>
            <a:r>
              <a:rPr lang="en-US" sz="1800" baseline="30000" smtClean="0"/>
              <a:t>st</a:t>
            </a:r>
            <a:r>
              <a:rPr lang="en-US" sz="1800" smtClean="0"/>
              <a:t> on leap years</a:t>
            </a:r>
          </a:p>
          <a:p>
            <a:pPr lvl="2" eaLnBrk="1" hangingPunct="1">
              <a:lnSpc>
                <a:spcPct val="80000"/>
              </a:lnSpc>
            </a:pPr>
            <a:r>
              <a:rPr lang="en-US" sz="1800" smtClean="0"/>
              <a:t>Date ranges for OSes</a:t>
            </a:r>
          </a:p>
          <a:p>
            <a:pPr lvl="3" eaLnBrk="1" hangingPunct="1">
              <a:lnSpc>
                <a:spcPct val="80000"/>
              </a:lnSpc>
            </a:pPr>
            <a:r>
              <a:rPr lang="en-US" sz="1600" smtClean="0"/>
              <a:t>Year “2000” type errors</a:t>
            </a:r>
          </a:p>
          <a:p>
            <a:pPr lvl="3" eaLnBrk="1" hangingPunct="1">
              <a:lnSpc>
                <a:spcPct val="80000"/>
              </a:lnSpc>
            </a:pPr>
            <a:r>
              <a:rPr lang="en-US" sz="1600" smtClean="0"/>
              <a:t>Apple: 1920 - 2019</a:t>
            </a:r>
          </a:p>
          <a:p>
            <a:pPr lvl="3" eaLnBrk="1" hangingPunct="1">
              <a:lnSpc>
                <a:spcPct val="80000"/>
              </a:lnSpc>
            </a:pPr>
            <a:r>
              <a:rPr lang="en-US" sz="1600" smtClean="0"/>
              <a:t>Windows: 1980 – 2037</a:t>
            </a:r>
          </a:p>
          <a:p>
            <a:pPr lvl="3" eaLnBrk="1" hangingPunct="1">
              <a:lnSpc>
                <a:spcPct val="80000"/>
              </a:lnSpc>
            </a:pPr>
            <a:r>
              <a:rPr lang="en-US" sz="1600" smtClean="0"/>
              <a:t>Aix: 1970 - 2037</a:t>
            </a:r>
          </a:p>
          <a:p>
            <a:pPr eaLnBrk="1" hangingPunct="1">
              <a:lnSpc>
                <a:spcPct val="80000"/>
              </a:lnSpc>
            </a:pPr>
            <a:r>
              <a:rPr lang="en-US" sz="2400" smtClean="0"/>
              <a:t>Resource dependency</a:t>
            </a:r>
          </a:p>
          <a:p>
            <a:pPr lvl="1" eaLnBrk="1" hangingPunct="1">
              <a:lnSpc>
                <a:spcPct val="80000"/>
              </a:lnSpc>
            </a:pPr>
            <a:r>
              <a:rPr lang="en-US" sz="2000" smtClean="0"/>
              <a:t>Multiple processing systems: one process may hog a resource</a:t>
            </a:r>
          </a:p>
          <a:p>
            <a:pPr lvl="1" eaLnBrk="1" hangingPunct="1">
              <a:lnSpc>
                <a:spcPct val="80000"/>
              </a:lnSpc>
            </a:pPr>
            <a:r>
              <a:rPr lang="en-US" sz="2000" smtClean="0"/>
              <a:t>Process may get denied and must gracefully recover</a:t>
            </a:r>
            <a:endParaRPr lang="en-US"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AutoShape 2"/>
          <p:cNvSpPr>
            <a:spLocks noGrp="1" noChangeArrowheads="1"/>
          </p:cNvSpPr>
          <p:nvPr>
            <p:ph type="title"/>
          </p:nvPr>
        </p:nvSpPr>
        <p:spPr/>
        <p:txBody>
          <a:bodyPr/>
          <a:lstStyle/>
          <a:p>
            <a:pPr eaLnBrk="1" hangingPunct="1"/>
            <a:r>
              <a:rPr lang="en-US" smtClean="0"/>
              <a:t>Make a bug reproducible</a:t>
            </a:r>
          </a:p>
        </p:txBody>
      </p:sp>
      <p:sp>
        <p:nvSpPr>
          <p:cNvPr id="46083" name="Rectangle 3"/>
          <p:cNvSpPr>
            <a:spLocks noGrp="1" noChangeArrowheads="1"/>
          </p:cNvSpPr>
          <p:nvPr>
            <p:ph type="body" idx="1"/>
          </p:nvPr>
        </p:nvSpPr>
        <p:spPr/>
        <p:txBody>
          <a:bodyPr/>
          <a:lstStyle/>
          <a:p>
            <a:pPr eaLnBrk="1" hangingPunct="1">
              <a:lnSpc>
                <a:spcPct val="80000"/>
              </a:lnSpc>
            </a:pPr>
            <a:r>
              <a:rPr lang="en-US" sz="2400" smtClean="0"/>
              <a:t>Long fuse</a:t>
            </a:r>
          </a:p>
          <a:p>
            <a:pPr lvl="1" eaLnBrk="1" hangingPunct="1">
              <a:lnSpc>
                <a:spcPct val="80000"/>
              </a:lnSpc>
            </a:pPr>
            <a:r>
              <a:rPr lang="en-US" sz="2000" smtClean="0"/>
              <a:t>An error may not show immediately</a:t>
            </a:r>
          </a:p>
          <a:p>
            <a:pPr lvl="2" eaLnBrk="1" hangingPunct="1">
              <a:lnSpc>
                <a:spcPct val="80000"/>
              </a:lnSpc>
            </a:pPr>
            <a:r>
              <a:rPr lang="en-US" sz="1800" smtClean="0"/>
              <a:t>Early bad calculation</a:t>
            </a:r>
          </a:p>
          <a:p>
            <a:pPr lvl="2" eaLnBrk="1" hangingPunct="1">
              <a:lnSpc>
                <a:spcPct val="80000"/>
              </a:lnSpc>
            </a:pPr>
            <a:r>
              <a:rPr lang="en-US" sz="1800" smtClean="0"/>
              <a:t>Stack not being cleared</a:t>
            </a:r>
          </a:p>
          <a:p>
            <a:pPr eaLnBrk="1" hangingPunct="1">
              <a:lnSpc>
                <a:spcPct val="80000"/>
              </a:lnSpc>
            </a:pPr>
            <a:r>
              <a:rPr lang="en-US" sz="2400" smtClean="0"/>
              <a:t>Special cases in code</a:t>
            </a:r>
          </a:p>
          <a:p>
            <a:pPr lvl="1" eaLnBrk="1" hangingPunct="1">
              <a:lnSpc>
                <a:spcPct val="80000"/>
              </a:lnSpc>
            </a:pPr>
            <a:r>
              <a:rPr lang="en-US" sz="2000" smtClean="0"/>
              <a:t>Work with programmer to find critical conditions that may have cause a bug</a:t>
            </a:r>
          </a:p>
          <a:p>
            <a:pPr lvl="1" eaLnBrk="1" hangingPunct="1">
              <a:lnSpc>
                <a:spcPct val="80000"/>
              </a:lnSpc>
            </a:pPr>
            <a:r>
              <a:rPr lang="en-US" sz="2000" smtClean="0"/>
              <a:t>Use sparingly</a:t>
            </a:r>
          </a:p>
          <a:p>
            <a:pPr eaLnBrk="1" hangingPunct="1">
              <a:lnSpc>
                <a:spcPct val="80000"/>
              </a:lnSpc>
            </a:pPr>
            <a:r>
              <a:rPr lang="en-US" sz="2400" smtClean="0"/>
              <a:t>Someone messed with your machine</a:t>
            </a:r>
          </a:p>
          <a:p>
            <a:pPr lvl="1" eaLnBrk="1" hangingPunct="1">
              <a:lnSpc>
                <a:spcPct val="80000"/>
              </a:lnSpc>
            </a:pPr>
            <a:r>
              <a:rPr lang="en-US" smtClean="0"/>
              <a:t>Did someone use the test machine and leave it in an unexpected state</a:t>
            </a:r>
          </a:p>
          <a:p>
            <a:pPr lvl="2" eaLnBrk="1" hangingPunct="1">
              <a:lnSpc>
                <a:spcPct val="80000"/>
              </a:lnSpc>
            </a:pPr>
            <a:endParaRPr lang="en-US"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AutoShape 2"/>
          <p:cNvSpPr>
            <a:spLocks noGrp="1" noChangeArrowheads="1"/>
          </p:cNvSpPr>
          <p:nvPr>
            <p:ph type="title"/>
          </p:nvPr>
        </p:nvSpPr>
        <p:spPr/>
        <p:txBody>
          <a:bodyPr/>
          <a:lstStyle/>
          <a:p>
            <a:pPr eaLnBrk="1" hangingPunct="1"/>
            <a:r>
              <a:rPr lang="en-US" smtClean="0"/>
              <a:t>Summary</a:t>
            </a:r>
          </a:p>
        </p:txBody>
      </p:sp>
      <p:sp>
        <p:nvSpPr>
          <p:cNvPr id="47107" name="Rectangle 3"/>
          <p:cNvSpPr>
            <a:spLocks noGrp="1" noChangeArrowheads="1"/>
          </p:cNvSpPr>
          <p:nvPr>
            <p:ph type="body" idx="1"/>
          </p:nvPr>
        </p:nvSpPr>
        <p:spPr/>
        <p:txBody>
          <a:bodyPr/>
          <a:lstStyle/>
          <a:p>
            <a:pPr eaLnBrk="1" hangingPunct="1"/>
            <a:r>
              <a:rPr lang="en-US" smtClean="0"/>
              <a:t>To be fixed an error must be carefully documented</a:t>
            </a:r>
          </a:p>
          <a:p>
            <a:pPr lvl="1" eaLnBrk="1" hangingPunct="1"/>
            <a:r>
              <a:rPr lang="en-US" smtClean="0"/>
              <a:t>What the error is</a:t>
            </a:r>
          </a:p>
          <a:p>
            <a:pPr lvl="1" eaLnBrk="1" hangingPunct="1"/>
            <a:r>
              <a:rPr lang="en-US" smtClean="0"/>
              <a:t>How to recreate</a:t>
            </a:r>
          </a:p>
          <a:p>
            <a:pPr lvl="1" eaLnBrk="1" hangingPunct="1"/>
            <a:r>
              <a:rPr lang="en-US" smtClean="0"/>
              <a:t>Status of the error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en-US" smtClean="0"/>
              <a:t>Content of a Problem Report</a:t>
            </a:r>
          </a:p>
        </p:txBody>
      </p:sp>
      <p:sp>
        <p:nvSpPr>
          <p:cNvPr id="9219" name="Rectangle 3"/>
          <p:cNvSpPr>
            <a:spLocks noGrp="1" noChangeArrowheads="1"/>
          </p:cNvSpPr>
          <p:nvPr>
            <p:ph type="body" sz="half" idx="1"/>
          </p:nvPr>
        </p:nvSpPr>
        <p:spPr>
          <a:xfrm>
            <a:off x="762000" y="3133725"/>
            <a:ext cx="4114800" cy="3724275"/>
          </a:xfrm>
        </p:spPr>
        <p:txBody>
          <a:bodyPr/>
          <a:lstStyle/>
          <a:p>
            <a:pPr eaLnBrk="1" hangingPunct="1">
              <a:lnSpc>
                <a:spcPct val="80000"/>
              </a:lnSpc>
              <a:buFont typeface="Wingdings" pitchFamily="2" charset="2"/>
              <a:buNone/>
            </a:pPr>
            <a:endParaRPr lang="en-US" sz="1800" smtClean="0"/>
          </a:p>
          <a:p>
            <a:pPr lvl="1" eaLnBrk="1" hangingPunct="1">
              <a:lnSpc>
                <a:spcPct val="80000"/>
              </a:lnSpc>
            </a:pPr>
            <a:r>
              <a:rPr lang="en-US" sz="1800" smtClean="0"/>
              <a:t>Problem Number</a:t>
            </a:r>
          </a:p>
          <a:p>
            <a:pPr lvl="1" eaLnBrk="1" hangingPunct="1">
              <a:lnSpc>
                <a:spcPct val="80000"/>
              </a:lnSpc>
            </a:pPr>
            <a:r>
              <a:rPr lang="en-US" sz="1800" smtClean="0"/>
              <a:t>Program</a:t>
            </a:r>
          </a:p>
          <a:p>
            <a:pPr lvl="1" eaLnBrk="1" hangingPunct="1">
              <a:lnSpc>
                <a:spcPct val="80000"/>
              </a:lnSpc>
            </a:pPr>
            <a:r>
              <a:rPr lang="en-US" sz="1800" smtClean="0"/>
              <a:t>Version ID: Release and Version</a:t>
            </a:r>
          </a:p>
          <a:p>
            <a:pPr lvl="1" eaLnBrk="1" hangingPunct="1">
              <a:lnSpc>
                <a:spcPct val="80000"/>
              </a:lnSpc>
            </a:pPr>
            <a:r>
              <a:rPr lang="en-US" sz="1800" smtClean="0"/>
              <a:t>Report Type</a:t>
            </a:r>
          </a:p>
          <a:p>
            <a:pPr lvl="1" eaLnBrk="1" hangingPunct="1">
              <a:lnSpc>
                <a:spcPct val="80000"/>
              </a:lnSpc>
            </a:pPr>
            <a:r>
              <a:rPr lang="en-US" sz="1800" smtClean="0"/>
              <a:t>Severity</a:t>
            </a:r>
          </a:p>
          <a:p>
            <a:pPr lvl="1" eaLnBrk="1" hangingPunct="1">
              <a:lnSpc>
                <a:spcPct val="80000"/>
              </a:lnSpc>
            </a:pPr>
            <a:r>
              <a:rPr lang="en-US" sz="1800" smtClean="0"/>
              <a:t>Attachments</a:t>
            </a:r>
          </a:p>
          <a:p>
            <a:pPr lvl="1" eaLnBrk="1" hangingPunct="1">
              <a:lnSpc>
                <a:spcPct val="80000"/>
              </a:lnSpc>
            </a:pPr>
            <a:r>
              <a:rPr lang="en-US" sz="1800" smtClean="0"/>
              <a:t>Problem Summary</a:t>
            </a:r>
          </a:p>
          <a:p>
            <a:pPr lvl="1" eaLnBrk="1" hangingPunct="1">
              <a:lnSpc>
                <a:spcPct val="80000"/>
              </a:lnSpc>
            </a:pPr>
            <a:r>
              <a:rPr lang="en-US" sz="1800" smtClean="0"/>
              <a:t>Can problem be reproduced</a:t>
            </a:r>
          </a:p>
          <a:p>
            <a:pPr lvl="1" eaLnBrk="1" hangingPunct="1">
              <a:lnSpc>
                <a:spcPct val="80000"/>
              </a:lnSpc>
            </a:pPr>
            <a:r>
              <a:rPr lang="en-US" sz="1800" smtClean="0"/>
              <a:t>Problem and steps to reproduce</a:t>
            </a:r>
          </a:p>
          <a:p>
            <a:pPr lvl="1" eaLnBrk="1" hangingPunct="1">
              <a:lnSpc>
                <a:spcPct val="80000"/>
              </a:lnSpc>
            </a:pPr>
            <a:r>
              <a:rPr lang="en-US" sz="1800" smtClean="0"/>
              <a:t>Suggested fix</a:t>
            </a:r>
          </a:p>
        </p:txBody>
      </p:sp>
      <p:sp>
        <p:nvSpPr>
          <p:cNvPr id="9220" name="Rectangle 6"/>
          <p:cNvSpPr>
            <a:spLocks noGrp="1" noChangeArrowheads="1"/>
          </p:cNvSpPr>
          <p:nvPr>
            <p:ph type="body" sz="half" idx="2"/>
          </p:nvPr>
        </p:nvSpPr>
        <p:spPr>
          <a:xfrm>
            <a:off x="762000" y="2286000"/>
            <a:ext cx="8382000" cy="1143000"/>
          </a:xfrm>
        </p:spPr>
        <p:txBody>
          <a:bodyPr/>
          <a:lstStyle/>
          <a:p>
            <a:pPr eaLnBrk="1" hangingPunct="1">
              <a:lnSpc>
                <a:spcPct val="80000"/>
              </a:lnSpc>
            </a:pPr>
            <a:r>
              <a:rPr lang="en-US" sz="2000" smtClean="0"/>
              <a:t>The typical Problem Report contains much data.  Some data is required when the report is created, some data is optional, and some data is required before the problem can be closed.  Some common categories:</a:t>
            </a:r>
          </a:p>
        </p:txBody>
      </p:sp>
      <p:sp>
        <p:nvSpPr>
          <p:cNvPr id="9221" name="Rectangle 7"/>
          <p:cNvSpPr>
            <a:spLocks noChangeArrowheads="1"/>
          </p:cNvSpPr>
          <p:nvPr/>
        </p:nvSpPr>
        <p:spPr bwMode="auto">
          <a:xfrm>
            <a:off x="4876800" y="3133725"/>
            <a:ext cx="3998913" cy="3724275"/>
          </a:xfrm>
          <a:prstGeom prst="rect">
            <a:avLst/>
          </a:prstGeom>
          <a:noFill/>
          <a:ln w="9525">
            <a:noFill/>
            <a:miter lim="800000"/>
            <a:headEnd/>
            <a:tailEnd/>
          </a:ln>
        </p:spPr>
        <p:txBody>
          <a:bodyPr/>
          <a:lstStyle/>
          <a:p>
            <a:pPr marL="342900" indent="-342900" eaLnBrk="1" hangingPunct="1">
              <a:lnSpc>
                <a:spcPct val="80000"/>
              </a:lnSpc>
              <a:spcBef>
                <a:spcPct val="20000"/>
              </a:spcBef>
              <a:buClr>
                <a:schemeClr val="tx1"/>
              </a:buClr>
              <a:buSzPct val="75000"/>
              <a:buFont typeface="Wingdings" pitchFamily="2" charset="2"/>
              <a:buNone/>
            </a:pPr>
            <a:r>
              <a:rPr lang="en-US" sz="1200"/>
              <a:t> </a:t>
            </a:r>
          </a:p>
          <a:p>
            <a:pPr marL="742950" lvl="1" indent="-285750" eaLnBrk="1" hangingPunct="1">
              <a:lnSpc>
                <a:spcPct val="80000"/>
              </a:lnSpc>
              <a:spcBef>
                <a:spcPct val="20000"/>
              </a:spcBef>
              <a:buClr>
                <a:schemeClr val="tx1"/>
              </a:buClr>
              <a:buSzPct val="75000"/>
              <a:buFontTx/>
              <a:buChar char="–"/>
            </a:pPr>
            <a:r>
              <a:rPr lang="en-US"/>
              <a:t>Reported by</a:t>
            </a:r>
          </a:p>
          <a:p>
            <a:pPr marL="742950" lvl="1" indent="-285750" eaLnBrk="1" hangingPunct="1">
              <a:lnSpc>
                <a:spcPct val="80000"/>
              </a:lnSpc>
              <a:spcBef>
                <a:spcPct val="20000"/>
              </a:spcBef>
              <a:buClr>
                <a:schemeClr val="tx1"/>
              </a:buClr>
              <a:buSzPct val="75000"/>
              <a:buFontTx/>
              <a:buChar char="–"/>
            </a:pPr>
            <a:r>
              <a:rPr lang="en-US"/>
              <a:t>Date</a:t>
            </a:r>
          </a:p>
          <a:p>
            <a:pPr marL="742950" lvl="1" indent="-285750" eaLnBrk="1" hangingPunct="1">
              <a:lnSpc>
                <a:spcPct val="80000"/>
              </a:lnSpc>
              <a:spcBef>
                <a:spcPct val="20000"/>
              </a:spcBef>
              <a:buClr>
                <a:schemeClr val="tx1"/>
              </a:buClr>
              <a:buSzPct val="75000"/>
              <a:buFontTx/>
              <a:buChar char="–"/>
            </a:pPr>
            <a:r>
              <a:rPr lang="en-US"/>
              <a:t>Functional Area</a:t>
            </a:r>
          </a:p>
          <a:p>
            <a:pPr marL="742950" lvl="1" indent="-285750" eaLnBrk="1" hangingPunct="1">
              <a:lnSpc>
                <a:spcPct val="80000"/>
              </a:lnSpc>
              <a:spcBef>
                <a:spcPct val="20000"/>
              </a:spcBef>
              <a:buClr>
                <a:schemeClr val="tx1"/>
              </a:buClr>
              <a:buSzPct val="75000"/>
              <a:buFontTx/>
              <a:buChar char="–"/>
            </a:pPr>
            <a:r>
              <a:rPr lang="en-US"/>
              <a:t>Assigned to</a:t>
            </a:r>
          </a:p>
          <a:p>
            <a:pPr marL="742950" lvl="1" indent="-285750" eaLnBrk="1" hangingPunct="1">
              <a:lnSpc>
                <a:spcPct val="80000"/>
              </a:lnSpc>
              <a:spcBef>
                <a:spcPct val="20000"/>
              </a:spcBef>
              <a:buClr>
                <a:schemeClr val="tx1"/>
              </a:buClr>
              <a:buSzPct val="75000"/>
              <a:buFontTx/>
              <a:buChar char="–"/>
            </a:pPr>
            <a:r>
              <a:rPr lang="en-US"/>
              <a:t>Comments</a:t>
            </a:r>
          </a:p>
          <a:p>
            <a:pPr marL="742950" lvl="1" indent="-285750" eaLnBrk="1" hangingPunct="1">
              <a:lnSpc>
                <a:spcPct val="80000"/>
              </a:lnSpc>
              <a:spcBef>
                <a:spcPct val="20000"/>
              </a:spcBef>
              <a:buClr>
                <a:schemeClr val="tx1"/>
              </a:buClr>
              <a:buSzPct val="75000"/>
              <a:buFontTx/>
              <a:buChar char="–"/>
            </a:pPr>
            <a:r>
              <a:rPr lang="en-US"/>
              <a:t>Status</a:t>
            </a:r>
          </a:p>
          <a:p>
            <a:pPr marL="742950" lvl="1" indent="-285750" eaLnBrk="1" hangingPunct="1">
              <a:lnSpc>
                <a:spcPct val="80000"/>
              </a:lnSpc>
              <a:spcBef>
                <a:spcPct val="20000"/>
              </a:spcBef>
              <a:buClr>
                <a:schemeClr val="tx1"/>
              </a:buClr>
              <a:buSzPct val="75000"/>
              <a:buFontTx/>
              <a:buChar char="–"/>
            </a:pPr>
            <a:r>
              <a:rPr lang="en-US"/>
              <a:t>Priority</a:t>
            </a:r>
          </a:p>
          <a:p>
            <a:pPr marL="742950" lvl="1" indent="-285750" eaLnBrk="1" hangingPunct="1">
              <a:lnSpc>
                <a:spcPct val="80000"/>
              </a:lnSpc>
              <a:spcBef>
                <a:spcPct val="20000"/>
              </a:spcBef>
              <a:buClr>
                <a:schemeClr val="tx1"/>
              </a:buClr>
              <a:buSzPct val="75000"/>
              <a:buFontTx/>
              <a:buChar char="–"/>
            </a:pPr>
            <a:r>
              <a:rPr lang="en-US"/>
              <a:t>Resolution and Resolution Version</a:t>
            </a:r>
          </a:p>
          <a:p>
            <a:pPr marL="742950" lvl="1" indent="-285750" eaLnBrk="1" hangingPunct="1">
              <a:lnSpc>
                <a:spcPct val="80000"/>
              </a:lnSpc>
              <a:spcBef>
                <a:spcPct val="20000"/>
              </a:spcBef>
              <a:buClr>
                <a:schemeClr val="tx1"/>
              </a:buClr>
              <a:buSzPct val="75000"/>
              <a:buFontTx/>
              <a:buChar char="–"/>
            </a:pPr>
            <a:r>
              <a:rPr lang="en-US"/>
              <a:t>Signatures</a:t>
            </a:r>
          </a:p>
          <a:p>
            <a:pPr marL="742950" lvl="1" indent="-285750" eaLnBrk="1" hangingPunct="1">
              <a:lnSpc>
                <a:spcPct val="80000"/>
              </a:lnSpc>
              <a:spcBef>
                <a:spcPct val="20000"/>
              </a:spcBef>
              <a:buClr>
                <a:schemeClr val="tx1"/>
              </a:buClr>
              <a:buSzPct val="75000"/>
              <a:buFontTx/>
              <a:buChar char="–"/>
            </a:pPr>
            <a:r>
              <a:rPr lang="en-US"/>
              <a:t>Treat as deferred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txBody>
          <a:bodyPr/>
          <a:lstStyle/>
          <a:p>
            <a:pPr eaLnBrk="1" hangingPunct="1">
              <a:defRPr/>
            </a:pPr>
            <a:r>
              <a:rPr lang="en-US" smtClean="0"/>
              <a:t>Content of Problem Report</a:t>
            </a:r>
          </a:p>
        </p:txBody>
      </p:sp>
      <p:sp>
        <p:nvSpPr>
          <p:cNvPr id="10243" name="Rectangle 3"/>
          <p:cNvSpPr>
            <a:spLocks noGrp="1" noChangeArrowheads="1"/>
          </p:cNvSpPr>
          <p:nvPr>
            <p:ph type="body" idx="1"/>
          </p:nvPr>
        </p:nvSpPr>
        <p:spPr/>
        <p:txBody>
          <a:bodyPr/>
          <a:lstStyle/>
          <a:p>
            <a:pPr eaLnBrk="1" hangingPunct="1"/>
            <a:r>
              <a:rPr lang="en-US" smtClean="0"/>
              <a:t>Report items to be filled when the report is generated.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pPr eaLnBrk="1" hangingPunct="1"/>
            <a:r>
              <a:rPr lang="en-US" smtClean="0"/>
              <a:t>Content of Problem Report</a:t>
            </a:r>
          </a:p>
        </p:txBody>
      </p:sp>
      <p:sp>
        <p:nvSpPr>
          <p:cNvPr id="11267" name="Rectangle 3"/>
          <p:cNvSpPr>
            <a:spLocks noGrp="1" noChangeArrowheads="1"/>
          </p:cNvSpPr>
          <p:nvPr>
            <p:ph type="body" idx="1"/>
          </p:nvPr>
        </p:nvSpPr>
        <p:spPr>
          <a:xfrm>
            <a:off x="838200" y="2438400"/>
            <a:ext cx="7693025" cy="4191000"/>
          </a:xfrm>
        </p:spPr>
        <p:txBody>
          <a:bodyPr/>
          <a:lstStyle/>
          <a:p>
            <a:pPr eaLnBrk="1" hangingPunct="1">
              <a:lnSpc>
                <a:spcPct val="90000"/>
              </a:lnSpc>
            </a:pPr>
            <a:r>
              <a:rPr lang="en-US" smtClean="0"/>
              <a:t>Problem Number</a:t>
            </a:r>
          </a:p>
          <a:p>
            <a:pPr lvl="1" eaLnBrk="1" hangingPunct="1">
              <a:lnSpc>
                <a:spcPct val="90000"/>
              </a:lnSpc>
            </a:pPr>
            <a:r>
              <a:rPr lang="en-US" smtClean="0"/>
              <a:t>A unique identifier for this problem</a:t>
            </a:r>
          </a:p>
          <a:p>
            <a:pPr lvl="1" eaLnBrk="1" hangingPunct="1">
              <a:lnSpc>
                <a:spcPct val="90000"/>
              </a:lnSpc>
            </a:pPr>
            <a:r>
              <a:rPr lang="en-US" smtClean="0"/>
              <a:t>Best if generated by a computer</a:t>
            </a:r>
          </a:p>
          <a:p>
            <a:pPr eaLnBrk="1" hangingPunct="1">
              <a:lnSpc>
                <a:spcPct val="90000"/>
              </a:lnSpc>
            </a:pPr>
            <a:r>
              <a:rPr lang="en-US" smtClean="0"/>
              <a:t>Program</a:t>
            </a:r>
          </a:p>
          <a:p>
            <a:pPr lvl="1" eaLnBrk="1" hangingPunct="1">
              <a:lnSpc>
                <a:spcPct val="90000"/>
              </a:lnSpc>
            </a:pPr>
            <a:r>
              <a:rPr lang="en-US" smtClean="0"/>
              <a:t>Which product has the problem</a:t>
            </a:r>
          </a:p>
          <a:p>
            <a:pPr eaLnBrk="1" hangingPunct="1">
              <a:lnSpc>
                <a:spcPct val="90000"/>
              </a:lnSpc>
            </a:pPr>
            <a:r>
              <a:rPr lang="en-US" smtClean="0"/>
              <a:t>Version ID: Release and Version</a:t>
            </a:r>
          </a:p>
          <a:p>
            <a:pPr lvl="1" eaLnBrk="1" hangingPunct="1">
              <a:lnSpc>
                <a:spcPct val="90000"/>
              </a:lnSpc>
            </a:pPr>
            <a:r>
              <a:rPr lang="en-US" smtClean="0"/>
              <a:t>Identify specifically which release, version, and if applicable build</a:t>
            </a:r>
          </a:p>
          <a:p>
            <a:pPr lvl="1" eaLnBrk="1" hangingPunct="1">
              <a:lnSpc>
                <a:spcPct val="90000"/>
              </a:lnSpc>
            </a:pPr>
            <a:r>
              <a:rPr lang="en-US" smtClean="0"/>
              <a:t>Problem may have been fixed previously, or just introduced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pPr eaLnBrk="1" hangingPunct="1"/>
            <a:r>
              <a:rPr lang="en-US" smtClean="0"/>
              <a:t>Content of Problem Report</a:t>
            </a:r>
          </a:p>
        </p:txBody>
      </p:sp>
      <p:sp>
        <p:nvSpPr>
          <p:cNvPr id="12291" name="Rectangle 3"/>
          <p:cNvSpPr>
            <a:spLocks noGrp="1" noChangeArrowheads="1"/>
          </p:cNvSpPr>
          <p:nvPr>
            <p:ph type="body" idx="1"/>
          </p:nvPr>
        </p:nvSpPr>
        <p:spPr>
          <a:xfrm>
            <a:off x="838200" y="2362200"/>
            <a:ext cx="7693025" cy="4267200"/>
          </a:xfrm>
        </p:spPr>
        <p:txBody>
          <a:bodyPr/>
          <a:lstStyle/>
          <a:p>
            <a:pPr eaLnBrk="1" hangingPunct="1">
              <a:lnSpc>
                <a:spcPct val="80000"/>
              </a:lnSpc>
            </a:pPr>
            <a:r>
              <a:rPr lang="en-US" sz="2400" smtClean="0"/>
              <a:t>Report type: clarify what type of a problem is being identified.  Typical classifications:</a:t>
            </a:r>
          </a:p>
          <a:p>
            <a:pPr lvl="1" eaLnBrk="1" hangingPunct="1">
              <a:lnSpc>
                <a:spcPct val="80000"/>
              </a:lnSpc>
            </a:pPr>
            <a:r>
              <a:rPr lang="en-US" sz="2000" smtClean="0"/>
              <a:t>Coding error</a:t>
            </a:r>
          </a:p>
          <a:p>
            <a:pPr lvl="2" eaLnBrk="1" hangingPunct="1">
              <a:lnSpc>
                <a:spcPct val="80000"/>
              </a:lnSpc>
            </a:pPr>
            <a:r>
              <a:rPr lang="en-US" sz="1800" smtClean="0"/>
              <a:t>An error in the way the program works</a:t>
            </a:r>
          </a:p>
          <a:p>
            <a:pPr lvl="1" eaLnBrk="1" hangingPunct="1">
              <a:lnSpc>
                <a:spcPct val="80000"/>
              </a:lnSpc>
            </a:pPr>
            <a:r>
              <a:rPr lang="en-US" sz="2000" smtClean="0"/>
              <a:t>Design issue</a:t>
            </a:r>
          </a:p>
          <a:p>
            <a:pPr lvl="2" eaLnBrk="1" hangingPunct="1">
              <a:lnSpc>
                <a:spcPct val="80000"/>
              </a:lnSpc>
            </a:pPr>
            <a:r>
              <a:rPr lang="en-US" sz="1800" smtClean="0"/>
              <a:t>An error in the way the product was designed</a:t>
            </a:r>
          </a:p>
          <a:p>
            <a:pPr lvl="1" eaLnBrk="1" hangingPunct="1">
              <a:lnSpc>
                <a:spcPct val="80000"/>
              </a:lnSpc>
            </a:pPr>
            <a:r>
              <a:rPr lang="en-US" sz="2000" smtClean="0"/>
              <a:t>Suggestion</a:t>
            </a:r>
          </a:p>
          <a:p>
            <a:pPr lvl="2" eaLnBrk="1" hangingPunct="1">
              <a:lnSpc>
                <a:spcPct val="80000"/>
              </a:lnSpc>
            </a:pPr>
            <a:r>
              <a:rPr lang="en-US" sz="1800" smtClean="0"/>
              <a:t>A better way or improvement to the program</a:t>
            </a:r>
          </a:p>
          <a:p>
            <a:pPr lvl="1" eaLnBrk="1" hangingPunct="1">
              <a:lnSpc>
                <a:spcPct val="80000"/>
              </a:lnSpc>
            </a:pPr>
            <a:r>
              <a:rPr lang="en-US" sz="2000" smtClean="0"/>
              <a:t>Documentation</a:t>
            </a:r>
          </a:p>
          <a:p>
            <a:pPr lvl="2" eaLnBrk="1" hangingPunct="1">
              <a:lnSpc>
                <a:spcPct val="80000"/>
              </a:lnSpc>
            </a:pPr>
            <a:r>
              <a:rPr lang="en-US" sz="1800" smtClean="0"/>
              <a:t>An error in the documentation</a:t>
            </a:r>
          </a:p>
          <a:p>
            <a:pPr lvl="1" eaLnBrk="1" hangingPunct="1">
              <a:lnSpc>
                <a:spcPct val="80000"/>
              </a:lnSpc>
            </a:pPr>
            <a:r>
              <a:rPr lang="en-US" sz="2000" smtClean="0"/>
              <a:t>Hardware</a:t>
            </a:r>
          </a:p>
          <a:p>
            <a:pPr lvl="2" eaLnBrk="1" hangingPunct="1">
              <a:lnSpc>
                <a:spcPct val="80000"/>
              </a:lnSpc>
            </a:pPr>
            <a:r>
              <a:rPr lang="en-US" sz="1800" smtClean="0"/>
              <a:t>Incompatibly with certain hardware or hardware combinations</a:t>
            </a:r>
          </a:p>
          <a:p>
            <a:pPr lvl="1" eaLnBrk="1" hangingPunct="1">
              <a:lnSpc>
                <a:spcPct val="80000"/>
              </a:lnSpc>
            </a:pPr>
            <a:r>
              <a:rPr lang="en-US" sz="2000" smtClean="0"/>
              <a:t>Query</a:t>
            </a:r>
          </a:p>
          <a:p>
            <a:pPr lvl="2" eaLnBrk="1" hangingPunct="1">
              <a:lnSpc>
                <a:spcPct val="80000"/>
              </a:lnSpc>
            </a:pPr>
            <a:r>
              <a:rPr lang="en-US" sz="1800" smtClean="0"/>
              <a:t>A question of why something is being done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US" smtClean="0"/>
              <a:t>Content of Problem Report</a:t>
            </a:r>
          </a:p>
        </p:txBody>
      </p:sp>
      <p:sp>
        <p:nvSpPr>
          <p:cNvPr id="13315" name="Rectangle 3"/>
          <p:cNvSpPr>
            <a:spLocks noGrp="1" noChangeArrowheads="1"/>
          </p:cNvSpPr>
          <p:nvPr>
            <p:ph type="body" idx="1"/>
          </p:nvPr>
        </p:nvSpPr>
        <p:spPr/>
        <p:txBody>
          <a:bodyPr/>
          <a:lstStyle/>
          <a:p>
            <a:pPr eaLnBrk="1" hangingPunct="1"/>
            <a:r>
              <a:rPr lang="en-US" smtClean="0"/>
              <a:t>Severity:  a classification of how sever the problem is.  Restrict to 3 or 4 levels:</a:t>
            </a:r>
          </a:p>
          <a:p>
            <a:pPr lvl="1" eaLnBrk="1" hangingPunct="1"/>
            <a:r>
              <a:rPr lang="en-US" smtClean="0"/>
              <a:t>Sev. 1: Program fails or causes dangerous errors</a:t>
            </a:r>
          </a:p>
          <a:p>
            <a:pPr lvl="1" eaLnBrk="1" hangingPunct="1"/>
            <a:r>
              <a:rPr lang="en-US" smtClean="0"/>
              <a:t>Sev. 2: Program runs, but output is incorrect or must require significant workarounds</a:t>
            </a:r>
          </a:p>
          <a:p>
            <a:pPr lvl="1" eaLnBrk="1" hangingPunct="1"/>
            <a:r>
              <a:rPr lang="en-US" smtClean="0"/>
              <a:t>Sev. 3: Program runs, a feature or features is restricted.  Temporary workarounds exist.</a:t>
            </a:r>
          </a:p>
          <a:p>
            <a:pPr lvl="1" eaLnBrk="1" hangingPunct="1"/>
            <a:r>
              <a:rPr lang="en-US" smtClean="0"/>
              <a:t>Sev. 4: Cosmetic issues</a:t>
            </a:r>
          </a:p>
          <a:p>
            <a:pPr lvl="1" eaLnBrk="1" hangingPunct="1"/>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907</TotalTime>
  <Words>2542</Words>
  <Application>Microsoft Office PowerPoint</Application>
  <PresentationFormat>On-screen Show (4:3)</PresentationFormat>
  <Paragraphs>446</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Wingdings</vt:lpstr>
      <vt:lpstr>Calibri</vt:lpstr>
      <vt:lpstr>Times New Roman</vt:lpstr>
      <vt:lpstr>Capsules</vt:lpstr>
      <vt:lpstr>Reporting and Analyzing Bugs</vt:lpstr>
      <vt:lpstr>Overview</vt:lpstr>
      <vt:lpstr>Reporting Basics</vt:lpstr>
      <vt:lpstr>Write Reports Immediately</vt:lpstr>
      <vt:lpstr>Content of a Problem Report</vt:lpstr>
      <vt:lpstr>Content of Problem Report</vt:lpstr>
      <vt:lpstr>Content of Problem Report</vt:lpstr>
      <vt:lpstr>Content of Problem Report</vt:lpstr>
      <vt:lpstr>Content of Problem Report</vt:lpstr>
      <vt:lpstr>Content of Problem Report</vt:lpstr>
      <vt:lpstr>Content of Problem Report</vt:lpstr>
      <vt:lpstr>Content of Problem Report</vt:lpstr>
      <vt:lpstr>Content of Problem Report</vt:lpstr>
      <vt:lpstr>Content of Problem Report</vt:lpstr>
      <vt:lpstr>Content of Problem Report</vt:lpstr>
      <vt:lpstr>Content of Problem Report</vt:lpstr>
      <vt:lpstr>Content of Problem Report</vt:lpstr>
      <vt:lpstr>Resume 2/2</vt:lpstr>
      <vt:lpstr>Content of Problem Report</vt:lpstr>
      <vt:lpstr>Characteristics of the problem report</vt:lpstr>
      <vt:lpstr>Characteristics of the problem report</vt:lpstr>
      <vt:lpstr>Characteristics of the problem report</vt:lpstr>
      <vt:lpstr>Characteristics of the problem report</vt:lpstr>
      <vt:lpstr>Characteristics of the problem report</vt:lpstr>
      <vt:lpstr>Characteristics of the problem report</vt:lpstr>
      <vt:lpstr>Characteristics of the problem report</vt:lpstr>
      <vt:lpstr>Analysis of a reproducible bug</vt:lpstr>
      <vt:lpstr>Analysis of a reproducible bug</vt:lpstr>
      <vt:lpstr>Analysis of a reproducible bug</vt:lpstr>
      <vt:lpstr>Analysis of a reproducible bug</vt:lpstr>
      <vt:lpstr>Analysis of a reproducible bug</vt:lpstr>
      <vt:lpstr>Tactics for analyzing a reproducible bug</vt:lpstr>
      <vt:lpstr>Tactics for analyzing a reproducible bug</vt:lpstr>
      <vt:lpstr>Tactics for analyzing a reproducible bug</vt:lpstr>
      <vt:lpstr>Tactics for analyzing a reproducible bug</vt:lpstr>
      <vt:lpstr>Tactics for analyzing a reproducible bug</vt:lpstr>
      <vt:lpstr>Tactics for analyzing a reproducible bug</vt:lpstr>
      <vt:lpstr>Tactics for analyzing a reproducible bug</vt:lpstr>
      <vt:lpstr>Make a bug reproducible</vt:lpstr>
      <vt:lpstr>Make a bug reproducible</vt:lpstr>
      <vt:lpstr>Make a bug reproducible</vt:lpstr>
      <vt:lpstr>Make a bug reproducible</vt:lpstr>
      <vt:lpstr>Make a bug reproducible</vt:lpstr>
      <vt:lpstr>Make a bug reproducible</vt:lpstr>
      <vt:lpstr>Make a bug reproducible</vt:lpstr>
      <vt:lpstr>Make a bug reproducible</vt:lpstr>
      <vt:lpstr>Make a bug reproducible</vt:lpstr>
      <vt:lpstr>Summary</vt:lpstr>
    </vt:vector>
  </TitlesOfParts>
  <Company>UNC Charlotte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tkombol</dc:creator>
  <cp:lastModifiedBy>Information &amp; Technology Services</cp:lastModifiedBy>
  <cp:revision>22</cp:revision>
  <dcterms:created xsi:type="dcterms:W3CDTF">2006-06-26T14:11:37Z</dcterms:created>
  <dcterms:modified xsi:type="dcterms:W3CDTF">2009-02-02T18:54:51Z</dcterms:modified>
</cp:coreProperties>
</file>