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317" r:id="rId4"/>
    <p:sldId id="258" r:id="rId5"/>
    <p:sldId id="259" r:id="rId6"/>
    <p:sldId id="260" r:id="rId7"/>
    <p:sldId id="318" r:id="rId8"/>
    <p:sldId id="261" r:id="rId9"/>
    <p:sldId id="262" r:id="rId10"/>
    <p:sldId id="307" r:id="rId11"/>
    <p:sldId id="308" r:id="rId12"/>
    <p:sldId id="263" r:id="rId13"/>
    <p:sldId id="264" r:id="rId14"/>
    <p:sldId id="319" r:id="rId15"/>
    <p:sldId id="265" r:id="rId16"/>
    <p:sldId id="267" r:id="rId17"/>
    <p:sldId id="268" r:id="rId18"/>
    <p:sldId id="269" r:id="rId19"/>
    <p:sldId id="323" r:id="rId20"/>
    <p:sldId id="270" r:id="rId21"/>
    <p:sldId id="271" r:id="rId22"/>
    <p:sldId id="272" r:id="rId23"/>
    <p:sldId id="273" r:id="rId24"/>
    <p:sldId id="274" r:id="rId25"/>
    <p:sldId id="320" r:id="rId26"/>
    <p:sldId id="266" r:id="rId27"/>
    <p:sldId id="275" r:id="rId28"/>
    <p:sldId id="276" r:id="rId29"/>
    <p:sldId id="277" r:id="rId30"/>
    <p:sldId id="285" r:id="rId31"/>
    <p:sldId id="278" r:id="rId32"/>
    <p:sldId id="279" r:id="rId33"/>
    <p:sldId id="280" r:id="rId34"/>
    <p:sldId id="281" r:id="rId35"/>
    <p:sldId id="282" r:id="rId36"/>
    <p:sldId id="283" r:id="rId37"/>
    <p:sldId id="286" r:id="rId38"/>
    <p:sldId id="287" r:id="rId39"/>
    <p:sldId id="313" r:id="rId40"/>
    <p:sldId id="284" r:id="rId41"/>
    <p:sldId id="321" r:id="rId42"/>
    <p:sldId id="288" r:id="rId43"/>
    <p:sldId id="290" r:id="rId44"/>
    <p:sldId id="292" r:id="rId45"/>
    <p:sldId id="293" r:id="rId46"/>
    <p:sldId id="294" r:id="rId47"/>
    <p:sldId id="295" r:id="rId48"/>
    <p:sldId id="291" r:id="rId49"/>
    <p:sldId id="296" r:id="rId50"/>
    <p:sldId id="297" r:id="rId51"/>
    <p:sldId id="298" r:id="rId52"/>
    <p:sldId id="322" r:id="rId53"/>
    <p:sldId id="289" r:id="rId54"/>
    <p:sldId id="299" r:id="rId55"/>
    <p:sldId id="304" r:id="rId56"/>
    <p:sldId id="305" r:id="rId57"/>
    <p:sldId id="314" r:id="rId58"/>
    <p:sldId id="300" r:id="rId59"/>
    <p:sldId id="301" r:id="rId60"/>
    <p:sldId id="302" r:id="rId61"/>
    <p:sldId id="303" r:id="rId62"/>
    <p:sldId id="316" r:id="rId63"/>
    <p:sldId id="312" r:id="rId64"/>
    <p:sldId id="309" r:id="rId65"/>
    <p:sldId id="310" r:id="rId66"/>
    <p:sldId id="311" r:id="rId67"/>
    <p:sldId id="306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BEC8D1A-4575-4571-AEB9-7181404B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33BA6-3804-4688-B3CC-194FE0F2F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CA1FE-B17D-4EB9-B961-7D79E49A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DFDC-3994-4179-8767-28228C24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E626A-7F61-46EA-AC55-1283B06E8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5493C-0CFE-4287-A8C0-90A9BC26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64DE-5634-44A0-912B-99BE2F289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482F1-2330-46DB-BC47-6D52002AF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9069A-4E56-4210-B1A3-3614376F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84430-1CAC-4BF1-B9B2-33E8749C2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34FF-C860-4D5D-B8FF-CD9899415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E98B1-E903-44F3-BAD6-170E062F6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519C0D-6543-424B-AB33-154FD8F45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System</a:t>
            </a:r>
            <a:br>
              <a:rPr lang="en-US" smtClean="0"/>
            </a:br>
            <a:r>
              <a:rPr lang="en-US" smtClean="0"/>
              <a:t>(PTS)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Issues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z="4400" smtClean="0">
                <a:solidFill>
                  <a:srgbClr val="FF0000"/>
                </a:solidFill>
              </a:rPr>
              <a:t>-</a:t>
            </a:r>
            <a:r>
              <a:rPr lang="en-US" smtClean="0"/>
              <a:t> System can monitor individual performance</a:t>
            </a:r>
          </a:p>
          <a:p>
            <a:pPr lvl="1" eaLnBrk="1" hangingPunct="1"/>
            <a:r>
              <a:rPr lang="en-US" smtClean="0"/>
              <a:t>Bad idea</a:t>
            </a:r>
          </a:p>
          <a:p>
            <a:pPr lvl="1" eaLnBrk="1" hangingPunct="1"/>
            <a:r>
              <a:rPr lang="en-US" smtClean="0"/>
              <a:t>People will only put self-interest data in system if used for judging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Issues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z="4400" smtClean="0">
                <a:solidFill>
                  <a:srgbClr val="FF0000"/>
                </a:solidFill>
              </a:rPr>
              <a:t>-</a:t>
            </a:r>
            <a:r>
              <a:rPr lang="en-US" smtClean="0"/>
              <a:t> System can provide ammo for cross-group wars</a:t>
            </a:r>
          </a:p>
          <a:p>
            <a:pPr lvl="1" eaLnBrk="1" hangingPunct="1"/>
            <a:r>
              <a:rPr lang="en-US" smtClean="0"/>
              <a:t>Very bad idea</a:t>
            </a:r>
          </a:p>
          <a:p>
            <a:pPr lvl="1" eaLnBrk="1" hangingPunct="1"/>
            <a:r>
              <a:rPr lang="en-US" smtClean="0"/>
              <a:t>Removes focus from making the product good to who “made” it bad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Prime Objective of a PTS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“A problem tracking system exists in the service of getting bugs that should be fixed, fixed.  Anything that doesn’t directly support this purpose is a side issue.”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Tasks of a System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Anyone who needs to know about a problem should learn of it soon after it’s reported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Ensures no error will go unfixed because it is forgotten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Ensures no error will go unfixed on the whim of a single programmer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Ensures that a minimum of errors will go unfixed due to poor communications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Tracking 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 Tracking 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Problem Tracking is handled in practice: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Problem gets reported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Report goes to the project manager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Project manager sends the report to a programmer where one of several things may happen: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The problem is “fixed”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It is declared irreproducible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Deferrals and Appeal Process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Problems not being addressed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Project 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/>
            <a:r>
              <a:rPr lang="en-US" sz="2400" smtClean="0"/>
              <a:t>Problem gets reported</a:t>
            </a:r>
          </a:p>
          <a:p>
            <a:pPr lvl="1" eaLnBrk="1" hangingPunct="1"/>
            <a:r>
              <a:rPr lang="en-US" sz="2000" smtClean="0"/>
              <a:t>Enter the report into the PTS</a:t>
            </a:r>
          </a:p>
          <a:p>
            <a:pPr lvl="2" eaLnBrk="1" hangingPunct="1"/>
            <a:r>
              <a:rPr lang="en-US" sz="1800" smtClean="0"/>
              <a:t>In automated system reporting and entering the system may occur as one task</a:t>
            </a:r>
          </a:p>
          <a:p>
            <a:pPr lvl="1" eaLnBrk="1" hangingPunct="1"/>
            <a:r>
              <a:rPr lang="en-US" sz="2000" smtClean="0"/>
              <a:t>Who enters is a tradeoff</a:t>
            </a:r>
          </a:p>
          <a:p>
            <a:pPr lvl="2" eaLnBrk="1" hangingPunct="1"/>
            <a:r>
              <a:rPr lang="en-US" sz="1800" smtClean="0"/>
              <a:t>Testers</a:t>
            </a:r>
          </a:p>
          <a:p>
            <a:pPr lvl="3" eaLnBrk="1" hangingPunct="1"/>
            <a:r>
              <a:rPr lang="en-US" sz="1600" smtClean="0"/>
              <a:t>Inexperienced testers may not enter enough details</a:t>
            </a:r>
          </a:p>
          <a:p>
            <a:pPr lvl="3" eaLnBrk="1" hangingPunct="1"/>
            <a:r>
              <a:rPr lang="en-US" sz="1600" smtClean="0"/>
              <a:t>Inexperienced testers may enter duplicates</a:t>
            </a:r>
          </a:p>
          <a:p>
            <a:pPr lvl="2" eaLnBrk="1" hangingPunct="1"/>
            <a:r>
              <a:rPr lang="en-US" sz="1800" smtClean="0"/>
              <a:t>Staff</a:t>
            </a:r>
          </a:p>
          <a:p>
            <a:pPr lvl="3" eaLnBrk="1" hangingPunct="1"/>
            <a:r>
              <a:rPr lang="en-US" sz="1600" smtClean="0"/>
              <a:t>May miss or edit out important or subtle details	</a:t>
            </a:r>
          </a:p>
          <a:p>
            <a:pPr lvl="1" eaLnBrk="1" hangingPunct="1"/>
            <a:r>
              <a:rPr lang="en-US" sz="2000" smtClean="0"/>
              <a:t>System can be single or multi-user</a:t>
            </a:r>
          </a:p>
          <a:p>
            <a:pPr lvl="2" eaLnBrk="1" hangingPunct="1"/>
            <a:r>
              <a:rPr lang="en-US" sz="1800" smtClean="0"/>
              <a:t>Depends on access desired</a:t>
            </a:r>
          </a:p>
          <a:p>
            <a:pPr lvl="1"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Report goes to the project manager (PM)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Usually the PM prioritizes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Either: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Prioritize and pass on to appropriate programmer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Respond to report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Evaluate, add comments, prioritize and pass 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Try to reproduce, if can’t send back to reporter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Ask for more details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Testing time less expensive than programmers time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Programmers tasks may be critical at this time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Tester may be better debuggers than programmers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Don’t waste others time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May defer or mark “As Designed”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Project manager sends the report to the programmer(s)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Request to fix or explanation why it can’t be fixed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Programmer may need more info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Cannot duplicate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Too hard to fix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Not an error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“Stupid” error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Unfair test case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Some programmers deliberately avoid bugs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Use </a:t>
            </a:r>
            <a:r>
              <a:rPr lang="en-US" sz="1800" b="1" i="1" smtClean="0"/>
              <a:t>Comment</a:t>
            </a:r>
            <a:r>
              <a:rPr lang="en-US" sz="1800" smtClean="0"/>
              <a:t> section to document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Use Project Manager to mediate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Resume </a:t>
            </a:r>
            <a:r>
              <a:rPr lang="en-US" smtClean="0"/>
              <a:t>2/12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343400"/>
          </a:xfrm>
        </p:spPr>
        <p:txBody>
          <a:bodyPr/>
          <a:lstStyle/>
          <a:p>
            <a:pPr eaLnBrk="1" hangingPunct="1"/>
            <a:r>
              <a:rPr lang="en-US" smtClean="0"/>
              <a:t>General overview of risks and benefits of PTS</a:t>
            </a:r>
          </a:p>
          <a:p>
            <a:pPr eaLnBrk="1" hangingPunct="1"/>
            <a:r>
              <a:rPr lang="en-US" smtClean="0"/>
              <a:t>Prime objective of PTS</a:t>
            </a:r>
          </a:p>
          <a:p>
            <a:pPr eaLnBrk="1" hangingPunct="1"/>
            <a:r>
              <a:rPr lang="en-US" smtClean="0"/>
              <a:t>Requirements of PTS</a:t>
            </a:r>
          </a:p>
          <a:p>
            <a:pPr eaLnBrk="1" hangingPunct="1"/>
            <a:r>
              <a:rPr lang="en-US" smtClean="0"/>
              <a:t>Typical use of PTS</a:t>
            </a:r>
          </a:p>
          <a:p>
            <a:pPr eaLnBrk="1" hangingPunct="1"/>
            <a:r>
              <a:rPr lang="en-US" smtClean="0"/>
              <a:t>Review system users</a:t>
            </a:r>
          </a:p>
          <a:p>
            <a:pPr eaLnBrk="1" hangingPunct="1"/>
            <a:r>
              <a:rPr lang="en-US" smtClean="0"/>
              <a:t>Detailed description of key forms and reports</a:t>
            </a:r>
          </a:p>
          <a:p>
            <a:pPr eaLnBrk="1" hangingPunct="1"/>
            <a:r>
              <a:rPr lang="en-US" smtClean="0"/>
              <a:t>Fine points</a:t>
            </a:r>
          </a:p>
          <a:p>
            <a:pPr eaLnBrk="1" hangingPunct="1"/>
            <a:r>
              <a:rPr lang="en-US" smtClean="0"/>
              <a:t>Some specific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Problem is “fixed”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Programmer marks as fixed in database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Optional comments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RETEST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Might not have fixed problem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10% failure rate “good”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25% ok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Higher rates: something's wrong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May have caused other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Best tested by original finder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Start with original test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Add some variations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If fail change status to Pending  from Fixed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If OK close report as fixed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Irreproducible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Sometimes PM or programmer can’t reproduce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Problem returned as “Can’t Reproduce”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Versions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May have been fixed in current 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Check levels of tested code vs. what programmer used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If programmer has newer version, close as fixed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If you have newer version, may be new bug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can’t be reproduced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Mark “Can’t Reproduce”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Hold open a couple versions, then 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Deferrals and Appeal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i="1" smtClean="0"/>
              <a:t>Deferral</a:t>
            </a:r>
            <a:r>
              <a:rPr lang="en-US" sz="2000" smtClean="0"/>
              <a:t> acknowledges problem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Won’t or can’t be fixed in this 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Implies it will be fixed in future versions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Document!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Don’t use other classifications to hide status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E.g. use </a:t>
            </a:r>
            <a:r>
              <a:rPr lang="en-US" sz="1800" b="1" i="1" smtClean="0"/>
              <a:t>As designed</a:t>
            </a:r>
            <a:r>
              <a:rPr lang="en-US" sz="1800" smtClean="0"/>
              <a:t> instead of </a:t>
            </a:r>
            <a:r>
              <a:rPr lang="en-US" sz="1800" b="1" i="1" smtClean="0"/>
              <a:t>Deferred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Appeal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Use to refute any status or response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Can’t be fixed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Permanent deferral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Review deferrals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/>
            <a:r>
              <a:rPr lang="en-US" smtClean="0"/>
              <a:t>Problems not being addressed</a:t>
            </a:r>
          </a:p>
          <a:p>
            <a:pPr lvl="1" eaLnBrk="1" hangingPunct="1"/>
            <a:r>
              <a:rPr lang="en-US" smtClean="0"/>
              <a:t>Problems</a:t>
            </a:r>
          </a:p>
          <a:p>
            <a:pPr lvl="2" eaLnBrk="1" hangingPunct="1"/>
            <a:r>
              <a:rPr lang="en-US" smtClean="0"/>
              <a:t>Get lost</a:t>
            </a:r>
          </a:p>
          <a:p>
            <a:pPr lvl="2" eaLnBrk="1" hangingPunct="1"/>
            <a:r>
              <a:rPr lang="en-US" smtClean="0"/>
              <a:t>Are deliberately ignored</a:t>
            </a:r>
          </a:p>
          <a:p>
            <a:pPr lvl="2" eaLnBrk="1" hangingPunct="1"/>
            <a:r>
              <a:rPr lang="en-US" smtClean="0"/>
              <a:t>Low priority</a:t>
            </a:r>
          </a:p>
          <a:p>
            <a:pPr lvl="1" eaLnBrk="1" hangingPunct="1"/>
            <a:r>
              <a:rPr lang="en-US" smtClean="0"/>
              <a:t>Review all periodically</a:t>
            </a:r>
          </a:p>
          <a:p>
            <a:pPr lvl="2" eaLnBrk="1" hangingPunct="1"/>
            <a:r>
              <a:rPr lang="en-US" smtClean="0"/>
              <a:t>Project Milestones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Overview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93025" cy="4191000"/>
          </a:xfrm>
        </p:spPr>
        <p:txBody>
          <a:bodyPr/>
          <a:lstStyle/>
          <a:p>
            <a:pPr eaLnBrk="1" hangingPunct="1"/>
            <a:r>
              <a:rPr lang="en-US" smtClean="0"/>
              <a:t>Project status reports</a:t>
            </a:r>
          </a:p>
          <a:p>
            <a:pPr lvl="1" eaLnBrk="1" hangingPunct="1"/>
            <a:r>
              <a:rPr lang="en-US" smtClean="0"/>
              <a:t>Summarize</a:t>
            </a:r>
          </a:p>
          <a:p>
            <a:pPr lvl="2" eaLnBrk="1" hangingPunct="1"/>
            <a:r>
              <a:rPr lang="en-US" smtClean="0"/>
              <a:t>Bugs found</a:t>
            </a:r>
          </a:p>
          <a:p>
            <a:pPr lvl="2" eaLnBrk="1" hangingPunct="1"/>
            <a:r>
              <a:rPr lang="en-US" smtClean="0"/>
              <a:t>Bugs fixed</a:t>
            </a:r>
          </a:p>
          <a:p>
            <a:pPr lvl="2" eaLnBrk="1" hangingPunct="1"/>
            <a:r>
              <a:rPr lang="en-US" smtClean="0"/>
              <a:t>Bugs outstanding</a:t>
            </a:r>
          </a:p>
          <a:p>
            <a:pPr lvl="2" eaLnBrk="1" hangingPunct="1"/>
            <a:r>
              <a:rPr lang="en-US" smtClean="0"/>
              <a:t>Bugs deferred</a:t>
            </a:r>
          </a:p>
          <a:p>
            <a:pPr lvl="1" eaLnBrk="1" hangingPunct="1"/>
            <a:r>
              <a:rPr lang="en-US" smtClean="0"/>
              <a:t>Helps evaluate </a:t>
            </a:r>
          </a:p>
          <a:p>
            <a:pPr lvl="2" eaLnBrk="1" hangingPunct="1"/>
            <a:r>
              <a:rPr lang="en-US" smtClean="0"/>
              <a:t>Quality of product</a:t>
            </a:r>
          </a:p>
          <a:p>
            <a:pPr lvl="2" eaLnBrk="1" hangingPunct="1"/>
            <a:r>
              <a:rPr lang="en-US" smtClean="0"/>
              <a:t>Current reliability</a:t>
            </a:r>
          </a:p>
          <a:p>
            <a:pPr lvl="2" eaLnBrk="1" hangingPunct="1"/>
            <a:r>
              <a:rPr lang="en-US" smtClean="0"/>
              <a:t>Effectiveness of test effort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of the tracking system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Users of the tracking system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3810000"/>
            <a:ext cx="3770313" cy="2733675"/>
          </a:xfrm>
        </p:spPr>
        <p:txBody>
          <a:bodyPr/>
          <a:lstStyle/>
          <a:p>
            <a:pPr lvl="1" eaLnBrk="1" hangingPunct="1"/>
            <a:r>
              <a:rPr lang="en-US" smtClean="0"/>
              <a:t>Lead Tester</a:t>
            </a:r>
          </a:p>
          <a:p>
            <a:pPr lvl="1" eaLnBrk="1" hangingPunct="1"/>
            <a:r>
              <a:rPr lang="en-US" smtClean="0"/>
              <a:t>Other Testers</a:t>
            </a:r>
          </a:p>
          <a:p>
            <a:pPr lvl="1" eaLnBrk="1" hangingPunct="1"/>
            <a:r>
              <a:rPr lang="en-US" smtClean="0"/>
              <a:t>Project Manager</a:t>
            </a:r>
          </a:p>
          <a:p>
            <a:pPr lvl="1" eaLnBrk="1" hangingPunct="1"/>
            <a:r>
              <a:rPr lang="en-US" smtClean="0"/>
              <a:t>Programmer</a:t>
            </a:r>
          </a:p>
          <a:p>
            <a:pPr lvl="1" eaLnBrk="1" hangingPunct="1"/>
            <a:r>
              <a:rPr lang="en-US" smtClean="0"/>
              <a:t>Product Manager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2590800"/>
            <a:ext cx="7772400" cy="1447800"/>
          </a:xfrm>
        </p:spPr>
        <p:txBody>
          <a:bodyPr/>
          <a:lstStyle/>
          <a:p>
            <a:pPr eaLnBrk="1" hangingPunct="1"/>
            <a:r>
              <a:rPr lang="en-US" sz="3200" smtClean="0"/>
              <a:t>Many people or groups will need access to the Problem Database: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876800" y="3810000"/>
            <a:ext cx="37703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Technical Support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Writer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Test Manager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Senior Managers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Lawyers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 Tester</a:t>
            </a:r>
          </a:p>
          <a:p>
            <a:pPr lvl="1" eaLnBrk="1" hangingPunct="1"/>
            <a:r>
              <a:rPr lang="en-US" smtClean="0"/>
              <a:t>Responsible for testing effort</a:t>
            </a:r>
          </a:p>
          <a:p>
            <a:pPr lvl="2" eaLnBrk="1" hangingPunct="1"/>
            <a:r>
              <a:rPr lang="en-US" smtClean="0"/>
              <a:t>Quality</a:t>
            </a:r>
          </a:p>
          <a:p>
            <a:pPr lvl="2" eaLnBrk="1" hangingPunct="1"/>
            <a:r>
              <a:rPr lang="en-US" smtClean="0"/>
              <a:t>Problem reporting</a:t>
            </a:r>
          </a:p>
          <a:p>
            <a:pPr lvl="1" eaLnBrk="1" hangingPunct="1"/>
            <a:r>
              <a:rPr lang="en-US" smtClean="0"/>
              <a:t>Watch for </a:t>
            </a:r>
          </a:p>
          <a:p>
            <a:pPr lvl="2" eaLnBrk="1" hangingPunct="1"/>
            <a:r>
              <a:rPr lang="en-US" smtClean="0"/>
              <a:t>Poor communication</a:t>
            </a:r>
          </a:p>
          <a:p>
            <a:pPr lvl="2" eaLnBrk="1" hangingPunct="1"/>
            <a:r>
              <a:rPr lang="en-US" smtClean="0"/>
              <a:t>Low productivity</a:t>
            </a:r>
          </a:p>
          <a:p>
            <a:pPr lvl="2" eaLnBrk="1" hangingPunct="1"/>
            <a:r>
              <a:rPr lang="en-US" smtClean="0"/>
              <a:t>Friction among groups</a:t>
            </a:r>
          </a:p>
          <a:p>
            <a:pPr lvl="2" eaLnBrk="1" hangingPunct="1"/>
            <a:r>
              <a:rPr lang="en-US" smtClean="0"/>
              <a:t>Clusters of problems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Testers</a:t>
            </a:r>
          </a:p>
          <a:p>
            <a:pPr lvl="1" eaLnBrk="1" hangingPunct="1"/>
            <a:r>
              <a:rPr lang="en-US" smtClean="0"/>
              <a:t>Report problems</a:t>
            </a:r>
          </a:p>
          <a:p>
            <a:pPr lvl="1" eaLnBrk="1" hangingPunct="1"/>
            <a:r>
              <a:rPr lang="en-US" smtClean="0"/>
              <a:t>Monitor problems they reported</a:t>
            </a:r>
          </a:p>
          <a:p>
            <a:pPr lvl="1" eaLnBrk="1" hangingPunct="1"/>
            <a:r>
              <a:rPr lang="en-US" smtClean="0"/>
              <a:t>Retest 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Project Manager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Responsible for release of product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High quality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On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Balances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Cost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Reliability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Features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Schedule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Decides what problems to be fixed and when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Typically review reports weekly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Tracking System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Project Manager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Problems with the “Process”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Answers are not timely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Fixes not tested promptly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Deferred problems returning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DB has trivial or repetitious reports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Summary of outstanding bugs includes those fixed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Inaccurate summaries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Overly simplistic reports to senior management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Info in DB used to attack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Programmer</a:t>
            </a:r>
          </a:p>
          <a:p>
            <a:pPr lvl="1" eaLnBrk="1" hangingPunct="1"/>
            <a:r>
              <a:rPr lang="en-US" smtClean="0"/>
              <a:t>Reads his PRs and responds to them</a:t>
            </a:r>
          </a:p>
          <a:p>
            <a:pPr lvl="1" eaLnBrk="1" hangingPunct="1"/>
            <a:r>
              <a:rPr lang="en-US" smtClean="0"/>
              <a:t>Problems if:</a:t>
            </a:r>
          </a:p>
          <a:p>
            <a:pPr lvl="2" eaLnBrk="1" hangingPunct="1"/>
            <a:r>
              <a:rPr lang="en-US" smtClean="0"/>
              <a:t>Reports not clear, simple in defining bug</a:t>
            </a:r>
          </a:p>
          <a:p>
            <a:pPr lvl="2" eaLnBrk="1" hangingPunct="1"/>
            <a:r>
              <a:rPr lang="en-US" smtClean="0"/>
              <a:t>Unclear what the problem is</a:t>
            </a:r>
          </a:p>
          <a:p>
            <a:pPr lvl="2" eaLnBrk="1" hangingPunct="1"/>
            <a:r>
              <a:rPr lang="en-US" smtClean="0"/>
              <a:t>Requests for more info ignored</a:t>
            </a:r>
          </a:p>
          <a:p>
            <a:pPr lvl="2" eaLnBrk="1" hangingPunct="1"/>
            <a:r>
              <a:rPr lang="en-US" smtClean="0"/>
              <a:t>Test materials not included for complex cases</a:t>
            </a:r>
          </a:p>
          <a:p>
            <a:pPr lvl="2" eaLnBrk="1" hangingPunct="1"/>
            <a:r>
              <a:rPr lang="en-US" smtClean="0"/>
              <a:t>Report appears as a criticism</a:t>
            </a:r>
          </a:p>
          <a:p>
            <a:pPr lvl="2" eaLnBrk="1" hangingPunct="1"/>
            <a:r>
              <a:rPr lang="en-US" smtClean="0"/>
              <a:t>Summary reports used to attack productivity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Product Manager</a:t>
            </a:r>
          </a:p>
          <a:p>
            <a:pPr lvl="1" eaLnBrk="1" hangingPunct="1"/>
            <a:r>
              <a:rPr lang="en-US" smtClean="0"/>
              <a:t>Concerned will all problems that affect the product</a:t>
            </a:r>
          </a:p>
          <a:p>
            <a:pPr lvl="1" eaLnBrk="1" hangingPunct="1"/>
            <a:r>
              <a:rPr lang="en-US" smtClean="0"/>
              <a:t>Interested in high quality for product</a:t>
            </a:r>
          </a:p>
          <a:p>
            <a:pPr lvl="1" eaLnBrk="1" hangingPunct="1"/>
            <a:r>
              <a:rPr lang="en-US" smtClean="0"/>
              <a:t>Interested in on schedule</a:t>
            </a:r>
          </a:p>
          <a:p>
            <a:pPr lvl="1" eaLnBrk="1" hangingPunct="1"/>
            <a:r>
              <a:rPr lang="en-US" smtClean="0"/>
              <a:t>May need special report customized to Product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Technical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Accountable to customers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Deferred bugs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Rejected design issues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Errors or ambiguities in manuals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Usually reviews program and manuals before release and may enter reports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Deferrals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Good source of input to defer or not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Should have access to DB after release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Enter new errors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Track existing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Writers</a:t>
            </a:r>
          </a:p>
          <a:p>
            <a:pPr lvl="1" eaLnBrk="1" hangingPunct="1"/>
            <a:r>
              <a:rPr lang="en-US" smtClean="0"/>
              <a:t>Produce the user manuals and tech support manuals</a:t>
            </a:r>
          </a:p>
          <a:p>
            <a:pPr lvl="1" eaLnBrk="1" hangingPunct="1"/>
            <a:r>
              <a:rPr lang="en-US" smtClean="0"/>
              <a:t>Need to be aware of changes to update the manuals reflecting fixes or design changes</a:t>
            </a:r>
          </a:p>
          <a:p>
            <a:pPr lvl="1" eaLnBrk="1" hangingPunct="1"/>
            <a:r>
              <a:rPr lang="en-US" smtClean="0"/>
              <a:t>Bugs may be in the original manuals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Test Manager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Supervises testing staff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Concerns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Who’s reporting more bugs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Testers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Writers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Tech Staff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Project Manager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Does the pattern of problems reported make sense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Are the problems in a “typical” pattern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Immediate flurry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Flurry at milestones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Early increase as tester gets experience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Late tapering of finds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smtClean="0"/>
              <a:t>Strange patterns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Steady rate regardless of test phase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400" smtClean="0"/>
              <a:t>Only easily found bugs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Senior Managers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Concerned about big picture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Serious bugs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Embarrass company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Don’t live up to customers expectation/needs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Does something unreasonable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smtClean="0"/>
              <a:t>Intuit Turbo-Tax “Product Activation”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smtClean="0"/>
              <a:t>Installed Macrovision C-Dilla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smtClean="0"/>
              <a:t>Used resources 24/7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smtClean="0"/>
              <a:t>Could not be un-installed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smtClean="0"/>
              <a:t>Don’t know what program did while running</a:t>
            </a:r>
          </a:p>
          <a:p>
            <a:pPr lvl="4" eaLnBrk="1" hangingPunct="1">
              <a:lnSpc>
                <a:spcPct val="9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Senior Managers (cont.)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Carefully use statistics and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Can create false impressions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Disincentive to add testers late in project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New testers will create a temporary spike of “errors”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Disincentive to collecting on last round of design criticism before User Interface Freeze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Again, a spike in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Oversensitive to multiple reports of similar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Pressure PM to ask testers to quit reporting design issues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Should late design errors be counted?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Pressure to defer deferrable bugs early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Senior Managers (cont.)</a:t>
            </a:r>
          </a:p>
          <a:p>
            <a:pPr lvl="1" eaLnBrk="1" hangingPunct="1"/>
            <a:r>
              <a:rPr lang="en-US" smtClean="0"/>
              <a:t>Refuse to supply data for personnel problems</a:t>
            </a:r>
          </a:p>
          <a:p>
            <a:pPr lvl="1" eaLnBrk="1" hangingPunct="1"/>
            <a:r>
              <a:rPr lang="en-US" smtClean="0"/>
              <a:t>System is to be used to track product problems, not personnel problems</a:t>
            </a:r>
          </a:p>
          <a:p>
            <a:pPr lvl="1" eaLnBrk="1" hangingPunct="1"/>
            <a:r>
              <a:rPr lang="en-US" smtClean="0"/>
              <a:t>Once the system is found to be used this way the system becomes useless</a:t>
            </a:r>
          </a:p>
          <a:p>
            <a:pPr lvl="2" eaLnBrk="1" hangingPunct="1"/>
            <a:r>
              <a:rPr lang="en-US" smtClean="0"/>
              <a:t>People do what they get measured on</a:t>
            </a:r>
          </a:p>
          <a:p>
            <a:pPr lvl="3"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/>
            <a:r>
              <a:rPr lang="en-US" smtClean="0"/>
              <a:t>Keep DB integrity!</a:t>
            </a:r>
          </a:p>
          <a:p>
            <a:pPr eaLnBrk="1" hangingPunct="1"/>
            <a:r>
              <a:rPr lang="en-US" smtClean="0"/>
              <a:t>Battles you’ll fight:</a:t>
            </a:r>
          </a:p>
          <a:p>
            <a:pPr lvl="1" eaLnBrk="1" hangingPunct="1"/>
            <a:r>
              <a:rPr lang="en-US" smtClean="0"/>
              <a:t>Retract duplicates?</a:t>
            </a:r>
          </a:p>
          <a:p>
            <a:pPr lvl="2" eaLnBrk="1" hangingPunct="1"/>
            <a:r>
              <a:rPr lang="en-US" smtClean="0"/>
              <a:t>May be valid but uses valuable time</a:t>
            </a:r>
          </a:p>
          <a:p>
            <a:pPr lvl="1" eaLnBrk="1" hangingPunct="1"/>
            <a:r>
              <a:rPr lang="en-US" smtClean="0"/>
              <a:t>Retract similar looking errors?</a:t>
            </a:r>
          </a:p>
          <a:p>
            <a:pPr lvl="2" eaLnBrk="1" hangingPunct="1"/>
            <a:r>
              <a:rPr lang="en-US" smtClean="0"/>
              <a:t>May have same root cause</a:t>
            </a:r>
          </a:p>
          <a:p>
            <a:pPr lvl="1" eaLnBrk="1" hangingPunct="1"/>
            <a:r>
              <a:rPr lang="en-US" smtClean="0"/>
              <a:t>Retract queries?</a:t>
            </a:r>
          </a:p>
          <a:p>
            <a:pPr lvl="1" eaLnBrk="1" hangingPunct="1"/>
            <a:r>
              <a:rPr lang="en-US" smtClean="0"/>
              <a:t>Retract design suggestions?</a:t>
            </a:r>
          </a:p>
          <a:p>
            <a:pPr lvl="1" eaLnBrk="1" hangingPunct="1"/>
            <a:r>
              <a:rPr lang="en-US" smtClean="0"/>
              <a:t>Argue if bug is a code error or design error</a:t>
            </a:r>
          </a:p>
          <a:p>
            <a:pPr lvl="1" eaLnBrk="1" hangingPunct="1"/>
            <a:r>
              <a:rPr lang="en-US" smtClean="0"/>
              <a:t>Retract irreproducible PRs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Problem Tracking System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 bugs</a:t>
            </a:r>
          </a:p>
          <a:p>
            <a:pPr eaLnBrk="1" hangingPunct="1"/>
            <a:r>
              <a:rPr lang="en-US" smtClean="0"/>
              <a:t>File bugs</a:t>
            </a:r>
          </a:p>
          <a:p>
            <a:pPr eaLnBrk="1" hangingPunct="1"/>
            <a:r>
              <a:rPr lang="en-US" smtClean="0"/>
              <a:t>Retrieve files</a:t>
            </a:r>
          </a:p>
          <a:p>
            <a:pPr eaLnBrk="1" hangingPunct="1"/>
            <a:r>
              <a:rPr lang="en-US" smtClean="0"/>
              <a:t>Generate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of the tracking system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Lawyers</a:t>
            </a:r>
          </a:p>
          <a:p>
            <a:pPr lvl="1" eaLnBrk="1" hangingPunct="1"/>
            <a:r>
              <a:rPr lang="en-US" smtClean="0"/>
              <a:t>Everything in DB can be used in lawsuits</a:t>
            </a:r>
          </a:p>
          <a:p>
            <a:pPr lvl="1" eaLnBrk="1" hangingPunct="1"/>
            <a:r>
              <a:rPr lang="en-US" smtClean="0"/>
              <a:t>PRs with rants can be misused</a:t>
            </a:r>
          </a:p>
          <a:p>
            <a:pPr lvl="1" eaLnBrk="1" hangingPunct="1"/>
            <a:r>
              <a:rPr lang="en-US" smtClean="0"/>
              <a:t>A good DB can be to the companies advantage</a:t>
            </a:r>
          </a:p>
          <a:p>
            <a:pPr lvl="1" eaLnBrk="1" hangingPunct="1"/>
            <a:r>
              <a:rPr lang="en-US" smtClean="0"/>
              <a:t>Illegal to erase DB to keep it from being used in a lawsuit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Database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Mechanics of the Database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4657725"/>
            <a:ext cx="3770313" cy="2200275"/>
          </a:xfrm>
        </p:spPr>
        <p:txBody>
          <a:bodyPr/>
          <a:lstStyle/>
          <a:p>
            <a:pPr lvl="1" eaLnBrk="1" hangingPunct="1"/>
            <a:r>
              <a:rPr lang="en-US" sz="2000" dirty="0" smtClean="0"/>
              <a:t>Reporting new problems</a:t>
            </a:r>
          </a:p>
          <a:p>
            <a:pPr lvl="1" eaLnBrk="1" hangingPunct="1"/>
            <a:r>
              <a:rPr lang="en-US" sz="2000" dirty="0" smtClean="0"/>
              <a:t>Weekly status reports</a:t>
            </a:r>
          </a:p>
          <a:p>
            <a:pPr lvl="1" eaLnBrk="1" hangingPunct="1"/>
            <a:r>
              <a:rPr lang="en-US" sz="2000" dirty="0" smtClean="0"/>
              <a:t>End of a testing cycle</a:t>
            </a:r>
          </a:p>
          <a:p>
            <a:pPr lvl="1" eaLnBrk="1" hangingPunct="1"/>
            <a:r>
              <a:rPr lang="en-US" sz="2000" dirty="0" smtClean="0"/>
              <a:t>Resolved and unresolved problems</a:t>
            </a:r>
          </a:p>
          <a:p>
            <a:pPr lvl="1" eaLnBrk="1" hangingPunct="1"/>
            <a:r>
              <a:rPr lang="en-US" sz="2000" dirty="0" smtClean="0"/>
              <a:t>Deferred problems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2362200"/>
            <a:ext cx="79248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Options:</a:t>
            </a:r>
          </a:p>
          <a:p>
            <a:pPr lvl="1" eaLnBrk="1" hangingPunct="1"/>
            <a:r>
              <a:rPr lang="en-US" dirty="0" smtClean="0"/>
              <a:t>Design your own</a:t>
            </a:r>
          </a:p>
          <a:p>
            <a:pPr lvl="1" eaLnBrk="1" hangingPunct="1"/>
            <a:r>
              <a:rPr lang="en-US" dirty="0" smtClean="0"/>
              <a:t>Customize someone else's PTS</a:t>
            </a:r>
          </a:p>
          <a:p>
            <a:pPr eaLnBrk="1" hangingPunct="1"/>
            <a:r>
              <a:rPr lang="en-US" dirty="0" smtClean="0"/>
              <a:t>Areas to concentrate on: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5181600" y="4724400"/>
            <a:ext cx="37703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 dirty="0"/>
              <a:t>Progress summaries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 dirty="0"/>
              <a:t>When development is complete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 dirty="0"/>
              <a:t>Reopen deferred bugs for the next release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 dirty="0"/>
              <a:t>Tracking patches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6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Reporting new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Anyone should be able to file a PR!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Who should enter the PR into the DB?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Control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Single point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Small projects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Helps eliminate duplicates (“I’ve seen that before”)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Ensure there is an assigned backup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Select group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Large projects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Training in selective entry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Ensure data is complete as possible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“Weekly” status reports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Issue </a:t>
            </a:r>
            <a:r>
              <a:rPr lang="en-US" sz="1800" b="1" i="1" dirty="0" smtClean="0"/>
              <a:t>regular</a:t>
            </a:r>
            <a:r>
              <a:rPr lang="en-US" sz="1800" dirty="0" smtClean="0"/>
              <a:t> status reports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Have different reports for different roles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Developers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Project Managers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Product Managers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Various levels of upper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Frequency may change through test cycle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E.g. near a milestone reports may be daily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Show status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New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Fixed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Deferred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Sort by: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Severity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Age</a:t>
            </a:r>
          </a:p>
          <a:p>
            <a:pPr lvl="2" eaLnBrk="1" hangingPunct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End of a testing cycle</a:t>
            </a:r>
          </a:p>
          <a:p>
            <a:pPr lvl="1" eaLnBrk="1" hangingPunct="1"/>
            <a:r>
              <a:rPr lang="en-US" dirty="0" smtClean="0"/>
              <a:t>Have a Summary</a:t>
            </a:r>
          </a:p>
          <a:p>
            <a:pPr lvl="1" eaLnBrk="1" hangingPunct="1"/>
            <a:r>
              <a:rPr lang="en-US" dirty="0" smtClean="0"/>
              <a:t>Show	</a:t>
            </a:r>
          </a:p>
          <a:p>
            <a:pPr lvl="2" eaLnBrk="1" hangingPunct="1"/>
            <a:r>
              <a:rPr lang="en-US" dirty="0" smtClean="0"/>
              <a:t>Resolved</a:t>
            </a:r>
          </a:p>
          <a:p>
            <a:pPr lvl="2" eaLnBrk="1" hangingPunct="1"/>
            <a:r>
              <a:rPr lang="en-US" dirty="0" smtClean="0"/>
              <a:t>Unresolved</a:t>
            </a:r>
          </a:p>
          <a:p>
            <a:pPr lvl="2" eaLnBrk="1" hangingPunct="1"/>
            <a:r>
              <a:rPr lang="en-US" dirty="0" smtClean="0"/>
              <a:t>Severity</a:t>
            </a:r>
          </a:p>
          <a:p>
            <a:pPr lvl="2" eaLnBrk="1" hangingPunct="1"/>
            <a:r>
              <a:rPr lang="en-US" dirty="0" smtClean="0"/>
              <a:t>Deferred</a:t>
            </a:r>
          </a:p>
          <a:p>
            <a:pPr lvl="2" eaLnBrk="1" hangingPunct="1"/>
            <a:r>
              <a:rPr lang="en-US" dirty="0" smtClean="0"/>
              <a:t>Irreproducible</a:t>
            </a:r>
          </a:p>
          <a:p>
            <a:pPr lvl="2" eaLnBrk="1" hangingPunct="1"/>
            <a:r>
              <a:rPr lang="en-US" dirty="0" smtClean="0"/>
              <a:t>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Resolved and unresolved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Once a problem is fixed RETEST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If fixed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Close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If partially fixed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Create new PR cross-referencing the problem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Unfixed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Classify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400" dirty="0" smtClean="0"/>
              <a:t>Can’t be fixed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400" dirty="0" smtClean="0"/>
              <a:t>As designed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400" dirty="0" smtClean="0"/>
              <a:t>Deferred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400" dirty="0" smtClean="0"/>
              <a:t>Not started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Create a Summary of Unresolved Problems	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Organize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By priority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By development group or function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Distribute to appropriate personnel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Deferred problems</a:t>
            </a:r>
          </a:p>
          <a:p>
            <a:pPr lvl="1" eaLnBrk="1" hangingPunct="1"/>
            <a:r>
              <a:rPr lang="en-US" smtClean="0"/>
              <a:t>Keep deferred problems visible</a:t>
            </a:r>
          </a:p>
          <a:p>
            <a:pPr lvl="1" eaLnBrk="1" hangingPunct="1"/>
            <a:r>
              <a:rPr lang="en-US" smtClean="0"/>
              <a:t>These are </a:t>
            </a:r>
            <a:r>
              <a:rPr lang="en-US" b="1" i="1" smtClean="0"/>
              <a:t>known</a:t>
            </a:r>
            <a:r>
              <a:rPr lang="en-US" smtClean="0"/>
              <a:t> problems</a:t>
            </a:r>
          </a:p>
          <a:p>
            <a:pPr lvl="1" eaLnBrk="1" hangingPunct="1"/>
            <a:r>
              <a:rPr lang="en-US" smtClean="0"/>
              <a:t>Need to be fixed someday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Progress summaries</a:t>
            </a:r>
          </a:p>
          <a:p>
            <a:pPr lvl="1" eaLnBrk="1" hangingPunct="1"/>
            <a:r>
              <a:rPr lang="en-US" dirty="0" smtClean="0"/>
              <a:t>Show the progress trends</a:t>
            </a:r>
          </a:p>
          <a:p>
            <a:pPr lvl="1" eaLnBrk="1" hangingPunct="1"/>
            <a:r>
              <a:rPr lang="en-US" dirty="0" smtClean="0"/>
              <a:t>Can demonstrate</a:t>
            </a:r>
          </a:p>
          <a:p>
            <a:pPr lvl="2" eaLnBrk="1" hangingPunct="1"/>
            <a:r>
              <a:rPr lang="en-US" dirty="0" smtClean="0"/>
              <a:t>Testing on schedule</a:t>
            </a:r>
          </a:p>
          <a:p>
            <a:pPr lvl="2" eaLnBrk="1" hangingPunct="1"/>
            <a:r>
              <a:rPr lang="en-US" dirty="0" smtClean="0"/>
              <a:t>More testing required</a:t>
            </a:r>
          </a:p>
          <a:p>
            <a:pPr lvl="3" eaLnBrk="1" hangingPunct="1"/>
            <a:r>
              <a:rPr lang="en-US" sz="1800" dirty="0" smtClean="0"/>
              <a:t>More or steady instead of fewer serious problems found</a:t>
            </a:r>
          </a:p>
          <a:p>
            <a:pPr lvl="1" eaLnBrk="1" hangingPunct="1"/>
            <a:r>
              <a:rPr lang="en-US" dirty="0" smtClean="0"/>
              <a:t>Don’t cut off testing early without notice</a:t>
            </a:r>
          </a:p>
          <a:p>
            <a:pPr lvl="2" eaLnBrk="1" hangingPunct="1"/>
            <a:r>
              <a:rPr lang="en-US" sz="1800" dirty="0" smtClean="0"/>
              <a:t>Historically: still find problems at end of cycles</a:t>
            </a:r>
          </a:p>
          <a:p>
            <a:pPr lvl="1" eaLnBrk="1" hangingPunct="1"/>
            <a:r>
              <a:rPr lang="en-US" dirty="0" smtClean="0"/>
              <a:t>User interface errors abound</a:t>
            </a:r>
          </a:p>
          <a:p>
            <a:pPr lvl="2" eaLnBrk="1" hangingPunct="1"/>
            <a:r>
              <a:rPr lang="en-US" sz="1800" dirty="0" smtClean="0"/>
              <a:t>May be typical in early stages of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When development is complete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Signoff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Note deferrals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Note unresolved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Have a report cover with titles of stakeholders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Only those who have legitimate veto power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Typically directed by senior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Testing group preparers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Product not released until all stakeholders 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Give sufficient preview time (and draft copies) to all stakeholders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System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Assumptions</a:t>
            </a:r>
          </a:p>
          <a:p>
            <a:pPr lvl="1" eaLnBrk="1" hangingPunct="1"/>
            <a:r>
              <a:rPr lang="en-US" smtClean="0"/>
              <a:t>Various Roles:</a:t>
            </a:r>
          </a:p>
          <a:p>
            <a:pPr lvl="2" eaLnBrk="1" hangingPunct="1"/>
            <a:r>
              <a:rPr lang="en-US" smtClean="0"/>
              <a:t>Test Manager</a:t>
            </a:r>
          </a:p>
          <a:p>
            <a:pPr lvl="2" eaLnBrk="1" hangingPunct="1"/>
            <a:r>
              <a:rPr lang="en-US" smtClean="0"/>
              <a:t>Marketing Manager</a:t>
            </a:r>
          </a:p>
          <a:p>
            <a:pPr lvl="2" eaLnBrk="1" hangingPunct="1"/>
            <a:r>
              <a:rPr lang="en-US" smtClean="0"/>
              <a:t>Project Manager</a:t>
            </a:r>
          </a:p>
          <a:p>
            <a:pPr lvl="2" eaLnBrk="1" hangingPunct="1"/>
            <a:r>
              <a:rPr lang="en-US" smtClean="0"/>
              <a:t>Technical Staff</a:t>
            </a:r>
          </a:p>
          <a:p>
            <a:pPr lvl="2" eaLnBrk="1" hangingPunct="1"/>
            <a:r>
              <a:rPr lang="en-US" smtClean="0"/>
              <a:t>Etc.</a:t>
            </a:r>
          </a:p>
          <a:p>
            <a:pPr lvl="1" eaLnBrk="1" hangingPunct="1"/>
            <a:r>
              <a:rPr lang="en-US" smtClean="0"/>
              <a:t>Multiple roles may be played by one person</a:t>
            </a:r>
          </a:p>
          <a:p>
            <a:pPr lvl="1" eaLnBrk="1" hangingPunct="1"/>
            <a:r>
              <a:rPr lang="en-US" smtClean="0"/>
              <a:t>Some roles may have multiple people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Reopen deferred bugs for the next release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Get ready for the next development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Reinstate all Deferred, Treat as Deferred and As Designed to be tracked again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Update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Change Resolution code to Pending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Release and 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Assign new PR #s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Clear signatures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Clear comments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Consider a review process for all PRs reopened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Mechanics of the Database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Tracking patches</a:t>
            </a:r>
          </a:p>
          <a:p>
            <a:pPr lvl="1" eaLnBrk="1" hangingPunct="1"/>
            <a:r>
              <a:rPr lang="en-US" smtClean="0"/>
              <a:t>Patches: quick fixes for specific customers</a:t>
            </a:r>
          </a:p>
          <a:p>
            <a:pPr lvl="1" eaLnBrk="1" hangingPunct="1"/>
            <a:r>
              <a:rPr lang="en-US" smtClean="0"/>
              <a:t>If patches are issued</a:t>
            </a:r>
          </a:p>
          <a:p>
            <a:pPr lvl="2" eaLnBrk="1" hangingPunct="1"/>
            <a:r>
              <a:rPr lang="en-US" smtClean="0"/>
              <a:t>Test carefully for fix and potential side effects</a:t>
            </a:r>
          </a:p>
          <a:p>
            <a:pPr lvl="2" eaLnBrk="1" hangingPunct="1"/>
            <a:r>
              <a:rPr lang="en-US" smtClean="0"/>
              <a:t>Ensure patch gets into current development</a:t>
            </a:r>
          </a:p>
          <a:p>
            <a:pPr lvl="2" eaLnBrk="1" hangingPunct="1"/>
            <a:r>
              <a:rPr lang="en-US" smtClean="0"/>
              <a:t>Use a resolution code of Patched</a:t>
            </a:r>
          </a:p>
          <a:p>
            <a:pPr lvl="2" eaLnBrk="1" hangingPunct="1"/>
            <a:r>
              <a:rPr lang="en-US" smtClean="0"/>
              <a:t>Consider tracking who got what patch</a:t>
            </a:r>
          </a:p>
          <a:p>
            <a:pPr lvl="3" eaLnBrk="1" hangingPunct="1"/>
            <a:r>
              <a:rPr lang="en-US" sz="1800" smtClean="0"/>
              <a:t>May help Tech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Thoughts on Problem Reporting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Further Thoughts on Problem Reporting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Remember:</a:t>
            </a:r>
          </a:p>
          <a:p>
            <a:pPr lvl="1" eaLnBrk="1" hangingPunct="1"/>
            <a:r>
              <a:rPr lang="en-US" smtClean="0"/>
              <a:t>This is a system to track bugs and their fixes  </a:t>
            </a:r>
          </a:p>
          <a:p>
            <a:pPr eaLnBrk="1" hangingPunct="1"/>
            <a:r>
              <a:rPr lang="en-US" smtClean="0"/>
              <a:t>Points to consider:</a:t>
            </a:r>
          </a:p>
          <a:p>
            <a:pPr lvl="1" eaLnBrk="1" hangingPunct="1"/>
            <a:r>
              <a:rPr lang="en-US" smtClean="0"/>
              <a:t>Exercise judgment</a:t>
            </a:r>
          </a:p>
          <a:p>
            <a:pPr lvl="1" eaLnBrk="1" hangingPunct="1"/>
            <a:r>
              <a:rPr lang="en-US" smtClean="0"/>
              <a:t>Similar reports</a:t>
            </a:r>
          </a:p>
          <a:p>
            <a:pPr lvl="1" eaLnBrk="1" hangingPunct="1"/>
            <a:r>
              <a:rPr lang="en-US" smtClean="0"/>
              <a:t>Allowing for divergent views</a:t>
            </a:r>
          </a:p>
          <a:p>
            <a:pPr lvl="1" eaLnBrk="1" hangingPunct="1"/>
            <a:r>
              <a:rPr lang="en-US" smtClean="0"/>
              <a:t>Internal Details</a:t>
            </a:r>
          </a:p>
          <a:p>
            <a:pPr lvl="1" eaLnBrk="1" hangingPunct="1"/>
            <a:r>
              <a:rPr lang="en-US" smtClean="0"/>
              <a:t>Notes on the Problem Report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4495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Exercising judgment</a:t>
            </a:r>
          </a:p>
          <a:p>
            <a:pPr lvl="1" eaLnBrk="1" hangingPunct="1"/>
            <a:r>
              <a:rPr lang="en-US" sz="2000" dirty="0" smtClean="0"/>
              <a:t>Testing </a:t>
            </a:r>
            <a:r>
              <a:rPr lang="en-US" sz="2000" b="1" i="1" dirty="0" smtClean="0"/>
              <a:t>will</a:t>
            </a:r>
            <a:r>
              <a:rPr lang="en-US" sz="2000" dirty="0" smtClean="0"/>
              <a:t> </a:t>
            </a:r>
          </a:p>
          <a:p>
            <a:pPr lvl="2" eaLnBrk="1" hangingPunct="1"/>
            <a:r>
              <a:rPr lang="en-US" sz="1600" dirty="0" smtClean="0"/>
              <a:t>Miss bugs</a:t>
            </a:r>
          </a:p>
          <a:p>
            <a:pPr lvl="2" eaLnBrk="1" hangingPunct="1"/>
            <a:r>
              <a:rPr lang="en-US" sz="1600" dirty="0" smtClean="0"/>
              <a:t>Create duplicate and trivial reports</a:t>
            </a:r>
          </a:p>
          <a:p>
            <a:pPr lvl="1" eaLnBrk="1" hangingPunct="1"/>
            <a:r>
              <a:rPr lang="en-US" sz="2000" dirty="0" smtClean="0"/>
              <a:t>Need to minimize </a:t>
            </a:r>
            <a:r>
              <a:rPr lang="en-US" sz="2000" i="1" dirty="0" smtClean="0"/>
              <a:t>bugs missed</a:t>
            </a:r>
            <a:r>
              <a:rPr lang="en-US" sz="2000" dirty="0" smtClean="0"/>
              <a:t> </a:t>
            </a:r>
            <a:r>
              <a:rPr lang="en-US" sz="2000" b="1" dirty="0" smtClean="0"/>
              <a:t>and</a:t>
            </a:r>
            <a:r>
              <a:rPr lang="en-US" sz="2000" dirty="0" smtClean="0"/>
              <a:t> </a:t>
            </a:r>
            <a:r>
              <a:rPr lang="en-US" sz="2000" i="1" dirty="0" smtClean="0"/>
              <a:t>unnecessary reports</a:t>
            </a:r>
          </a:p>
          <a:p>
            <a:pPr lvl="1" eaLnBrk="1" hangingPunct="1"/>
            <a:r>
              <a:rPr lang="en-US" sz="2000" dirty="0" smtClean="0"/>
              <a:t>Use your judgment/experience to guide</a:t>
            </a:r>
          </a:p>
          <a:p>
            <a:pPr lvl="2" eaLnBrk="1" hangingPunct="1"/>
            <a:r>
              <a:rPr lang="en-US" sz="1800" dirty="0" smtClean="0"/>
              <a:t>What is a real bug</a:t>
            </a:r>
          </a:p>
          <a:p>
            <a:pPr lvl="2" eaLnBrk="1" hangingPunct="1"/>
            <a:r>
              <a:rPr lang="en-US" sz="1800" dirty="0" smtClean="0"/>
              <a:t>Report potential problems</a:t>
            </a:r>
          </a:p>
          <a:p>
            <a:pPr lvl="2" eaLnBrk="1" hangingPunct="1"/>
            <a:r>
              <a:rPr lang="en-US" sz="1800" dirty="0" smtClean="0"/>
              <a:t>Is this a duplicate or a similar unrelated error</a:t>
            </a:r>
          </a:p>
          <a:p>
            <a:pPr lvl="2" eaLnBrk="1" hangingPunct="1"/>
            <a:r>
              <a:rPr lang="en-US" sz="1800" dirty="0" smtClean="0"/>
              <a:t>If irreproducible, try to reconstruct error scenario</a:t>
            </a:r>
          </a:p>
          <a:p>
            <a:pPr lvl="2" eaLnBrk="1" hangingPunct="1"/>
            <a:r>
              <a:rPr lang="en-US" sz="1800" dirty="0" smtClean="0"/>
              <a:t>If mistake in using program, is it due to poor design?</a:t>
            </a:r>
          </a:p>
          <a:p>
            <a:pPr lvl="3" eaLnBrk="1" hangingPunct="1"/>
            <a:r>
              <a:rPr lang="en-US" sz="1600" dirty="0" smtClean="0"/>
              <a:t>E.g. data is required in capitals but program always switches shift lock off (seen it!)</a:t>
            </a:r>
          </a:p>
          <a:p>
            <a:pPr lvl="2" eaLnBrk="1" hangingPunct="1"/>
            <a:r>
              <a:rPr lang="en-US" sz="1800" dirty="0" smtClean="0"/>
              <a:t>If specification is frozen should design problems be allowed to be reported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8153400" cy="1752600"/>
          </a:xfrm>
        </p:spPr>
        <p:txBody>
          <a:bodyPr/>
          <a:lstStyle/>
          <a:p>
            <a:pPr eaLnBrk="1" hangingPunct="1"/>
            <a:r>
              <a:rPr lang="en-US" sz="2400" smtClean="0"/>
              <a:t>Exercising judgment</a:t>
            </a:r>
          </a:p>
          <a:p>
            <a:pPr lvl="1" eaLnBrk="1" hangingPunct="1"/>
            <a:r>
              <a:rPr lang="en-US" sz="2000" smtClean="0"/>
              <a:t>Consumer risk: bug makes it to end user</a:t>
            </a:r>
          </a:p>
          <a:p>
            <a:pPr lvl="1" eaLnBrk="1" hangingPunct="1"/>
            <a:r>
              <a:rPr lang="en-US" sz="2000" smtClean="0"/>
              <a:t>Producer risk: everyone’s time wasted</a:t>
            </a:r>
          </a:p>
        </p:txBody>
      </p:sp>
      <p:graphicFrame>
        <p:nvGraphicFramePr>
          <p:cNvPr id="58395" name="Group 27"/>
          <p:cNvGraphicFramePr>
            <a:graphicFrameLocks noGrp="1"/>
          </p:cNvGraphicFramePr>
          <p:nvPr>
            <p:ph sz="half" idx="2"/>
          </p:nvPr>
        </p:nvGraphicFramePr>
        <p:xfrm>
          <a:off x="914400" y="4267200"/>
          <a:ext cx="8001000" cy="1677289"/>
        </p:xfrm>
        <a:graphic>
          <a:graphicData uri="http://schemas.openxmlformats.org/drawingml/2006/table">
            <a:tbl>
              <a:tblPr/>
              <a:tblGrid>
                <a:gridCol w="2668588"/>
                <a:gridCol w="2663825"/>
                <a:gridCol w="2668587"/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Similar Bugs Matrix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File a bug report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Ignore bug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bug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Bug gets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Never fixed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(Consumer Risk)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Old bug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Waste of time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(Producer Risk)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Gets fixed anyway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en-US" smtClean="0"/>
              <a:t>Exercising judgment</a:t>
            </a:r>
          </a:p>
          <a:p>
            <a:pPr lvl="1" eaLnBrk="1" hangingPunct="1"/>
            <a:r>
              <a:rPr lang="en-US" smtClean="0"/>
              <a:t>Balancing act</a:t>
            </a:r>
          </a:p>
          <a:p>
            <a:pPr lvl="2" eaLnBrk="1" hangingPunct="1"/>
            <a:r>
              <a:rPr lang="en-US" smtClean="0"/>
              <a:t>Experienced testers typically will not improve ability to distinguish similar bugs</a:t>
            </a:r>
          </a:p>
          <a:p>
            <a:pPr lvl="2" eaLnBrk="1" hangingPunct="1"/>
            <a:r>
              <a:rPr lang="en-US" smtClean="0"/>
              <a:t>If you direct to cut down duplicates it will influence testers to miss similar but different bugs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en-US" smtClean="0"/>
              <a:t>Exercising judgment</a:t>
            </a:r>
          </a:p>
          <a:p>
            <a:pPr lvl="1" eaLnBrk="1" hangingPunct="1"/>
            <a:r>
              <a:rPr lang="en-US" smtClean="0"/>
              <a:t>Balancing act</a:t>
            </a:r>
          </a:p>
          <a:p>
            <a:pPr lvl="2" eaLnBrk="1" hangingPunct="1"/>
            <a:r>
              <a:rPr lang="en-US" smtClean="0"/>
              <a:t>Indirectly influence testers to believe similar bugs are same root cause</a:t>
            </a:r>
          </a:p>
          <a:p>
            <a:pPr lvl="3" eaLnBrk="1" hangingPunct="1"/>
            <a:r>
              <a:rPr lang="en-US" sz="1800" smtClean="0"/>
              <a:t>Reduces duplicate reports</a:t>
            </a:r>
          </a:p>
          <a:p>
            <a:pPr lvl="3" eaLnBrk="1" hangingPunct="1"/>
            <a:r>
              <a:rPr lang="en-US" sz="1800" smtClean="0"/>
              <a:t>Increases bugs missed</a:t>
            </a:r>
          </a:p>
          <a:p>
            <a:pPr lvl="2" eaLnBrk="1" hangingPunct="1"/>
            <a:r>
              <a:rPr lang="en-US" smtClean="0"/>
              <a:t>Indirectly influence tester performance by attaching different consequences to different errors</a:t>
            </a:r>
          </a:p>
          <a:p>
            <a:pPr lvl="3" eaLnBrk="1" hangingPunct="1"/>
            <a:r>
              <a:rPr lang="en-US" sz="1800" smtClean="0"/>
              <a:t>E.g. program manager doesn’t complain about missed bugs but complains about duplicates the testers will reduce duplicates, but miss more real bugs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Similar bug reports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Why report?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Two similar reports might cover two bugs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The same error (e.g. symptom) can arise from two places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Two reports may give programmer insight into finding bug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If second report is returned in as duplicate will reporter file similar reports in the future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Recommendations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Familiarize with current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Cross reference similar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Do not close similar reports until explicitly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Allowing for divergent views</a:t>
            </a:r>
          </a:p>
          <a:p>
            <a:pPr lvl="1" eaLnBrk="1" hangingPunct="1"/>
            <a:r>
              <a:rPr lang="en-US" smtClean="0"/>
              <a:t>Severity vs. Priority</a:t>
            </a:r>
          </a:p>
          <a:p>
            <a:pPr lvl="1" eaLnBrk="1" hangingPunct="1"/>
            <a:r>
              <a:rPr lang="en-US" smtClean="0"/>
              <a:t>Treat as deferred</a:t>
            </a:r>
          </a:p>
          <a:p>
            <a:pPr lvl="1" eaLnBrk="1" hangingPunct="1"/>
            <a:r>
              <a:rPr lang="en-US" smtClean="0"/>
              <a:t>Comments</a:t>
            </a:r>
          </a:p>
          <a:p>
            <a:pPr lvl="1" eaLnBrk="1" hangingPunct="1"/>
            <a:r>
              <a:rPr lang="en-US" smtClean="0"/>
              <a:t>Appeal process</a:t>
            </a:r>
          </a:p>
          <a:p>
            <a:pPr lvl="1" eaLnBrk="1" hangingPunct="1"/>
            <a:r>
              <a:rPr lang="en-US" smtClean="0"/>
              <a:t>Resolved vs. Closed</a:t>
            </a:r>
          </a:p>
          <a:p>
            <a:pPr lvl="1" eaLnBrk="1" hangingPunct="1"/>
            <a:r>
              <a:rPr lang="en-US" smtClean="0"/>
              <a:t>Never reword a report</a:t>
            </a:r>
          </a:p>
          <a:p>
            <a:pPr lvl="1" eaLnBrk="1" hangingPunct="1"/>
            <a:r>
              <a:rPr lang="en-US" smtClean="0"/>
              <a:t>Don’t filter reports you disagree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Tracking System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tracking system:</a:t>
            </a:r>
          </a:p>
          <a:p>
            <a:pPr lvl="1" eaLnBrk="1" hangingPunct="1"/>
            <a:r>
              <a:rPr lang="en-US" dirty="0" smtClean="0"/>
              <a:t>Key issues at this level are political</a:t>
            </a:r>
          </a:p>
          <a:p>
            <a:pPr lvl="2" eaLnBrk="1" hangingPunct="1"/>
            <a:r>
              <a:rPr lang="en-US" dirty="0" smtClean="0"/>
              <a:t>System introduces project accountability</a:t>
            </a:r>
          </a:p>
          <a:p>
            <a:pPr lvl="2" eaLnBrk="1" hangingPunct="1"/>
            <a:r>
              <a:rPr lang="en-US" dirty="0" smtClean="0"/>
              <a:t>System will expose personal and control issues</a:t>
            </a:r>
          </a:p>
          <a:p>
            <a:pPr lvl="2" eaLnBrk="1" hangingPunct="1"/>
            <a:r>
              <a:rPr lang="en-US" dirty="0" smtClean="0"/>
              <a:t>System can monitor individual performance</a:t>
            </a:r>
          </a:p>
          <a:p>
            <a:pPr lvl="2" eaLnBrk="1" hangingPunct="1"/>
            <a:r>
              <a:rPr lang="en-US" dirty="0" smtClean="0"/>
              <a:t>System can provide ammo for cross-group wars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Details</a:t>
            </a:r>
          </a:p>
          <a:p>
            <a:pPr lvl="1" eaLnBrk="1" hangingPunct="1"/>
            <a:r>
              <a:rPr lang="en-US" smtClean="0"/>
              <a:t>Try to note which module failed if possible</a:t>
            </a:r>
          </a:p>
          <a:p>
            <a:pPr lvl="1" eaLnBrk="1" hangingPunct="1"/>
            <a:r>
              <a:rPr lang="en-US" smtClean="0"/>
              <a:t>Classify by Functional Area</a:t>
            </a:r>
          </a:p>
          <a:p>
            <a:pPr lvl="1" eaLnBrk="1" hangingPunct="1"/>
            <a:r>
              <a:rPr lang="en-US" smtClean="0"/>
              <a:t>Don’t guess if don’t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Further Thoughts on Problem Reporting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Notes on the Problem Report form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Validate/assist data entry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Store common names and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 GUI used selections lists, drop downs, etc.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Automatically fill in appropriate initial values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PR #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Default </a:t>
            </a:r>
            <a:r>
              <a:rPr lang="en-US" sz="1800" b="1" smtClean="0"/>
              <a:t>Status</a:t>
            </a:r>
            <a:r>
              <a:rPr lang="en-US" sz="1800" smtClean="0"/>
              <a:t> to </a:t>
            </a:r>
            <a:r>
              <a:rPr lang="en-US" sz="1800" i="1" smtClean="0"/>
              <a:t>Open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Etc.	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Restrict certain functions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E.g. only Tester can set </a:t>
            </a:r>
            <a:r>
              <a:rPr lang="en-US" sz="1800" b="1" smtClean="0"/>
              <a:t>Status</a:t>
            </a:r>
            <a:r>
              <a:rPr lang="en-US" sz="1800" smtClean="0"/>
              <a:t> to </a:t>
            </a:r>
            <a:r>
              <a:rPr lang="en-US" sz="1800" i="1" smtClean="0"/>
              <a:t>Closed</a:t>
            </a:r>
            <a:r>
              <a:rPr lang="en-US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Glosary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Glossary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Management System (DBMS)</a:t>
            </a:r>
          </a:p>
          <a:p>
            <a:pPr lvl="1" eaLnBrk="1" hangingPunct="1"/>
            <a:r>
              <a:rPr lang="en-US" smtClean="0"/>
              <a:t>A program or set of programs that stores data in an organized, retrievable, secure way.  It also ensures the integrity of the data</a:t>
            </a:r>
          </a:p>
          <a:p>
            <a:pPr lvl="1" eaLnBrk="1" hangingPunct="1"/>
            <a:r>
              <a:rPr lang="en-US" smtClean="0"/>
              <a:t>Your DBMS may include the uses of generic DBMS systems</a:t>
            </a:r>
          </a:p>
          <a:p>
            <a:pPr lvl="2" eaLnBrk="1" hangingPunct="1"/>
            <a:r>
              <a:rPr lang="en-US" smtClean="0"/>
              <a:t>Examples: Oracle, IBM UDB, Microsoft SQL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Glossary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</a:t>
            </a:r>
          </a:p>
          <a:p>
            <a:pPr lvl="1" eaLnBrk="1" hangingPunct="1"/>
            <a:r>
              <a:rPr lang="en-US" smtClean="0"/>
              <a:t>A set of information kept under one name by the operating system</a:t>
            </a:r>
          </a:p>
          <a:p>
            <a:pPr lvl="2" eaLnBrk="1" hangingPunct="1"/>
            <a:r>
              <a:rPr lang="en-US" smtClean="0"/>
              <a:t>A database typically consists of many related files</a:t>
            </a:r>
          </a:p>
          <a:p>
            <a:pPr lvl="2" eaLnBrk="1" hangingPunct="1"/>
            <a:r>
              <a:rPr lang="en-US" smtClean="0"/>
              <a:t>Examples</a:t>
            </a:r>
          </a:p>
          <a:p>
            <a:pPr lvl="3" eaLnBrk="1" hangingPunct="1"/>
            <a:r>
              <a:rPr lang="en-US" sz="1800" smtClean="0"/>
              <a:t>Problem reports</a:t>
            </a:r>
          </a:p>
          <a:p>
            <a:pPr lvl="3" eaLnBrk="1" hangingPunct="1"/>
            <a:r>
              <a:rPr lang="en-US" sz="1800" smtClean="0"/>
              <a:t>Reference file for valid responses to various tests</a:t>
            </a:r>
          </a:p>
          <a:p>
            <a:pPr lvl="3" eaLnBrk="1" hangingPunct="1"/>
            <a:r>
              <a:rPr lang="en-US" sz="1800" smtClean="0"/>
              <a:t>Indexes to data in the files</a:t>
            </a:r>
          </a:p>
          <a:p>
            <a:pPr lvl="4" eaLnBrk="1" hangingPunct="1"/>
            <a:r>
              <a:rPr lang="en-US" sz="1800" smtClean="0"/>
              <a:t>Problem reports</a:t>
            </a:r>
          </a:p>
          <a:p>
            <a:pPr lvl="4" eaLnBrk="1" hangingPunct="1"/>
            <a:r>
              <a:rPr lang="en-US" sz="1800" smtClean="0"/>
              <a:t>Test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Glossary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Record</a:t>
            </a:r>
          </a:p>
          <a:p>
            <a:pPr lvl="1" eaLnBrk="1" hangingPunct="1"/>
            <a:r>
              <a:rPr lang="en-US" smtClean="0"/>
              <a:t>Complete entry for one item in a DB</a:t>
            </a:r>
          </a:p>
          <a:p>
            <a:pPr eaLnBrk="1" hangingPunct="1"/>
            <a:r>
              <a:rPr lang="en-US" smtClean="0"/>
              <a:t>Field</a:t>
            </a:r>
          </a:p>
          <a:p>
            <a:pPr lvl="1" eaLnBrk="1" hangingPunct="1"/>
            <a:r>
              <a:rPr lang="en-US" smtClean="0"/>
              <a:t>Single item of data within a record</a:t>
            </a:r>
          </a:p>
          <a:p>
            <a:pPr eaLnBrk="1" hangingPunct="1"/>
            <a:r>
              <a:rPr lang="en-US" smtClean="0"/>
              <a:t>Form</a:t>
            </a:r>
          </a:p>
          <a:p>
            <a:pPr lvl="1" eaLnBrk="1" hangingPunct="1"/>
            <a:r>
              <a:rPr lang="en-US" smtClean="0"/>
              <a:t>Used to enter data into a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Glossary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Description or summary of select information in the DB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 have many reports summarizing different aspects of the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Examples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Test Team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Fixed but untested PRs sorted  by 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Project Manager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List of open PRs categorized by severity and 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Programmers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List of PRs assigned to them sorted by priority and 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PTS is a “history” of the testing process</a:t>
            </a:r>
          </a:p>
          <a:p>
            <a:pPr eaLnBrk="1" hangingPunct="1"/>
            <a:r>
              <a:rPr lang="en-US" smtClean="0"/>
              <a:t>Use the PTS as a testing tool, not a productivity tool</a:t>
            </a:r>
          </a:p>
          <a:p>
            <a:pPr eaLnBrk="1" hangingPunct="1"/>
            <a:r>
              <a:rPr lang="en-US" smtClean="0"/>
              <a:t>Use judgment in reports</a:t>
            </a:r>
          </a:p>
          <a:p>
            <a:pPr lvl="1" eaLnBrk="1" hangingPunct="1"/>
            <a:r>
              <a:rPr lang="en-US" smtClean="0"/>
              <a:t>What to include</a:t>
            </a:r>
          </a:p>
          <a:p>
            <a:pPr lvl="1" eaLnBrk="1" hangingPunct="1"/>
            <a:r>
              <a:rPr lang="en-US" smtClean="0"/>
              <a:t>Who to get</a:t>
            </a:r>
          </a:p>
          <a:p>
            <a:pPr eaLnBrk="1" hangingPunct="1"/>
            <a:r>
              <a:rPr lang="en-US" smtClean="0"/>
              <a:t>Don’t cave to pressure to do the wrong thing</a:t>
            </a:r>
            <a:endParaRPr 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Issues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CC00"/>
                </a:solidFill>
              </a:rPr>
              <a:t> </a:t>
            </a:r>
            <a:r>
              <a:rPr lang="en-US" sz="4400" smtClean="0">
                <a:solidFill>
                  <a:srgbClr val="00CC00"/>
                </a:solidFill>
              </a:rPr>
              <a:t>+</a:t>
            </a:r>
            <a:r>
              <a:rPr lang="en-US" smtClean="0"/>
              <a:t> System introduces project accountability</a:t>
            </a:r>
          </a:p>
          <a:p>
            <a:pPr lvl="1" eaLnBrk="1" hangingPunct="1"/>
            <a:r>
              <a:rPr lang="en-US" smtClean="0"/>
              <a:t>Exposes traditionally private information</a:t>
            </a:r>
          </a:p>
          <a:p>
            <a:pPr lvl="2" eaLnBrk="1" hangingPunct="1"/>
            <a:r>
              <a:rPr lang="en-US" smtClean="0"/>
              <a:t>List of Key Tasks remaining</a:t>
            </a:r>
          </a:p>
          <a:p>
            <a:pPr lvl="2" eaLnBrk="1" hangingPunct="1"/>
            <a:r>
              <a:rPr lang="en-US" smtClean="0"/>
              <a:t>Anyone can access</a:t>
            </a:r>
          </a:p>
          <a:p>
            <a:pPr lvl="1" eaLnBrk="1" hangingPunct="1"/>
            <a:r>
              <a:rPr lang="en-US" smtClean="0"/>
              <a:t>Indication of the current quality of the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Issues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CC00"/>
                </a:solidFill>
              </a:rPr>
              <a:t> </a:t>
            </a:r>
            <a:r>
              <a:rPr lang="en-US" sz="4400" smtClean="0">
                <a:solidFill>
                  <a:srgbClr val="00CC00"/>
                </a:solidFill>
              </a:rPr>
              <a:t>+</a:t>
            </a:r>
            <a:r>
              <a:rPr lang="en-US" sz="2400" smtClean="0"/>
              <a:t> System will expose personal and control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can report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Reports wording, categorization and severity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can access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controls the final report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can hurt who’s feelings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can waste who’s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Documentation levels of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How much disagreement is allowed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Who makes decisions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Appeals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Final decision</a:t>
            </a:r>
          </a:p>
          <a:p>
            <a:pPr lvl="2" eaLnBrk="1" hangingPunct="1">
              <a:lnSpc>
                <a:spcPct val="90000"/>
              </a:lnSpc>
            </a:pPr>
            <a:endParaRPr lang="en-US" sz="18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1563</TotalTime>
  <Words>2686</Words>
  <Application>Microsoft Office PowerPoint</Application>
  <PresentationFormat>On-screen Show (4:3)</PresentationFormat>
  <Paragraphs>579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Capsules</vt:lpstr>
      <vt:lpstr>Problem Tracking System (PTS)</vt:lpstr>
      <vt:lpstr>Overview</vt:lpstr>
      <vt:lpstr>Problem Tracking System</vt:lpstr>
      <vt:lpstr>Problem Tracking System</vt:lpstr>
      <vt:lpstr>Problem Tracking System</vt:lpstr>
      <vt:lpstr>Problem Tracking System</vt:lpstr>
      <vt:lpstr>Key Issues</vt:lpstr>
      <vt:lpstr>Key Issues</vt:lpstr>
      <vt:lpstr>Key Issues</vt:lpstr>
      <vt:lpstr>Key Issues</vt:lpstr>
      <vt:lpstr>Key Issues</vt:lpstr>
      <vt:lpstr>Prime Objective of a PTS</vt:lpstr>
      <vt:lpstr>The Tasks of a System</vt:lpstr>
      <vt:lpstr>Problem Tracking Overview</vt:lpstr>
      <vt:lpstr>Problem Tracking Overview</vt:lpstr>
      <vt:lpstr>Problem Tracking Overview</vt:lpstr>
      <vt:lpstr>Problem Tracking Overview</vt:lpstr>
      <vt:lpstr>Problem Tracking Overview</vt:lpstr>
      <vt:lpstr>Resume 2/12</vt:lpstr>
      <vt:lpstr>Problem Tracking Overview</vt:lpstr>
      <vt:lpstr>Problem Tracking Overview</vt:lpstr>
      <vt:lpstr>Problem Tracking Overview</vt:lpstr>
      <vt:lpstr>Problem Tracking Overview</vt:lpstr>
      <vt:lpstr>Problem Tracking Overview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Users of the tracking system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Mechanics of the Database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Further Thoughts on Problem Reporting</vt:lpstr>
      <vt:lpstr>Glosary</vt:lpstr>
      <vt:lpstr>Glossary</vt:lpstr>
      <vt:lpstr>Glossary</vt:lpstr>
      <vt:lpstr>Glossary</vt:lpstr>
      <vt:lpstr>Glossary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Tracking System</dc:title>
  <dc:creator>Kombol</dc:creator>
  <cp:lastModifiedBy>Information &amp; Technology Services</cp:lastModifiedBy>
  <cp:revision>36</cp:revision>
  <dcterms:created xsi:type="dcterms:W3CDTF">2006-06-27T21:32:59Z</dcterms:created>
  <dcterms:modified xsi:type="dcterms:W3CDTF">2009-02-11T18:46:51Z</dcterms:modified>
</cp:coreProperties>
</file>