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9" r:id="rId6"/>
    <p:sldId id="271" r:id="rId7"/>
    <p:sldId id="289" r:id="rId8"/>
    <p:sldId id="272" r:id="rId9"/>
    <p:sldId id="282" r:id="rId10"/>
    <p:sldId id="273" r:id="rId11"/>
    <p:sldId id="281" r:id="rId12"/>
    <p:sldId id="274" r:id="rId13"/>
    <p:sldId id="283" r:id="rId14"/>
    <p:sldId id="275" r:id="rId15"/>
    <p:sldId id="284" r:id="rId16"/>
    <p:sldId id="285" r:id="rId17"/>
    <p:sldId id="270" r:id="rId18"/>
    <p:sldId id="260" r:id="rId19"/>
    <p:sldId id="261" r:id="rId20"/>
    <p:sldId id="262" r:id="rId21"/>
    <p:sldId id="263" r:id="rId22"/>
    <p:sldId id="264" r:id="rId23"/>
    <p:sldId id="286" r:id="rId24"/>
    <p:sldId id="276" r:id="rId25"/>
    <p:sldId id="288" r:id="rId26"/>
    <p:sldId id="287" r:id="rId27"/>
    <p:sldId id="277" r:id="rId28"/>
    <p:sldId id="278" r:id="rId29"/>
    <p:sldId id="279" r:id="rId30"/>
    <p:sldId id="290" r:id="rId31"/>
    <p:sldId id="280" r:id="rId32"/>
    <p:sldId id="265" r:id="rId33"/>
    <p:sldId id="266" r:id="rId34"/>
    <p:sldId id="267" r:id="rId35"/>
    <p:sldId id="291" r:id="rId36"/>
    <p:sldId id="268" r:id="rId3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4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12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kumimoji="1" lang="en-US" sz="2400">
                <a:latin typeface="Times New Roman" pitchFamily="18" charset="0"/>
              </a:endParaRPr>
            </a:p>
          </p:txBody>
        </p:sp>
        <p:sp>
          <p:nvSpPr>
            <p:cNvPr id="5124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kumimoji="1" lang="en-US" sz="2400">
                <a:latin typeface="Times New Roman" pitchFamily="18" charset="0"/>
              </a:endParaRPr>
            </a:p>
          </p:txBody>
        </p:sp>
      </p:grpSp>
      <p:grpSp>
        <p:nvGrpSpPr>
          <p:cNvPr id="5125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5126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7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D46D08C5-6DFB-4CFF-970B-6B7BC724981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132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9AC344-8BF1-400B-9C22-DFC2378F45F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7D3F3B-2C46-4461-A529-E3C65244B3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C86033-13B3-4A9A-B144-639EDECEC6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A94438-58BC-4EF5-98CA-ACBFA85244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86C202-3FFD-4AAA-AA61-51BF14DB34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0C8516-97F1-4009-9530-1B65CAFC5A6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95BACA-85C3-41E8-BC83-6E17A8D47AD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51A8B9-BD80-4A30-8DE2-92D3633FEF5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260BE2-06E8-4F7E-8590-5B6AE45218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079B59-CD04-4857-B6B9-A4788B3F26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4099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4100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1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102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4103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4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4105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eaLnBrk="1" hangingPunct="1">
              <a:defRPr sz="2600" b="1">
                <a:solidFill>
                  <a:schemeClr val="bg1"/>
                </a:solidFill>
              </a:defRPr>
            </a:lvl1pPr>
          </a:lstStyle>
          <a:p>
            <a:fld id="{6442DEB9-27B5-44E0-9E0A-08E00482620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Test Case Design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Chapter 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Equivalence Classes and </a:t>
            </a:r>
            <a:br>
              <a:rPr lang="en-US" sz="3200"/>
            </a:br>
            <a:r>
              <a:rPr lang="en-US" sz="3200"/>
              <a:t>Boundary Values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495800"/>
          </a:xfrm>
        </p:spPr>
        <p:txBody>
          <a:bodyPr/>
          <a:lstStyle/>
          <a:p>
            <a:r>
              <a:rPr lang="en-US"/>
              <a:t>Finding Equivalence Classes </a:t>
            </a:r>
          </a:p>
          <a:p>
            <a:pPr lvl="1"/>
            <a:r>
              <a:rPr lang="en-US"/>
              <a:t>Look for membership in a group</a:t>
            </a:r>
          </a:p>
          <a:p>
            <a:pPr lvl="2"/>
            <a:r>
              <a:rPr lang="en-US"/>
              <a:t>If an input is in a group all members of that group are in that equivalence class</a:t>
            </a:r>
          </a:p>
          <a:p>
            <a:pPr lvl="2"/>
            <a:r>
              <a:rPr lang="en-US"/>
              <a:t>Example: </a:t>
            </a:r>
          </a:p>
          <a:p>
            <a:pPr lvl="3"/>
            <a:r>
              <a:rPr lang="en-US"/>
              <a:t>England is in the European group</a:t>
            </a:r>
          </a:p>
          <a:p>
            <a:pPr lvl="4"/>
            <a:r>
              <a:rPr lang="en-US"/>
              <a:t>France and Germany are in that equivalence class</a:t>
            </a:r>
          </a:p>
          <a:p>
            <a:pPr lvl="4"/>
            <a:r>
              <a:rPr lang="en-US"/>
              <a:t>China and Canada are not (invalid class)</a:t>
            </a:r>
          </a:p>
          <a:p>
            <a:pPr lvl="2"/>
            <a:r>
              <a:rPr lang="en-US"/>
              <a:t>Can have sub-classes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Equivalence Classes and </a:t>
            </a:r>
            <a:br>
              <a:rPr lang="en-US" sz="3200"/>
            </a:br>
            <a:r>
              <a:rPr lang="en-US" sz="3200"/>
              <a:t>Boundary Values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495800"/>
          </a:xfrm>
        </p:spPr>
        <p:txBody>
          <a:bodyPr/>
          <a:lstStyle/>
          <a:p>
            <a:r>
              <a:rPr lang="en-US"/>
              <a:t>Finding Equivalence Classes </a:t>
            </a:r>
          </a:p>
          <a:p>
            <a:pPr lvl="1"/>
            <a:r>
              <a:rPr lang="en-US"/>
              <a:t>Analyze responses to lists and menus</a:t>
            </a:r>
          </a:p>
          <a:p>
            <a:pPr lvl="2"/>
            <a:r>
              <a:rPr lang="en-US"/>
              <a:t>Selection of list or menu elements that give a different response will be in different equivalence classes</a:t>
            </a:r>
          </a:p>
          <a:p>
            <a:pPr lvl="2"/>
            <a:r>
              <a:rPr lang="en-US"/>
              <a:t>Example:</a:t>
            </a:r>
          </a:p>
          <a:p>
            <a:pPr lvl="3"/>
            <a:r>
              <a:rPr lang="en-US"/>
              <a:t>State drop downs that have names, standard abbreviations and postal codes would have 50 equivalence classes</a:t>
            </a:r>
          </a:p>
          <a:p>
            <a:pPr lvl="4"/>
            <a:r>
              <a:rPr lang="en-US"/>
              <a:t>MT, Mont, and Montana are an equivalence class</a:t>
            </a:r>
          </a:p>
          <a:p>
            <a:pPr lvl="4"/>
            <a:r>
              <a:rPr lang="en-US"/>
              <a:t>IA, NY, Florida are in different equivalence classes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Equivalence Classes and </a:t>
            </a:r>
            <a:br>
              <a:rPr lang="en-US" sz="3200"/>
            </a:br>
            <a:r>
              <a:rPr lang="en-US" sz="3200"/>
              <a:t>Boundary Values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3048000"/>
          </a:xfrm>
        </p:spPr>
        <p:txBody>
          <a:bodyPr/>
          <a:lstStyle/>
          <a:p>
            <a:r>
              <a:rPr lang="en-US"/>
              <a:t>Finding Equivalence Classes </a:t>
            </a:r>
          </a:p>
          <a:p>
            <a:pPr lvl="1"/>
            <a:r>
              <a:rPr lang="en-US"/>
              <a:t>Look for variables that must be equal</a:t>
            </a:r>
          </a:p>
          <a:p>
            <a:pPr lvl="2"/>
            <a:r>
              <a:rPr lang="en-US"/>
              <a:t>Check for values once valid but may no longer be valid</a:t>
            </a:r>
          </a:p>
          <a:p>
            <a:pPr lvl="2"/>
            <a:r>
              <a:rPr lang="en-US"/>
              <a:t>Put no longer valid choices in their own equivalence class</a:t>
            </a:r>
          </a:p>
          <a:p>
            <a:pPr lvl="2"/>
            <a:endParaRPr lang="en-US"/>
          </a:p>
          <a:p>
            <a:pPr lvl="1"/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Equivalence Classes and </a:t>
            </a:r>
            <a:br>
              <a:rPr lang="en-US" sz="3200"/>
            </a:br>
            <a:r>
              <a:rPr lang="en-US" sz="3200"/>
              <a:t>Boundary Values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Finding Equivalence Classes </a:t>
            </a:r>
          </a:p>
          <a:p>
            <a:pPr lvl="1"/>
            <a:r>
              <a:rPr lang="en-US"/>
              <a:t>Create time-determined equivalence classes</a:t>
            </a:r>
          </a:p>
          <a:p>
            <a:pPr lvl="2"/>
            <a:r>
              <a:rPr lang="en-US"/>
              <a:t>An event related to another event can cause an error</a:t>
            </a:r>
          </a:p>
          <a:p>
            <a:pPr lvl="2"/>
            <a:r>
              <a:rPr lang="en-US"/>
              <a:t>Three basic equivalent classes</a:t>
            </a:r>
          </a:p>
          <a:p>
            <a:pPr lvl="3"/>
            <a:r>
              <a:rPr lang="en-US"/>
              <a:t>Before the related event</a:t>
            </a:r>
          </a:p>
          <a:p>
            <a:pPr lvl="3"/>
            <a:r>
              <a:rPr lang="en-US"/>
              <a:t>At or within a small window of the related event</a:t>
            </a:r>
          </a:p>
          <a:p>
            <a:pPr lvl="3"/>
            <a:r>
              <a:rPr lang="en-US"/>
              <a:t>After the related event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Equivalence Classes and </a:t>
            </a:r>
            <a:br>
              <a:rPr lang="en-US" sz="3200"/>
            </a:br>
            <a:r>
              <a:rPr lang="en-US" sz="3200"/>
              <a:t>Boundary Values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267200"/>
          </a:xfrm>
        </p:spPr>
        <p:txBody>
          <a:bodyPr/>
          <a:lstStyle/>
          <a:p>
            <a:r>
              <a:rPr lang="en-US"/>
              <a:t>Finding Equivalence Classes </a:t>
            </a:r>
          </a:p>
          <a:p>
            <a:pPr lvl="1"/>
            <a:r>
              <a:rPr lang="en-US"/>
              <a:t>Look for variable groups that must calculate to a certain value or range</a:t>
            </a:r>
          </a:p>
          <a:p>
            <a:pPr lvl="2"/>
            <a:r>
              <a:rPr lang="en-US"/>
              <a:t>Three interior angles of a triangle add to 180</a:t>
            </a:r>
            <a:r>
              <a:rPr lang="en-US">
                <a:cs typeface="Arial" charset="0"/>
              </a:rPr>
              <a:t>º</a:t>
            </a:r>
          </a:p>
          <a:p>
            <a:pPr lvl="3"/>
            <a:r>
              <a:rPr lang="en-US">
                <a:cs typeface="Arial" charset="0"/>
              </a:rPr>
              <a:t>Plane geometry</a:t>
            </a:r>
          </a:p>
          <a:p>
            <a:pPr lvl="2"/>
            <a:r>
              <a:rPr lang="en-US">
                <a:cs typeface="Arial" charset="0"/>
              </a:rPr>
              <a:t>Places within 25 miles of a zip code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Equivalence Classes and </a:t>
            </a:r>
            <a:br>
              <a:rPr lang="en-US" sz="3200"/>
            </a:br>
            <a:r>
              <a:rPr lang="en-US" sz="3200"/>
              <a:t>Boundary Values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267200"/>
          </a:xfrm>
        </p:spPr>
        <p:txBody>
          <a:bodyPr/>
          <a:lstStyle/>
          <a:p>
            <a:r>
              <a:rPr lang="en-US" dirty="0"/>
              <a:t>Finding Equivalence Classes </a:t>
            </a:r>
          </a:p>
          <a:p>
            <a:pPr lvl="1"/>
            <a:r>
              <a:rPr lang="en-US" dirty="0"/>
              <a:t>Look for equivalent output events</a:t>
            </a:r>
          </a:p>
          <a:p>
            <a:pPr lvl="2"/>
            <a:r>
              <a:rPr lang="en-US" dirty="0" smtClean="0"/>
              <a:t>Graphics: Draw </a:t>
            </a:r>
            <a:r>
              <a:rPr lang="en-US" dirty="0"/>
              <a:t>a 6</a:t>
            </a:r>
            <a:r>
              <a:rPr lang="en-US" dirty="0">
                <a:cs typeface="Arial" charset="0"/>
              </a:rPr>
              <a:t>"</a:t>
            </a:r>
            <a:r>
              <a:rPr lang="en-US" dirty="0"/>
              <a:t> long line</a:t>
            </a:r>
          </a:p>
          <a:p>
            <a:pPr lvl="3"/>
            <a:r>
              <a:rPr lang="en-US" dirty="0"/>
              <a:t>Is it a line</a:t>
            </a:r>
          </a:p>
          <a:p>
            <a:pPr lvl="3"/>
            <a:r>
              <a:rPr lang="en-US" dirty="0"/>
              <a:t>Is it 6”</a:t>
            </a:r>
          </a:p>
          <a:p>
            <a:pPr lvl="3"/>
            <a:r>
              <a:rPr lang="en-US" dirty="0"/>
              <a:t>What if all or part of the line is outside of a boundary?</a:t>
            </a:r>
          </a:p>
          <a:p>
            <a:pPr lvl="4"/>
            <a:r>
              <a:rPr lang="en-US" dirty="0"/>
              <a:t>E.g. plotter at the edge of the paper</a:t>
            </a:r>
          </a:p>
          <a:p>
            <a:pPr lvl="2"/>
            <a:r>
              <a:rPr lang="en-US" dirty="0"/>
              <a:t>Random number generated between 0 and 100</a:t>
            </a:r>
          </a:p>
          <a:p>
            <a:pPr lvl="3"/>
            <a:r>
              <a:rPr lang="en-US" dirty="0"/>
              <a:t>Can it generate </a:t>
            </a:r>
            <a:r>
              <a:rPr lang="en-US" dirty="0" smtClean="0"/>
              <a:t>101 in error</a:t>
            </a:r>
            <a:endParaRPr lang="en-US" dirty="0"/>
          </a:p>
          <a:p>
            <a:pPr lvl="3"/>
            <a:r>
              <a:rPr lang="en-US" dirty="0" smtClean="0"/>
              <a:t>Are </a:t>
            </a:r>
            <a:r>
              <a:rPr lang="en-US" dirty="0"/>
              <a:t>0 and 100 </a:t>
            </a:r>
            <a:r>
              <a:rPr lang="en-US" dirty="0" smtClean="0"/>
              <a:t>valid?</a:t>
            </a:r>
            <a:endParaRPr lang="en-US" dirty="0"/>
          </a:p>
          <a:p>
            <a:pPr lvl="3"/>
            <a:r>
              <a:rPr lang="en-US" dirty="0"/>
              <a:t>Is 1.56 </a:t>
            </a:r>
            <a:r>
              <a:rPr lang="en-US" dirty="0" smtClean="0"/>
              <a:t>valid </a:t>
            </a:r>
          </a:p>
          <a:p>
            <a:pPr lvl="4"/>
            <a:r>
              <a:rPr lang="en-US" dirty="0" smtClean="0"/>
              <a:t>Must it be integer?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Equivalence Classes and </a:t>
            </a:r>
            <a:br>
              <a:rPr lang="en-US" sz="3200"/>
            </a:br>
            <a:r>
              <a:rPr lang="en-US" sz="3200"/>
              <a:t>Boundary Values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267200"/>
          </a:xfrm>
        </p:spPr>
        <p:txBody>
          <a:bodyPr/>
          <a:lstStyle/>
          <a:p>
            <a:r>
              <a:rPr lang="en-US"/>
              <a:t>Finding Equivalence Classes </a:t>
            </a:r>
          </a:p>
          <a:p>
            <a:pPr lvl="1"/>
            <a:r>
              <a:rPr lang="en-US"/>
              <a:t>Look for equivalent operating environments</a:t>
            </a:r>
          </a:p>
          <a:p>
            <a:pPr lvl="2"/>
            <a:r>
              <a:rPr lang="en-US"/>
              <a:t>Designed for Intel Pentium IV processor</a:t>
            </a:r>
          </a:p>
          <a:p>
            <a:pPr lvl="3"/>
            <a:r>
              <a:rPr lang="en-US"/>
              <a:t>Will it work on AMD Athlon</a:t>
            </a:r>
          </a:p>
          <a:p>
            <a:pPr lvl="3"/>
            <a:r>
              <a:rPr lang="en-US"/>
              <a:t>Will it work on Intel 486</a:t>
            </a:r>
          </a:p>
          <a:p>
            <a:pPr lvl="3"/>
            <a:r>
              <a:rPr lang="en-US"/>
              <a:t>Will it work on Intel Core Duo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Equivalence Classes and </a:t>
            </a:r>
            <a:br>
              <a:rPr lang="en-US" sz="3200"/>
            </a:br>
            <a:r>
              <a:rPr lang="en-US" sz="3200"/>
              <a:t>Boundary Values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848600" cy="37242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/>
              <a:t>Boundaries of Equivalence Classes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Use only one or two test cases for equivalence classes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Use values at class boundaries</a:t>
            </a:r>
          </a:p>
          <a:p>
            <a:pPr lvl="2">
              <a:lnSpc>
                <a:spcPct val="80000"/>
              </a:lnSpc>
            </a:pPr>
            <a:r>
              <a:rPr lang="en-US" sz="1600"/>
              <a:t>For number valid between 0 and 100</a:t>
            </a:r>
          </a:p>
          <a:p>
            <a:pPr lvl="2">
              <a:lnSpc>
                <a:spcPct val="80000"/>
              </a:lnSpc>
            </a:pPr>
            <a:r>
              <a:rPr lang="en-US" sz="1600"/>
              <a:t>Two boundaries: 0 and 100</a:t>
            </a:r>
          </a:p>
          <a:p>
            <a:pPr lvl="3">
              <a:lnSpc>
                <a:spcPct val="80000"/>
              </a:lnSpc>
            </a:pPr>
            <a:r>
              <a:rPr lang="en-US" sz="1400"/>
              <a:t>Check 0, 1, 99 and 100</a:t>
            </a:r>
          </a:p>
          <a:p>
            <a:pPr lvl="3">
              <a:lnSpc>
                <a:spcPct val="80000"/>
              </a:lnSpc>
            </a:pPr>
            <a:r>
              <a:rPr lang="en-US" sz="1400"/>
              <a:t>Maybe add 101</a:t>
            </a:r>
          </a:p>
          <a:p>
            <a:pPr lvl="4">
              <a:lnSpc>
                <a:spcPct val="80000"/>
              </a:lnSpc>
            </a:pPr>
            <a:r>
              <a:rPr lang="en-US" sz="1400"/>
              <a:t>Programmer might have had incorrect boundary check</a:t>
            </a:r>
          </a:p>
          <a:p>
            <a:pPr lvl="4">
              <a:lnSpc>
                <a:spcPct val="80000"/>
              </a:lnSpc>
            </a:pPr>
            <a:r>
              <a:rPr lang="en-US" sz="1400"/>
              <a:t>&lt;=100 instead of &lt;100</a:t>
            </a:r>
          </a:p>
          <a:p>
            <a:pPr lvl="4">
              <a:lnSpc>
                <a:spcPct val="80000"/>
              </a:lnSpc>
            </a:pPr>
            <a:r>
              <a:rPr lang="en-US" sz="1400"/>
              <a:t>&lt; 99 instead of &lt;=99</a:t>
            </a:r>
          </a:p>
          <a:p>
            <a:pPr lvl="4">
              <a:lnSpc>
                <a:spcPct val="80000"/>
              </a:lnSpc>
            </a:pPr>
            <a:r>
              <a:rPr lang="en-US" sz="1400"/>
              <a:t>&lt;&gt; 100 instead of &lt;100</a:t>
            </a:r>
          </a:p>
          <a:p>
            <a:pPr lvl="2">
              <a:lnSpc>
                <a:spcPct val="80000"/>
              </a:lnSpc>
            </a:pPr>
            <a:r>
              <a:rPr lang="en-US" sz="1600"/>
              <a:t>Be aware of “close enough”</a:t>
            </a:r>
          </a:p>
          <a:p>
            <a:pPr lvl="3">
              <a:lnSpc>
                <a:spcPct val="80000"/>
              </a:lnSpc>
            </a:pPr>
            <a:r>
              <a:rPr lang="en-US" sz="1400"/>
              <a:t>1/3 + 1/3 = 2/3</a:t>
            </a:r>
          </a:p>
          <a:p>
            <a:pPr lvl="3">
              <a:lnSpc>
                <a:spcPct val="80000"/>
              </a:lnSpc>
            </a:pPr>
            <a:r>
              <a:rPr lang="en-US" sz="1400"/>
              <a:t>.333 + .333 &lt;&gt; .667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Test values at each edge</a:t>
            </a:r>
          </a:p>
          <a:p>
            <a:pPr>
              <a:lnSpc>
                <a:spcPct val="80000"/>
              </a:lnSpc>
            </a:pPr>
            <a:endParaRPr lang="en-US" sz="20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Visible State Transitions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/>
              <a:t>If there is a visible change </a:t>
            </a:r>
            <a:r>
              <a:rPr lang="en-US" sz="2000" dirty="0" smtClean="0"/>
              <a:t>has there been </a:t>
            </a:r>
            <a:r>
              <a:rPr lang="en-US" sz="2000" dirty="0"/>
              <a:t>a state change in the </a:t>
            </a:r>
            <a:r>
              <a:rPr lang="en-US" sz="2000" dirty="0" smtClean="0"/>
              <a:t>program</a:t>
            </a:r>
            <a:endParaRPr lang="en-US" sz="2000" dirty="0"/>
          </a:p>
          <a:p>
            <a:pPr lvl="1">
              <a:lnSpc>
                <a:spcPct val="80000"/>
              </a:lnSpc>
            </a:pPr>
            <a:r>
              <a:rPr lang="en-US" sz="1800" dirty="0"/>
              <a:t>Menu choices</a:t>
            </a:r>
          </a:p>
          <a:p>
            <a:pPr lvl="2">
              <a:lnSpc>
                <a:spcPct val="80000"/>
              </a:lnSpc>
            </a:pPr>
            <a:r>
              <a:rPr lang="en-US" sz="1600" dirty="0"/>
              <a:t>Each option must be tested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Options (checklists, radio buttons)</a:t>
            </a:r>
          </a:p>
          <a:p>
            <a:pPr lvl="2">
              <a:lnSpc>
                <a:spcPct val="80000"/>
              </a:lnSpc>
            </a:pPr>
            <a:r>
              <a:rPr lang="en-US" sz="1600" dirty="0"/>
              <a:t>Each must be checked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Different view</a:t>
            </a:r>
          </a:p>
          <a:p>
            <a:pPr lvl="2">
              <a:lnSpc>
                <a:spcPct val="80000"/>
              </a:lnSpc>
            </a:pPr>
            <a:r>
              <a:rPr lang="en-US" sz="1600" dirty="0"/>
              <a:t>Expected view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Each pathway must be tested</a:t>
            </a:r>
          </a:p>
          <a:p>
            <a:pPr lvl="2">
              <a:lnSpc>
                <a:spcPct val="80000"/>
              </a:lnSpc>
            </a:pPr>
            <a:r>
              <a:rPr lang="en-US" sz="1600" dirty="0"/>
              <a:t>Correct action</a:t>
            </a:r>
          </a:p>
          <a:p>
            <a:pPr lvl="2">
              <a:lnSpc>
                <a:spcPct val="80000"/>
              </a:lnSpc>
            </a:pPr>
            <a:r>
              <a:rPr lang="en-US" sz="1600" dirty="0"/>
              <a:t>Does different data present problems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Menu maps</a:t>
            </a:r>
          </a:p>
          <a:p>
            <a:pPr lvl="2">
              <a:lnSpc>
                <a:spcPct val="80000"/>
              </a:lnSpc>
            </a:pPr>
            <a:r>
              <a:rPr lang="en-US" sz="1600" dirty="0"/>
              <a:t>Explicitly draw out possible paths</a:t>
            </a:r>
          </a:p>
          <a:p>
            <a:pPr lvl="2">
              <a:lnSpc>
                <a:spcPct val="80000"/>
              </a:lnSpc>
            </a:pPr>
            <a:r>
              <a:rPr lang="en-US" sz="1600" dirty="0"/>
              <a:t>Review possible interactions, different paths leading to same states</a:t>
            </a:r>
          </a:p>
          <a:p>
            <a:pPr lvl="1"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Race Conditions and </a:t>
            </a:r>
            <a:br>
              <a:rPr lang="en-US" sz="3200"/>
            </a:br>
            <a:r>
              <a:rPr lang="en-US" sz="3200"/>
              <a:t>Other Time Dependencies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/>
              <a:t>Does going fast or slow effect the program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Run on various speed </a:t>
            </a:r>
            <a:r>
              <a:rPr lang="en-US" sz="1800" dirty="0" smtClean="0"/>
              <a:t>machines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/>
              <a:t>Run with various speed operators</a:t>
            </a:r>
            <a:endParaRPr lang="en-US" sz="1800" dirty="0"/>
          </a:p>
          <a:p>
            <a:pPr>
              <a:lnSpc>
                <a:spcPct val="80000"/>
              </a:lnSpc>
            </a:pPr>
            <a:r>
              <a:rPr lang="en-US" sz="2000" dirty="0"/>
              <a:t>Try actions during state changes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Keyboard or mouse inputs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Various I/O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Look for time-outs (force one if you can)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Stress it with usual and unusual input at that point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Test under heavy loads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Multiple programs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Multiple users (if OS capable)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Do lots of “normal” work while under load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Watch for bad performance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Overview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What is a good test case</a:t>
            </a:r>
          </a:p>
          <a:p>
            <a:r>
              <a:rPr lang="en-US"/>
              <a:t>Equivalence classes</a:t>
            </a:r>
          </a:p>
          <a:p>
            <a:r>
              <a:rPr lang="en-US"/>
              <a:t>Boundary analysis</a:t>
            </a:r>
          </a:p>
          <a:p>
            <a:r>
              <a:rPr lang="en-US"/>
              <a:t>Testing state transitions</a:t>
            </a:r>
          </a:p>
          <a:p>
            <a:r>
              <a:rPr lang="en-US"/>
              <a:t>Testing race conditions</a:t>
            </a:r>
          </a:p>
          <a:p>
            <a:r>
              <a:rPr lang="en-US"/>
              <a:t>Error guessing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Load Testing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Test every limit</a:t>
            </a:r>
          </a:p>
          <a:p>
            <a:pPr lvl="1"/>
            <a:r>
              <a:rPr lang="en-US"/>
              <a:t>File size</a:t>
            </a:r>
          </a:p>
          <a:p>
            <a:pPr lvl="1"/>
            <a:r>
              <a:rPr lang="en-US"/>
              <a:t>Memory usage</a:t>
            </a:r>
          </a:p>
          <a:p>
            <a:pPr lvl="1"/>
            <a:r>
              <a:rPr lang="en-US"/>
              <a:t>Speed of I/O</a:t>
            </a:r>
          </a:p>
          <a:p>
            <a:pPr lvl="1"/>
            <a:r>
              <a:rPr lang="en-US"/>
              <a:t>Number of files open</a:t>
            </a:r>
          </a:p>
          <a:p>
            <a:pPr lvl="1"/>
            <a:r>
              <a:rPr lang="en-US"/>
              <a:t>Disk full</a:t>
            </a:r>
          </a:p>
          <a:p>
            <a:pPr lvl="1"/>
            <a:r>
              <a:rPr lang="en-US"/>
              <a:t>Long usage time before restarting or resetting</a:t>
            </a:r>
          </a:p>
          <a:p>
            <a:r>
              <a:rPr lang="en-US"/>
              <a:t>Test for large and small extremes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Error Guessing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With experience you’ll develop intuition</a:t>
            </a:r>
          </a:p>
          <a:p>
            <a:r>
              <a:rPr lang="en-US"/>
              <a:t>Try values or scenarios you feel may break the program</a:t>
            </a:r>
          </a:p>
          <a:p>
            <a:pPr lvl="1"/>
            <a:r>
              <a:rPr lang="en-US"/>
              <a:t>E.g. 0, null files, etc</a:t>
            </a:r>
          </a:p>
          <a:p>
            <a:r>
              <a:rPr lang="en-US"/>
              <a:t>Follow your instincts to expose errors</a:t>
            </a:r>
          </a:p>
          <a:p>
            <a:pPr lvl="1"/>
            <a:r>
              <a:rPr lang="en-US"/>
              <a:t>Don’t need to justify special case testing</a:t>
            </a:r>
          </a:p>
          <a:p>
            <a:r>
              <a:rPr lang="en-US"/>
              <a:t>Track these special tests!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Grp="1" noChangeArrowheads="1"/>
          </p:cNvSpPr>
          <p:nvPr>
            <p:ph type="title"/>
          </p:nvPr>
        </p:nvSpPr>
        <p:spPr>
          <a:xfrm>
            <a:off x="838200" y="990600"/>
            <a:ext cx="7924800" cy="1143000"/>
          </a:xfrm>
        </p:spPr>
        <p:txBody>
          <a:bodyPr/>
          <a:lstStyle/>
          <a:p>
            <a:r>
              <a:rPr lang="en-US" sz="3200"/>
              <a:t>Function Equivalence Testing:</a:t>
            </a:r>
            <a:br>
              <a:rPr lang="en-US" sz="3200"/>
            </a:br>
            <a:r>
              <a:rPr lang="en-US" sz="3200"/>
              <a:t>Automation, Sensitivity Analysis and Random Input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267200"/>
          </a:xfrm>
        </p:spPr>
        <p:txBody>
          <a:bodyPr/>
          <a:lstStyle/>
          <a:p>
            <a:r>
              <a:rPr lang="en-US"/>
              <a:t>Function Equivalence: two programs do equivalent operations.  </a:t>
            </a:r>
          </a:p>
          <a:p>
            <a:pPr lvl="1"/>
            <a:r>
              <a:rPr lang="en-US"/>
              <a:t>E.g. same input to the programs gives the same result</a:t>
            </a:r>
          </a:p>
          <a:p>
            <a:r>
              <a:rPr lang="en-US"/>
              <a:t>Use the more mature and stable program (reference function) as a comparison when testing the new program (test function)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AutoShape 2"/>
          <p:cNvSpPr>
            <a:spLocks noGrp="1" noChangeArrowheads="1"/>
          </p:cNvSpPr>
          <p:nvPr>
            <p:ph type="title"/>
          </p:nvPr>
        </p:nvSpPr>
        <p:spPr>
          <a:xfrm>
            <a:off x="838200" y="990600"/>
            <a:ext cx="7924800" cy="1143000"/>
          </a:xfrm>
        </p:spPr>
        <p:txBody>
          <a:bodyPr/>
          <a:lstStyle/>
          <a:p>
            <a:r>
              <a:rPr lang="en-US" sz="3200"/>
              <a:t>Function Equivalence Testing:</a:t>
            </a:r>
            <a:br>
              <a:rPr lang="en-US" sz="3200"/>
            </a:br>
            <a:r>
              <a:rPr lang="en-US" sz="3200"/>
              <a:t>Automation, Sensitivity Analysis and Random Input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267200"/>
          </a:xfrm>
        </p:spPr>
        <p:txBody>
          <a:bodyPr/>
          <a:lstStyle/>
          <a:p>
            <a:r>
              <a:rPr lang="en-US"/>
              <a:t>Methods to employ</a:t>
            </a:r>
          </a:p>
          <a:p>
            <a:pPr lvl="1"/>
            <a:r>
              <a:rPr lang="en-US"/>
              <a:t>Automation of function Equivalence testing</a:t>
            </a:r>
          </a:p>
          <a:p>
            <a:pPr lvl="1"/>
            <a:r>
              <a:rPr lang="en-US"/>
              <a:t>Sensitivity analysis</a:t>
            </a:r>
          </a:p>
          <a:p>
            <a:pPr lvl="1"/>
            <a:r>
              <a:rPr lang="en-US"/>
              <a:t>Random inputs</a:t>
            </a:r>
          </a:p>
          <a:p>
            <a:pPr lvl="1"/>
            <a:r>
              <a:rPr lang="en-US"/>
              <a:t>Generalized Equivalence Testing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990600"/>
            <a:ext cx="7924800" cy="1143000"/>
          </a:xfrm>
        </p:spPr>
        <p:txBody>
          <a:bodyPr/>
          <a:lstStyle/>
          <a:p>
            <a:r>
              <a:rPr lang="en-US" sz="3200"/>
              <a:t>Function Equivalence Testing:</a:t>
            </a:r>
            <a:br>
              <a:rPr lang="en-US" sz="3200"/>
            </a:br>
            <a:r>
              <a:rPr lang="en-US" sz="3200"/>
              <a:t>Automation, Sensitivity Analysis and Random Input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495800"/>
          </a:xfrm>
        </p:spPr>
        <p:txBody>
          <a:bodyPr/>
          <a:lstStyle/>
          <a:p>
            <a:r>
              <a:rPr lang="en-US"/>
              <a:t>Automation of function Equivalence testing</a:t>
            </a:r>
          </a:p>
          <a:p>
            <a:pPr lvl="1"/>
            <a:r>
              <a:rPr lang="en-US"/>
              <a:t>Easy to use if:</a:t>
            </a:r>
          </a:p>
          <a:p>
            <a:pPr lvl="2"/>
            <a:r>
              <a:rPr lang="en-US"/>
              <a:t>Don’t have to have correct values on hand</a:t>
            </a:r>
          </a:p>
          <a:p>
            <a:pPr lvl="3"/>
            <a:r>
              <a:rPr lang="en-US"/>
              <a:t>Compare to reference function</a:t>
            </a:r>
          </a:p>
          <a:p>
            <a:pPr lvl="2"/>
            <a:r>
              <a:rPr lang="en-US"/>
              <a:t>Program can be automated</a:t>
            </a:r>
          </a:p>
          <a:p>
            <a:pPr lvl="3"/>
            <a:r>
              <a:rPr lang="en-US"/>
              <a:t>Compare values to be equal (or close enough)</a:t>
            </a:r>
          </a:p>
          <a:p>
            <a:pPr lvl="2"/>
            <a:r>
              <a:rPr lang="en-US"/>
              <a:t>Use files</a:t>
            </a:r>
          </a:p>
          <a:p>
            <a:pPr lvl="3"/>
            <a:r>
              <a:rPr lang="en-US"/>
              <a:t>Source of test data</a:t>
            </a:r>
          </a:p>
          <a:p>
            <a:pPr lvl="3"/>
            <a:r>
              <a:rPr lang="en-US"/>
              <a:t>Place to keep results</a:t>
            </a:r>
          </a:p>
          <a:p>
            <a:pPr lvl="3"/>
            <a:r>
              <a:rPr lang="en-US"/>
              <a:t>May need extra program to compare files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990600"/>
            <a:ext cx="7924800" cy="1143000"/>
          </a:xfrm>
        </p:spPr>
        <p:txBody>
          <a:bodyPr/>
          <a:lstStyle/>
          <a:p>
            <a:r>
              <a:rPr lang="en-US" sz="3200"/>
              <a:t>Function Equivalence Testing:</a:t>
            </a:r>
            <a:br>
              <a:rPr lang="en-US" sz="3200"/>
            </a:br>
            <a:r>
              <a:rPr lang="en-US" sz="3200"/>
              <a:t>Automation, Sensitivity Analysis and Random Input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495800"/>
          </a:xfrm>
        </p:spPr>
        <p:txBody>
          <a:bodyPr/>
          <a:lstStyle/>
          <a:p>
            <a:r>
              <a:rPr lang="en-US"/>
              <a:t>Automation of function Equivalence testing</a:t>
            </a:r>
          </a:p>
          <a:p>
            <a:pPr lvl="1"/>
            <a:r>
              <a:rPr lang="en-US"/>
              <a:t>Harder to use if:</a:t>
            </a:r>
          </a:p>
          <a:p>
            <a:pPr lvl="2"/>
            <a:r>
              <a:rPr lang="en-US"/>
              <a:t>Manual entry or data handling is required</a:t>
            </a:r>
          </a:p>
          <a:p>
            <a:pPr lvl="3"/>
            <a:r>
              <a:rPr lang="en-US"/>
              <a:t>May be able to use key/mouse capture and replay</a:t>
            </a:r>
          </a:p>
          <a:p>
            <a:pPr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990600"/>
            <a:ext cx="7924800" cy="1143000"/>
          </a:xfrm>
        </p:spPr>
        <p:txBody>
          <a:bodyPr/>
          <a:lstStyle/>
          <a:p>
            <a:r>
              <a:rPr lang="en-US" sz="3200"/>
              <a:t>Function Equivalence Testing:</a:t>
            </a:r>
            <a:br>
              <a:rPr lang="en-US" sz="3200"/>
            </a:br>
            <a:r>
              <a:rPr lang="en-US" sz="3200"/>
              <a:t>Automation, Sensitivity Analysis and Random Input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495800"/>
          </a:xfrm>
        </p:spPr>
        <p:txBody>
          <a:bodyPr/>
          <a:lstStyle/>
          <a:p>
            <a:r>
              <a:rPr lang="en-US"/>
              <a:t>Automation of function Equivalence testing</a:t>
            </a:r>
          </a:p>
          <a:p>
            <a:pPr lvl="1"/>
            <a:r>
              <a:rPr lang="en-US"/>
              <a:t>Costs to consider</a:t>
            </a:r>
          </a:p>
          <a:p>
            <a:pPr lvl="2"/>
            <a:r>
              <a:rPr lang="en-US"/>
              <a:t>Time/cost for manual tests vs. creating automation programs</a:t>
            </a:r>
          </a:p>
          <a:p>
            <a:pPr lvl="3"/>
            <a:r>
              <a:rPr lang="en-US"/>
              <a:t>Number of days to do manually</a:t>
            </a:r>
          </a:p>
          <a:p>
            <a:pPr lvl="4"/>
            <a:r>
              <a:rPr lang="en-US"/>
              <a:t>Remember to estimate retesting</a:t>
            </a:r>
          </a:p>
          <a:p>
            <a:pPr lvl="3"/>
            <a:r>
              <a:rPr lang="en-US"/>
              <a:t>How much time the automated tools will save</a:t>
            </a:r>
          </a:p>
          <a:p>
            <a:pPr lvl="3"/>
            <a:r>
              <a:rPr lang="en-US"/>
              <a:t>Multiply time saved by twice salary (overhead)</a:t>
            </a:r>
          </a:p>
          <a:p>
            <a:pPr lvl="3"/>
            <a:r>
              <a:rPr lang="en-US"/>
              <a:t>Propose, if short term savings or long term (up to 3 years)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990600"/>
            <a:ext cx="7924800" cy="1143000"/>
          </a:xfrm>
        </p:spPr>
        <p:txBody>
          <a:bodyPr/>
          <a:lstStyle/>
          <a:p>
            <a:r>
              <a:rPr lang="en-US" sz="3200"/>
              <a:t>Function Equivalence Testing:</a:t>
            </a:r>
            <a:br>
              <a:rPr lang="en-US" sz="3200"/>
            </a:br>
            <a:r>
              <a:rPr lang="en-US" sz="3200"/>
              <a:t>Automation, Sensitivity Analysis and Random Input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495800"/>
          </a:xfrm>
        </p:spPr>
        <p:txBody>
          <a:bodyPr/>
          <a:lstStyle/>
          <a:p>
            <a:r>
              <a:rPr lang="en-US"/>
              <a:t>Sensitivity analysis</a:t>
            </a:r>
          </a:p>
          <a:p>
            <a:pPr lvl="1"/>
            <a:r>
              <a:rPr lang="en-US"/>
              <a:t>Automation allows more tests</a:t>
            </a:r>
          </a:p>
          <a:p>
            <a:pPr lvl="1"/>
            <a:r>
              <a:rPr lang="en-US"/>
              <a:t>Careful choose tests at more “usual” and critical points</a:t>
            </a:r>
          </a:p>
          <a:p>
            <a:pPr lvl="2"/>
            <a:r>
              <a:rPr lang="en-US"/>
              <a:t>Around boundaries</a:t>
            </a:r>
          </a:p>
          <a:p>
            <a:pPr lvl="2"/>
            <a:r>
              <a:rPr lang="en-US"/>
              <a:t>Across the whole range</a:t>
            </a:r>
          </a:p>
          <a:p>
            <a:pPr lvl="2"/>
            <a:r>
              <a:rPr lang="en-US"/>
              <a:t>Transition areas</a:t>
            </a:r>
          </a:p>
          <a:p>
            <a:pPr lvl="2"/>
            <a:r>
              <a:rPr lang="en-US"/>
              <a:t>Special values</a:t>
            </a:r>
          </a:p>
          <a:p>
            <a:pPr lvl="2"/>
            <a:r>
              <a:rPr lang="en-US"/>
              <a:t>Cases where small value changes can make large result variations</a:t>
            </a:r>
          </a:p>
          <a:p>
            <a:pPr lvl="3"/>
            <a:r>
              <a:rPr lang="en-US"/>
              <a:t>E.g. near tan 90</a:t>
            </a:r>
            <a:r>
              <a:rPr lang="en-US">
                <a:cs typeface="Arial" charset="0"/>
              </a:rPr>
              <a:t>°</a:t>
            </a:r>
          </a:p>
          <a:p>
            <a:pPr lvl="2"/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990600"/>
            <a:ext cx="7924800" cy="1143000"/>
          </a:xfrm>
        </p:spPr>
        <p:txBody>
          <a:bodyPr/>
          <a:lstStyle/>
          <a:p>
            <a:r>
              <a:rPr lang="en-US" sz="3200"/>
              <a:t>Function Equivalence Testing:</a:t>
            </a:r>
            <a:br>
              <a:rPr lang="en-US" sz="3200"/>
            </a:br>
            <a:r>
              <a:rPr lang="en-US" sz="3200"/>
              <a:t>Automation, Sensitivity Analysis and Random Input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495800"/>
          </a:xfrm>
        </p:spPr>
        <p:txBody>
          <a:bodyPr/>
          <a:lstStyle/>
          <a:p>
            <a:r>
              <a:rPr lang="en-US"/>
              <a:t>Random inputs</a:t>
            </a:r>
          </a:p>
          <a:p>
            <a:pPr lvl="1"/>
            <a:r>
              <a:rPr lang="en-US"/>
              <a:t>Use a proven, capable random value generator</a:t>
            </a:r>
          </a:p>
          <a:p>
            <a:pPr lvl="2"/>
            <a:r>
              <a:rPr lang="en-US"/>
              <a:t>RNG: Random Number Generator</a:t>
            </a:r>
          </a:p>
          <a:p>
            <a:pPr lvl="1"/>
            <a:r>
              <a:rPr lang="en-US"/>
              <a:t>A RNG is really pseudo-random</a:t>
            </a:r>
          </a:p>
          <a:p>
            <a:pPr lvl="2"/>
            <a:r>
              <a:rPr lang="en-US"/>
              <a:t>Same seed will produce same result sequences</a:t>
            </a:r>
          </a:p>
          <a:p>
            <a:pPr lvl="1"/>
            <a:r>
              <a:rPr lang="en-US"/>
              <a:t>Watch for what values produced</a:t>
            </a:r>
          </a:p>
          <a:p>
            <a:pPr lvl="2"/>
            <a:r>
              <a:rPr lang="en-US"/>
              <a:t>Only 65536 results if based on 2 bytes?</a:t>
            </a:r>
          </a:p>
          <a:p>
            <a:pPr lvl="2"/>
            <a:r>
              <a:rPr lang="en-US"/>
              <a:t>Integer vs. floating point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990600"/>
            <a:ext cx="7924800" cy="1143000"/>
          </a:xfrm>
        </p:spPr>
        <p:txBody>
          <a:bodyPr/>
          <a:lstStyle/>
          <a:p>
            <a:r>
              <a:rPr lang="en-US" sz="3200"/>
              <a:t>Function Equivalence Testing:</a:t>
            </a:r>
            <a:br>
              <a:rPr lang="en-US" sz="3200"/>
            </a:br>
            <a:r>
              <a:rPr lang="en-US" sz="3200"/>
              <a:t>Automation, Sensitivity Analysis and Random Input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495800"/>
          </a:xfrm>
        </p:spPr>
        <p:txBody>
          <a:bodyPr/>
          <a:lstStyle/>
          <a:p>
            <a:r>
              <a:rPr lang="en-US"/>
              <a:t>Generalized Equivalence Testing</a:t>
            </a:r>
          </a:p>
          <a:p>
            <a:pPr lvl="1"/>
            <a:r>
              <a:rPr lang="en-US"/>
              <a:t>If the unit under test uses same processes as another product</a:t>
            </a:r>
          </a:p>
          <a:p>
            <a:pPr lvl="2"/>
            <a:r>
              <a:rPr lang="en-US"/>
              <a:t>Use output from other products as appropriate</a:t>
            </a:r>
          </a:p>
          <a:p>
            <a:pPr lvl="1"/>
            <a:r>
              <a:rPr lang="en-US"/>
              <a:t>Beware of potential licensing problems</a:t>
            </a:r>
          </a:p>
          <a:p>
            <a:pPr lvl="1"/>
            <a:r>
              <a:rPr lang="en-US"/>
              <a:t>Include results in reports</a:t>
            </a:r>
          </a:p>
          <a:p>
            <a:pPr lvl="1"/>
            <a:r>
              <a:rPr lang="en-US"/>
              <a:t>Don’t assume the other products are bug free</a:t>
            </a:r>
          </a:p>
          <a:p>
            <a:pPr lvl="2"/>
            <a:r>
              <a:rPr lang="en-US"/>
              <a:t>Investigate before using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Characteristics of a Good Test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It has a reasonable probability of catching an error</a:t>
            </a:r>
          </a:p>
          <a:p>
            <a:pPr>
              <a:lnSpc>
                <a:spcPct val="90000"/>
              </a:lnSpc>
            </a:pPr>
            <a:r>
              <a:rPr lang="en-US" sz="2400"/>
              <a:t>It is not redundant</a:t>
            </a:r>
          </a:p>
          <a:p>
            <a:pPr>
              <a:lnSpc>
                <a:spcPct val="90000"/>
              </a:lnSpc>
            </a:pPr>
            <a:r>
              <a:rPr lang="en-US" sz="2400"/>
              <a:t>It’s the best of breed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Use the tests that will most likely find errors</a:t>
            </a:r>
          </a:p>
          <a:p>
            <a:pPr>
              <a:lnSpc>
                <a:spcPct val="90000"/>
              </a:lnSpc>
            </a:pPr>
            <a:r>
              <a:rPr lang="en-US" sz="2400"/>
              <a:t>It is not too simple or too complex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Intelligently combine tests into test cases</a:t>
            </a:r>
          </a:p>
          <a:p>
            <a:pPr>
              <a:lnSpc>
                <a:spcPct val="90000"/>
              </a:lnSpc>
            </a:pPr>
            <a:r>
              <a:rPr lang="en-US" sz="2400"/>
              <a:t>It makes program failures obvious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After designing a test write down the expected results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Make printouts as short a possible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Automatically scan large results for 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Regression Testing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Regression Testing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Once a bug has been fixed there are two major concerns:</a:t>
            </a:r>
          </a:p>
          <a:p>
            <a:pPr lvl="1"/>
            <a:r>
              <a:rPr lang="en-US"/>
              <a:t>Was the bug fixed</a:t>
            </a:r>
          </a:p>
          <a:p>
            <a:pPr lvl="1"/>
            <a:r>
              <a:rPr lang="en-US"/>
              <a:t>Was something else broken by the fix</a:t>
            </a:r>
          </a:p>
          <a:p>
            <a:r>
              <a:rPr lang="en-US"/>
              <a:t>This is called Regression Testing</a:t>
            </a:r>
          </a:p>
          <a:p>
            <a:pPr lvl="1"/>
            <a:r>
              <a:rPr lang="en-US"/>
              <a:t>May be the highest percentage testing for a long life product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Regression Testing: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Checking </a:t>
            </a:r>
            <a:r>
              <a:rPr lang="en-US" sz="3200" dirty="0"/>
              <a:t>if a Bug Fix Worked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Was the bug reported the one that was fixed</a:t>
            </a:r>
          </a:p>
          <a:p>
            <a:pPr lvl="1"/>
            <a:r>
              <a:rPr lang="en-US"/>
              <a:t>Programmer may have fixed a similar problem instead</a:t>
            </a:r>
          </a:p>
          <a:p>
            <a:pPr lvl="1"/>
            <a:r>
              <a:rPr lang="en-US"/>
              <a:t>Was the root of the bug fixed, or were only the symptoms addressed</a:t>
            </a:r>
          </a:p>
          <a:p>
            <a:pPr lvl="1"/>
            <a:r>
              <a:rPr lang="en-US"/>
              <a:t>Any unwanted consequences from fix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Regression Testing: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The </a:t>
            </a:r>
            <a:r>
              <a:rPr lang="en-US" sz="3200" dirty="0"/>
              <a:t>Standard Battery of Tests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Regression Test Library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Set of tests to be reused to test overall function of product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Shows everything still works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Old bugs have not reappeared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Fixes haven’t created new problems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Can be tedious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Been there/done that syndrome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Use a careful subset of complete test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Boundary conditions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Fixed problems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Combine test cases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Automate if possible	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Main point is to ensure the program is </a:t>
            </a:r>
            <a:r>
              <a:rPr lang="en-US" sz="2000" i="1"/>
              <a:t>still </a:t>
            </a:r>
            <a:r>
              <a:rPr lang="en-US" sz="2000"/>
              <a:t>working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Executing the Tests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You’ve made the test case, now use it effectively</a:t>
            </a:r>
          </a:p>
          <a:p>
            <a:pPr lvl="1">
              <a:lnSpc>
                <a:spcPct val="90000"/>
              </a:lnSpc>
            </a:pPr>
            <a:r>
              <a:rPr lang="en-US"/>
              <a:t>If program has different install options</a:t>
            </a:r>
          </a:p>
          <a:p>
            <a:pPr lvl="2">
              <a:lnSpc>
                <a:spcPct val="90000"/>
              </a:lnSpc>
            </a:pPr>
            <a:r>
              <a:rPr lang="en-US"/>
              <a:t>Run program after each different install</a:t>
            </a:r>
          </a:p>
          <a:p>
            <a:pPr lvl="2">
              <a:lnSpc>
                <a:spcPct val="90000"/>
              </a:lnSpc>
            </a:pPr>
            <a:r>
              <a:rPr lang="en-US"/>
              <a:t>Make sure each install option completely works</a:t>
            </a:r>
          </a:p>
          <a:p>
            <a:pPr lvl="1">
              <a:lnSpc>
                <a:spcPct val="90000"/>
              </a:lnSpc>
            </a:pPr>
            <a:r>
              <a:rPr lang="en-US"/>
              <a:t>Print test documents for special cases</a:t>
            </a:r>
          </a:p>
          <a:p>
            <a:pPr lvl="1">
              <a:lnSpc>
                <a:spcPct val="90000"/>
              </a:lnSpc>
            </a:pPr>
            <a:r>
              <a:rPr lang="en-US"/>
              <a:t>For special paper sizes</a:t>
            </a:r>
          </a:p>
          <a:p>
            <a:pPr lvl="2">
              <a:lnSpc>
                <a:spcPct val="90000"/>
              </a:lnSpc>
            </a:pPr>
            <a:r>
              <a:rPr lang="en-US"/>
              <a:t>Actually print, don’t rely on what shows on screen</a:t>
            </a:r>
          </a:p>
          <a:p>
            <a:pPr lvl="1">
              <a:lnSpc>
                <a:spcPct val="90000"/>
              </a:lnSpc>
            </a:pPr>
            <a:r>
              <a:rPr lang="en-US"/>
              <a:t>If special ASCII characters used again, print them</a:t>
            </a:r>
          </a:p>
          <a:p>
            <a:pPr lvl="1">
              <a:lnSpc>
                <a:spcPct val="90000"/>
              </a:lnSpc>
            </a:pPr>
            <a:r>
              <a:rPr lang="en-US"/>
              <a:t>Watch for initial state errors</a:t>
            </a:r>
          </a:p>
          <a:p>
            <a:pPr lvl="2">
              <a:lnSpc>
                <a:spcPct val="90000"/>
              </a:lnSpc>
            </a:pPr>
            <a:r>
              <a:rPr lang="en-US"/>
              <a:t>Reinstall if necessary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 in Book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Log </a:t>
            </a:r>
            <a:r>
              <a:rPr lang="en-US" b="1" i="1" dirty="0" smtClean="0">
                <a:solidFill>
                  <a:srgbClr val="FF0000"/>
                </a:solidFill>
              </a:rPr>
              <a:t>all</a:t>
            </a:r>
            <a:r>
              <a:rPr lang="en-US" dirty="0" smtClean="0"/>
              <a:t> your results!</a:t>
            </a:r>
          </a:p>
          <a:p>
            <a:pPr lvl="1"/>
            <a:r>
              <a:rPr lang="en-US" dirty="0" smtClean="0"/>
              <a:t>Errors found</a:t>
            </a:r>
          </a:p>
          <a:p>
            <a:pPr lvl="2"/>
            <a:r>
              <a:rPr lang="en-US" dirty="0" smtClean="0"/>
              <a:t>Obvious why…</a:t>
            </a:r>
          </a:p>
          <a:p>
            <a:pPr lvl="3"/>
            <a:r>
              <a:rPr lang="en-US" dirty="0" smtClean="0"/>
              <a:t>Track errors and fixes</a:t>
            </a:r>
          </a:p>
          <a:p>
            <a:pPr lvl="1"/>
            <a:r>
              <a:rPr lang="en-US" dirty="0" smtClean="0"/>
              <a:t>Tests that passed</a:t>
            </a:r>
          </a:p>
          <a:p>
            <a:pPr lvl="2"/>
            <a:r>
              <a:rPr lang="en-US" dirty="0" smtClean="0"/>
              <a:t>Not so obvious</a:t>
            </a:r>
          </a:p>
          <a:p>
            <a:pPr lvl="3"/>
            <a:r>
              <a:rPr lang="en-US" dirty="0" smtClean="0"/>
              <a:t>Why log?</a:t>
            </a:r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Test as much as possible, but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Don’t use excessive equivalent tests</a:t>
            </a:r>
          </a:p>
          <a:p>
            <a:pPr>
              <a:lnSpc>
                <a:spcPct val="90000"/>
              </a:lnSpc>
            </a:pPr>
            <a:r>
              <a:rPr lang="en-US" dirty="0"/>
              <a:t>Use the “best” tests</a:t>
            </a:r>
          </a:p>
          <a:p>
            <a:pPr>
              <a:lnSpc>
                <a:spcPct val="90000"/>
              </a:lnSpc>
            </a:pPr>
            <a:r>
              <a:rPr lang="en-US" dirty="0"/>
              <a:t>Make sure failures are obvious</a:t>
            </a:r>
          </a:p>
          <a:p>
            <a:pPr>
              <a:lnSpc>
                <a:spcPct val="90000"/>
              </a:lnSpc>
            </a:pPr>
            <a:r>
              <a:rPr lang="en-US" dirty="0"/>
              <a:t>Test at boundaries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Just at, above, and below</a:t>
            </a:r>
          </a:p>
          <a:p>
            <a:pPr>
              <a:lnSpc>
                <a:spcPct val="90000"/>
              </a:lnSpc>
            </a:pPr>
            <a:r>
              <a:rPr lang="en-US" dirty="0"/>
              <a:t>Automate if economically advantageous</a:t>
            </a:r>
          </a:p>
          <a:p>
            <a:pPr>
              <a:lnSpc>
                <a:spcPct val="90000"/>
              </a:lnSpc>
            </a:pPr>
            <a:r>
              <a:rPr lang="en-US" dirty="0"/>
              <a:t>Regression Test</a:t>
            </a:r>
            <a:r>
              <a:rPr lang="en-US" dirty="0" smtClean="0"/>
              <a:t>!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Log results </a:t>
            </a:r>
            <a:r>
              <a:rPr lang="en-US" smtClean="0"/>
              <a:t>of running EVERY test</a:t>
            </a:r>
            <a:endParaRPr lang="en-US"/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Equivalence Classes and </a:t>
            </a:r>
            <a:br>
              <a:rPr lang="en-US" sz="3200"/>
            </a:br>
            <a:r>
              <a:rPr lang="en-US" sz="3200"/>
              <a:t>Boundary Values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Equivalence Classes</a:t>
            </a:r>
          </a:p>
          <a:p>
            <a:pPr lvl="1">
              <a:lnSpc>
                <a:spcPct val="90000"/>
              </a:lnSpc>
            </a:pPr>
            <a:r>
              <a:rPr lang="en-US"/>
              <a:t>Test the same thing</a:t>
            </a:r>
          </a:p>
          <a:p>
            <a:pPr lvl="1">
              <a:lnSpc>
                <a:spcPct val="90000"/>
              </a:lnSpc>
            </a:pPr>
            <a:r>
              <a:rPr lang="en-US"/>
              <a:t>If one test catches a bug the other tests will also</a:t>
            </a:r>
          </a:p>
          <a:p>
            <a:pPr lvl="1">
              <a:lnSpc>
                <a:spcPct val="90000"/>
              </a:lnSpc>
            </a:pPr>
            <a:r>
              <a:rPr lang="en-US"/>
              <a:t>If one test misses a bug the other tests will also</a:t>
            </a:r>
          </a:p>
          <a:p>
            <a:pPr lvl="1">
              <a:lnSpc>
                <a:spcPct val="90000"/>
              </a:lnSpc>
            </a:pPr>
            <a:r>
              <a:rPr lang="en-US"/>
              <a:t>Considered equivalent if:</a:t>
            </a:r>
          </a:p>
          <a:p>
            <a:pPr lvl="2">
              <a:lnSpc>
                <a:spcPct val="90000"/>
              </a:lnSpc>
            </a:pPr>
            <a:r>
              <a:rPr lang="en-US"/>
              <a:t>Involve same input variable</a:t>
            </a:r>
          </a:p>
          <a:p>
            <a:pPr lvl="2">
              <a:lnSpc>
                <a:spcPct val="90000"/>
              </a:lnSpc>
            </a:pPr>
            <a:r>
              <a:rPr lang="en-US"/>
              <a:t>Result in similar operations in the program</a:t>
            </a:r>
          </a:p>
          <a:p>
            <a:pPr lvl="2">
              <a:lnSpc>
                <a:spcPct val="90000"/>
              </a:lnSpc>
            </a:pPr>
            <a:r>
              <a:rPr lang="en-US"/>
              <a:t>Affect the same output</a:t>
            </a:r>
          </a:p>
          <a:p>
            <a:pPr lvl="2">
              <a:lnSpc>
                <a:spcPct val="90000"/>
              </a:lnSpc>
            </a:pPr>
            <a:r>
              <a:rPr lang="en-US"/>
              <a:t>Force the same error conditions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Equivalence Classes and </a:t>
            </a:r>
            <a:br>
              <a:rPr lang="en-US" sz="3200"/>
            </a:br>
            <a:r>
              <a:rPr lang="en-US" sz="3200"/>
              <a:t>Boundary Values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391400" cy="4343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Finding Equivalence Classes 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Different people will come up with different lists of equivalence classes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Recommendations: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Don’t forget equivalence classes for invalid inputs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Organize classifications in a table or outline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Look for ranges of number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Look for membership in a group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Analyze responses to lists and menus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Look for variables that must be equal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Create time-determined equivalence classes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Look for variable groups that must calculate to a certain value or range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Look for equivalent output events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Look for equivalent operating environments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Equivalence Classes and </a:t>
            </a:r>
            <a:br>
              <a:rPr lang="en-US" sz="3200"/>
            </a:br>
            <a:r>
              <a:rPr lang="en-US" sz="3200"/>
              <a:t>Boundary Values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Finding Equivalence Classes </a:t>
            </a:r>
          </a:p>
          <a:p>
            <a:pPr lvl="1"/>
            <a:r>
              <a:rPr lang="en-US"/>
              <a:t>Don’t forget equivalence classes for invalid inputs</a:t>
            </a:r>
          </a:p>
          <a:p>
            <a:pPr lvl="2"/>
            <a:r>
              <a:rPr lang="en-US"/>
              <a:t>Invalid inputs are a good source of finding bugs</a:t>
            </a:r>
          </a:p>
          <a:p>
            <a:pPr lvl="2"/>
            <a:r>
              <a:rPr lang="en-US"/>
              <a:t>Use value at and near extremes</a:t>
            </a:r>
          </a:p>
          <a:p>
            <a:pPr lvl="2"/>
            <a:r>
              <a:rPr lang="en-US"/>
              <a:t>Book example: valid numbers 1 &lt;= x &lt;= 99 give four equivalence classes</a:t>
            </a:r>
          </a:p>
          <a:p>
            <a:pPr lvl="3"/>
            <a:r>
              <a:rPr lang="en-US"/>
              <a:t>1-99 ok</a:t>
            </a:r>
          </a:p>
          <a:p>
            <a:pPr lvl="3"/>
            <a:r>
              <a:rPr lang="en-US"/>
              <a:t>0 or less too small</a:t>
            </a:r>
          </a:p>
          <a:p>
            <a:pPr lvl="3"/>
            <a:r>
              <a:rPr lang="en-US"/>
              <a:t>100 or larger to big</a:t>
            </a:r>
          </a:p>
          <a:p>
            <a:pPr lvl="3"/>
            <a:r>
              <a:rPr lang="en-US"/>
              <a:t>Any non numeric digit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 descr="asciiful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17538"/>
            <a:ext cx="9144000" cy="6240462"/>
          </a:xfrm>
          <a:prstGeom prst="rect">
            <a:avLst/>
          </a:prstGeom>
          <a:noFill/>
        </p:spPr>
      </p:pic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30163" y="152400"/>
            <a:ext cx="9083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/>
              <a:t>American Standard Code for Information Interchange - ASCII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Equivalence Classes and </a:t>
            </a:r>
            <a:br>
              <a:rPr lang="en-US" sz="3200"/>
            </a:br>
            <a:r>
              <a:rPr lang="en-US" sz="3200"/>
              <a:t>Boundary Values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114800"/>
          </a:xfrm>
        </p:spPr>
        <p:txBody>
          <a:bodyPr/>
          <a:lstStyle/>
          <a:p>
            <a:r>
              <a:rPr lang="en-US"/>
              <a:t>Finding Equivalence Classes </a:t>
            </a:r>
          </a:p>
          <a:p>
            <a:pPr lvl="1"/>
            <a:r>
              <a:rPr lang="en-US"/>
              <a:t>Organize classifications in a table or outline</a:t>
            </a:r>
          </a:p>
          <a:p>
            <a:pPr lvl="2"/>
            <a:r>
              <a:rPr lang="en-US"/>
              <a:t>Use table or outline depending on situation</a:t>
            </a:r>
          </a:p>
          <a:p>
            <a:pPr lvl="2"/>
            <a:r>
              <a:rPr lang="en-US"/>
              <a:t>Each has pluses and minuses</a:t>
            </a:r>
          </a:p>
          <a:p>
            <a:pPr lvl="2"/>
            <a:r>
              <a:rPr lang="en-US"/>
              <a:t>Use a good spreadsheet or outline program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Equivalence Classes and </a:t>
            </a:r>
            <a:br>
              <a:rPr lang="en-US" sz="3200"/>
            </a:br>
            <a:r>
              <a:rPr lang="en-US" sz="3200"/>
              <a:t>Boundary Values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114800"/>
          </a:xfrm>
        </p:spPr>
        <p:txBody>
          <a:bodyPr/>
          <a:lstStyle/>
          <a:p>
            <a:r>
              <a:rPr lang="en-US" dirty="0"/>
              <a:t>Finding Equivalence Classes </a:t>
            </a:r>
          </a:p>
          <a:p>
            <a:pPr lvl="1"/>
            <a:r>
              <a:rPr lang="en-US" dirty="0"/>
              <a:t>Look for ranges of number</a:t>
            </a:r>
          </a:p>
          <a:p>
            <a:pPr lvl="2"/>
            <a:r>
              <a:rPr lang="en-US" dirty="0"/>
              <a:t>Test within range (good)</a:t>
            </a:r>
          </a:p>
          <a:p>
            <a:pPr lvl="2"/>
            <a:r>
              <a:rPr lang="en-US" dirty="0"/>
              <a:t>Test out of range (errors)</a:t>
            </a:r>
          </a:p>
          <a:p>
            <a:pPr lvl="3"/>
            <a:r>
              <a:rPr lang="en-US" dirty="0"/>
              <a:t>For </a:t>
            </a:r>
            <a:r>
              <a:rPr lang="en-US" dirty="0" err="1" smtClean="0"/>
              <a:t>numerics</a:t>
            </a:r>
            <a:r>
              <a:rPr lang="en-US" dirty="0" smtClean="0"/>
              <a:t>: </a:t>
            </a:r>
            <a:r>
              <a:rPr lang="en-US" dirty="0"/>
              <a:t>3 typical  error classes</a:t>
            </a:r>
          </a:p>
          <a:p>
            <a:pPr lvl="4"/>
            <a:r>
              <a:rPr lang="en-US" dirty="0"/>
              <a:t>Numbers lower than range</a:t>
            </a:r>
          </a:p>
          <a:p>
            <a:pPr lvl="4"/>
            <a:r>
              <a:rPr lang="en-US" dirty="0"/>
              <a:t>Numbers higher than range</a:t>
            </a:r>
          </a:p>
          <a:p>
            <a:pPr lvl="4"/>
            <a:r>
              <a:rPr lang="en-US" dirty="0"/>
              <a:t>Non-numbers</a:t>
            </a:r>
          </a:p>
          <a:p>
            <a:pPr lvl="2"/>
            <a:r>
              <a:rPr lang="en-US" dirty="0"/>
              <a:t>Don’t forget multiple ranges (e.g. tax brackets)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512</TotalTime>
  <Words>1691</Words>
  <Application>Microsoft Office PowerPoint</Application>
  <PresentationFormat>On-screen Show (4:3)</PresentationFormat>
  <Paragraphs>304</Paragraphs>
  <Slides>36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Capsules</vt:lpstr>
      <vt:lpstr>Test Case Design</vt:lpstr>
      <vt:lpstr>Overview</vt:lpstr>
      <vt:lpstr>Characteristics of a Good Test</vt:lpstr>
      <vt:lpstr>Equivalence Classes and  Boundary Values</vt:lpstr>
      <vt:lpstr>Equivalence Classes and  Boundary Values</vt:lpstr>
      <vt:lpstr>Equivalence Classes and  Boundary Values</vt:lpstr>
      <vt:lpstr>Slide 7</vt:lpstr>
      <vt:lpstr>Equivalence Classes and  Boundary Values</vt:lpstr>
      <vt:lpstr>Equivalence Classes and  Boundary Values</vt:lpstr>
      <vt:lpstr>Equivalence Classes and  Boundary Values</vt:lpstr>
      <vt:lpstr>Equivalence Classes and  Boundary Values</vt:lpstr>
      <vt:lpstr>Equivalence Classes and  Boundary Values</vt:lpstr>
      <vt:lpstr>Equivalence Classes and  Boundary Values</vt:lpstr>
      <vt:lpstr>Equivalence Classes and  Boundary Values</vt:lpstr>
      <vt:lpstr>Equivalence Classes and  Boundary Values</vt:lpstr>
      <vt:lpstr>Equivalence Classes and  Boundary Values</vt:lpstr>
      <vt:lpstr>Equivalence Classes and  Boundary Values</vt:lpstr>
      <vt:lpstr>Visible State Transitions</vt:lpstr>
      <vt:lpstr>Race Conditions and  Other Time Dependencies</vt:lpstr>
      <vt:lpstr>Load Testing</vt:lpstr>
      <vt:lpstr>Error Guessing</vt:lpstr>
      <vt:lpstr>Function Equivalence Testing: Automation, Sensitivity Analysis and Random Input</vt:lpstr>
      <vt:lpstr>Function Equivalence Testing: Automation, Sensitivity Analysis and Random Input</vt:lpstr>
      <vt:lpstr>Function Equivalence Testing: Automation, Sensitivity Analysis and Random Input</vt:lpstr>
      <vt:lpstr>Function Equivalence Testing: Automation, Sensitivity Analysis and Random Input</vt:lpstr>
      <vt:lpstr>Function Equivalence Testing: Automation, Sensitivity Analysis and Random Input</vt:lpstr>
      <vt:lpstr>Function Equivalence Testing: Automation, Sensitivity Analysis and Random Input</vt:lpstr>
      <vt:lpstr>Function Equivalence Testing: Automation, Sensitivity Analysis and Random Input</vt:lpstr>
      <vt:lpstr>Function Equivalence Testing: Automation, Sensitivity Analysis and Random Input</vt:lpstr>
      <vt:lpstr>Regression Testing</vt:lpstr>
      <vt:lpstr>Regression Testing</vt:lpstr>
      <vt:lpstr>Regression Testing:  Checking if a Bug Fix Worked</vt:lpstr>
      <vt:lpstr>Regression Testing:  The Standard Battery of Tests</vt:lpstr>
      <vt:lpstr>Executing the Tests</vt:lpstr>
      <vt:lpstr>Not in Book </vt:lpstr>
      <vt:lpstr>Summary</vt:lpstr>
    </vt:vector>
  </TitlesOfParts>
  <Company>Home/School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Kombol</dc:creator>
  <cp:lastModifiedBy>Information &amp; Technology Services</cp:lastModifiedBy>
  <cp:revision>18</cp:revision>
  <dcterms:created xsi:type="dcterms:W3CDTF">2006-07-03T22:42:06Z</dcterms:created>
  <dcterms:modified xsi:type="dcterms:W3CDTF">2009-02-17T12:46:34Z</dcterms:modified>
</cp:coreProperties>
</file>