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91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2" r:id="rId20"/>
    <p:sldId id="273" r:id="rId21"/>
    <p:sldId id="278" r:id="rId22"/>
    <p:sldId id="279" r:id="rId23"/>
    <p:sldId id="280" r:id="rId24"/>
    <p:sldId id="281" r:id="rId25"/>
    <p:sldId id="274" r:id="rId26"/>
    <p:sldId id="275" r:id="rId27"/>
    <p:sldId id="276" r:id="rId28"/>
    <p:sldId id="277" r:id="rId29"/>
    <p:sldId id="282" r:id="rId30"/>
    <p:sldId id="283" r:id="rId31"/>
    <p:sldId id="286" r:id="rId32"/>
    <p:sldId id="287" r:id="rId33"/>
    <p:sldId id="288" r:id="rId34"/>
    <p:sldId id="289" r:id="rId35"/>
    <p:sldId id="290" r:id="rId36"/>
    <p:sldId id="284" r:id="rId37"/>
    <p:sldId id="293" r:id="rId38"/>
    <p:sldId id="294" r:id="rId39"/>
    <p:sldId id="295" r:id="rId40"/>
    <p:sldId id="296" r:id="rId41"/>
    <p:sldId id="285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9757AA2-8B27-4DF5-AA4F-F1CA283FD7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95D41-492B-4EF2-9641-EA6EC153F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34FD7-5518-4DE7-A531-74CE18BAFF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86B8A-286A-4D75-A448-529A9DE37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AF4FE-E8E7-4C22-94C6-D31CC542FF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D6634-8220-4C12-B985-6C5D7F105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CD266-4B15-414C-8116-594DF874A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69B2-60AC-4F16-83C8-A7AEFC182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F8441-FEE7-4AD3-874E-1157FE7BB0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B4457-96DE-4FF4-8A4C-FDB4E0344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E303B-C69D-4B24-9E5A-BDD64090A6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03B775E8-A280-4EF6-B21E-3AA69289DE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Testing Printers</a:t>
            </a:r>
            <a:br>
              <a:rPr lang="en-US"/>
            </a:br>
            <a:r>
              <a:rPr lang="en-US"/>
              <a:t>(and Other Devices)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 of printers</a:t>
            </a:r>
          </a:p>
          <a:p>
            <a:pPr lvl="1"/>
            <a:r>
              <a:rPr lang="en-US" dirty="0" smtClean="0"/>
              <a:t>Various printer </a:t>
            </a:r>
            <a:r>
              <a:rPr lang="en-US" dirty="0"/>
              <a:t>control codes and languages</a:t>
            </a:r>
          </a:p>
          <a:p>
            <a:pPr lvl="2"/>
            <a:r>
              <a:rPr lang="en-US" dirty="0"/>
              <a:t>Control Codes</a:t>
            </a:r>
          </a:p>
          <a:p>
            <a:pPr lvl="3"/>
            <a:r>
              <a:rPr lang="en-US" dirty="0"/>
              <a:t>Gives specific instruction of how to do special functions</a:t>
            </a:r>
          </a:p>
          <a:p>
            <a:pPr lvl="4"/>
            <a:r>
              <a:rPr lang="en-US" dirty="0"/>
              <a:t>Print italics or bold</a:t>
            </a:r>
          </a:p>
          <a:p>
            <a:pPr lvl="4"/>
            <a:r>
              <a:rPr lang="en-US" dirty="0"/>
              <a:t>Change fonts</a:t>
            </a:r>
          </a:p>
          <a:p>
            <a:pPr lvl="4"/>
            <a:r>
              <a:rPr lang="en-US" dirty="0"/>
              <a:t>Print graphics</a:t>
            </a:r>
          </a:p>
          <a:p>
            <a:pPr lvl="2"/>
            <a:r>
              <a:rPr lang="en-US" dirty="0"/>
              <a:t>Languages</a:t>
            </a:r>
          </a:p>
          <a:p>
            <a:pPr lvl="3"/>
            <a:r>
              <a:rPr lang="en-US" dirty="0"/>
              <a:t>PostScript and PCL</a:t>
            </a:r>
          </a:p>
          <a:p>
            <a:pPr lvl="3"/>
            <a:r>
              <a:rPr lang="en-US" dirty="0"/>
              <a:t>Allows complex control of print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Overview of printers</a:t>
            </a:r>
          </a:p>
          <a:p>
            <a:pPr lvl="1"/>
            <a:r>
              <a:rPr lang="en-US" sz="2000"/>
              <a:t>Color Capabilities</a:t>
            </a:r>
          </a:p>
          <a:p>
            <a:pPr lvl="2"/>
            <a:r>
              <a:rPr lang="en-US" sz="1800"/>
              <a:t>Monochrome, simple color, or true colors</a:t>
            </a:r>
          </a:p>
          <a:p>
            <a:pPr lvl="1"/>
            <a:r>
              <a:rPr lang="en-US" sz="2000"/>
              <a:t>Interface type</a:t>
            </a:r>
          </a:p>
          <a:p>
            <a:pPr lvl="2"/>
            <a:r>
              <a:rPr lang="en-US" sz="1800"/>
              <a:t>Serial</a:t>
            </a:r>
          </a:p>
          <a:p>
            <a:pPr lvl="3"/>
            <a:r>
              <a:rPr lang="en-US" sz="1600"/>
              <a:t>RS-232 (DB25, DB9)</a:t>
            </a:r>
          </a:p>
          <a:p>
            <a:pPr lvl="3"/>
            <a:r>
              <a:rPr lang="en-US" sz="1600"/>
              <a:t>USB (1.1 and 2.0)</a:t>
            </a:r>
          </a:p>
          <a:p>
            <a:pPr lvl="3"/>
            <a:r>
              <a:rPr lang="en-US" sz="1600"/>
              <a:t>IEEE 1394 (FireWire)</a:t>
            </a:r>
          </a:p>
          <a:p>
            <a:pPr lvl="2"/>
            <a:r>
              <a:rPr lang="en-US" sz="1800"/>
              <a:t>Parallel</a:t>
            </a:r>
          </a:p>
          <a:p>
            <a:pPr lvl="3"/>
            <a:r>
              <a:rPr lang="en-US" sz="1600"/>
              <a:t>IEEE 1284 (Centronics/DB25)</a:t>
            </a:r>
          </a:p>
          <a:p>
            <a:pPr lvl="3"/>
            <a:r>
              <a:rPr lang="en-US" sz="1600"/>
              <a:t>IEEE-488 (GPIB)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Strategies for driving printers</a:t>
            </a:r>
          </a:p>
          <a:p>
            <a:pPr lvl="1">
              <a:lnSpc>
                <a:spcPct val="90000"/>
              </a:lnSpc>
            </a:pPr>
            <a:r>
              <a:rPr lang="en-US"/>
              <a:t>Unique driver for each printer</a:t>
            </a:r>
          </a:p>
          <a:p>
            <a:pPr lvl="2">
              <a:lnSpc>
                <a:spcPct val="90000"/>
              </a:lnSpc>
            </a:pPr>
            <a:r>
              <a:rPr lang="en-US"/>
              <a:t>Tons of duplicate code</a:t>
            </a:r>
          </a:p>
          <a:p>
            <a:pPr lvl="2">
              <a:lnSpc>
                <a:spcPct val="90000"/>
              </a:lnSpc>
            </a:pPr>
            <a:r>
              <a:rPr lang="en-US"/>
              <a:t>Common areas in all must be changed for a spec or function change</a:t>
            </a:r>
          </a:p>
          <a:p>
            <a:pPr lvl="1">
              <a:lnSpc>
                <a:spcPct val="90000"/>
              </a:lnSpc>
            </a:pPr>
            <a:r>
              <a:rPr lang="en-US"/>
              <a:t>Virtual printer driver</a:t>
            </a:r>
          </a:p>
          <a:p>
            <a:pPr lvl="2">
              <a:lnSpc>
                <a:spcPct val="90000"/>
              </a:lnSpc>
            </a:pPr>
            <a:r>
              <a:rPr lang="en-US"/>
              <a:t>Common code</a:t>
            </a:r>
          </a:p>
          <a:p>
            <a:pPr lvl="2">
              <a:lnSpc>
                <a:spcPct val="90000"/>
              </a:lnSpc>
            </a:pPr>
            <a:r>
              <a:rPr lang="en-US"/>
              <a:t>Translation Tables</a:t>
            </a:r>
          </a:p>
          <a:p>
            <a:pPr lvl="3">
              <a:lnSpc>
                <a:spcPct val="90000"/>
              </a:lnSpc>
            </a:pPr>
            <a:r>
              <a:rPr lang="en-US"/>
              <a:t>Contains the details for specific printers</a:t>
            </a:r>
          </a:p>
          <a:p>
            <a:pPr lvl="2">
              <a:lnSpc>
                <a:spcPct val="90000"/>
              </a:lnSpc>
            </a:pPr>
            <a:r>
              <a:rPr lang="en-US"/>
              <a:t>Relies that not much fancy stuff will be done by driver</a:t>
            </a:r>
          </a:p>
          <a:p>
            <a:pPr lvl="3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Overall strategy for testing printers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Device independent error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Error would show regardless of printer attached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Printer class-specific error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Error dependant on class of printer attached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E.g. PostScript, PCL, simple control code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Driver specific error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Error for a particular printer group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E.g. HP LaserJet and compatibles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Printer specific error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Error seen with a specific printer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Zebra bar code printer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Testing for functional errors (printing)</a:t>
            </a:r>
          </a:p>
          <a:p>
            <a:pPr lvl="1"/>
            <a:r>
              <a:rPr lang="en-US" sz="2000"/>
              <a:t>Check to see if the overall printing function works</a:t>
            </a:r>
          </a:p>
          <a:p>
            <a:pPr lvl="1"/>
            <a:r>
              <a:rPr lang="en-US" sz="2000"/>
              <a:t>Highest level</a:t>
            </a:r>
          </a:p>
          <a:p>
            <a:pPr lvl="1"/>
            <a:r>
              <a:rPr lang="en-US" sz="2000"/>
              <a:t>Major functions</a:t>
            </a:r>
          </a:p>
          <a:p>
            <a:pPr lvl="2"/>
            <a:r>
              <a:rPr lang="en-US" sz="1800"/>
              <a:t>Italics, bold, change fonts, etc</a:t>
            </a:r>
          </a:p>
          <a:p>
            <a:pPr lvl="2"/>
            <a:r>
              <a:rPr lang="en-US" sz="1800"/>
              <a:t>Combine functions</a:t>
            </a:r>
          </a:p>
          <a:p>
            <a:pPr lvl="3"/>
            <a:r>
              <a:rPr lang="en-US" sz="1600"/>
              <a:t>Bold-italic</a:t>
            </a:r>
          </a:p>
          <a:p>
            <a:pPr lvl="2"/>
            <a:r>
              <a:rPr lang="en-US" sz="1800"/>
              <a:t>Test functions in different areas</a:t>
            </a:r>
          </a:p>
          <a:p>
            <a:pPr lvl="3"/>
            <a:r>
              <a:rPr lang="en-US" sz="1600"/>
              <a:t>In headers, footers, paragraphs, citations</a:t>
            </a:r>
          </a:p>
          <a:p>
            <a:pPr lvl="1"/>
            <a:r>
              <a:rPr lang="en-US" sz="2000"/>
              <a:t>Get any errors at this level fixed before proceeding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for class-specific errors</a:t>
            </a:r>
          </a:p>
          <a:p>
            <a:pPr lvl="1"/>
            <a:r>
              <a:rPr lang="en-US"/>
              <a:t>Choose 3 or 4 printers that are most different from each other</a:t>
            </a:r>
          </a:p>
          <a:p>
            <a:pPr lvl="2"/>
            <a:r>
              <a:rPr lang="en-US"/>
              <a:t>Should represent different classes</a:t>
            </a:r>
          </a:p>
          <a:p>
            <a:pPr lvl="1"/>
            <a:r>
              <a:rPr lang="en-US"/>
              <a:t>Thoroughly test these printers</a:t>
            </a:r>
          </a:p>
          <a:p>
            <a:pPr lvl="2"/>
            <a:r>
              <a:rPr lang="en-US"/>
              <a:t>All features</a:t>
            </a:r>
          </a:p>
          <a:p>
            <a:pPr lvl="2"/>
            <a:r>
              <a:rPr lang="en-US"/>
              <a:t>All areas of program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r>
              <a:rPr lang="en-US"/>
              <a:t>Testing for driver-specific errors</a:t>
            </a:r>
          </a:p>
          <a:p>
            <a:pPr lvl="1"/>
            <a:r>
              <a:rPr lang="en-US"/>
              <a:t>For each driver</a:t>
            </a:r>
          </a:p>
          <a:p>
            <a:pPr lvl="2"/>
            <a:r>
              <a:rPr lang="en-US"/>
              <a:t>Command check</a:t>
            </a:r>
          </a:p>
          <a:p>
            <a:pPr lvl="3"/>
            <a:r>
              <a:rPr lang="en-US"/>
              <a:t>Does it properly do each function</a:t>
            </a:r>
          </a:p>
          <a:p>
            <a:pPr lvl="3"/>
            <a:r>
              <a:rPr lang="en-US"/>
              <a:t>E.g. print bold and return to normal ok</a:t>
            </a:r>
          </a:p>
          <a:p>
            <a:pPr lvl="2"/>
            <a:r>
              <a:rPr lang="en-US"/>
              <a:t>If it does the command in one place most likely it will be correct everywhere else</a:t>
            </a:r>
          </a:p>
          <a:p>
            <a:pPr lvl="2"/>
            <a:r>
              <a:rPr lang="en-US"/>
              <a:t>Ensure printer defaults and changes from default work</a:t>
            </a:r>
          </a:p>
          <a:p>
            <a:pPr lvl="3"/>
            <a:r>
              <a:rPr lang="en-US"/>
              <a:t>“Dip-Switches”</a:t>
            </a:r>
          </a:p>
          <a:p>
            <a:pPr lvl="3"/>
            <a:r>
              <a:rPr lang="en-US"/>
              <a:t>Configuration panels</a:t>
            </a:r>
          </a:p>
          <a:p>
            <a:pPr lvl="4"/>
            <a:r>
              <a:rPr lang="en-US"/>
              <a:t>Via computer</a:t>
            </a:r>
          </a:p>
          <a:p>
            <a:pPr lvl="4"/>
            <a:r>
              <a:rPr lang="en-US"/>
              <a:t>Via network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Testing for printer-specific errors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Printers listed on installation menu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Test all options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Typically impractical to have all printers available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Use compatible printers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Printers that should be on the menu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Ensure compatible printers are at least documented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Popular compatibles that aren’t compatible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Popular printers: test to be sure it really is compatible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Indistinguishable bad member of a popular class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Watch out for seemingly identical printers (same name but different operation)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Printer test matrix</a:t>
            </a:r>
          </a:p>
          <a:p>
            <a:pPr lvl="1"/>
            <a:r>
              <a:rPr lang="en-US"/>
              <a:t>Need to keep track of what needs to be tested and what has been tested</a:t>
            </a:r>
          </a:p>
          <a:p>
            <a:pPr lvl="1"/>
            <a:r>
              <a:rPr lang="en-US"/>
              <a:t>Test matrix</a:t>
            </a:r>
          </a:p>
          <a:p>
            <a:pPr lvl="2"/>
            <a:r>
              <a:rPr lang="en-US"/>
              <a:t>List of functions and printers</a:t>
            </a:r>
          </a:p>
          <a:p>
            <a:pPr lvl="2"/>
            <a:r>
              <a:rPr lang="en-US"/>
              <a:t>Spreadsheet helps</a:t>
            </a:r>
          </a:p>
          <a:p>
            <a:pPr lvl="2"/>
            <a:r>
              <a:rPr lang="en-US"/>
              <a:t>Note options, settings, memory installed, etc. when tested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graphicFrame>
        <p:nvGraphicFramePr>
          <p:cNvPr id="46189" name="Group 109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4364736"/>
        </p:xfrm>
        <a:graphic>
          <a:graphicData uri="http://schemas.openxmlformats.org/drawingml/2006/table">
            <a:tbl>
              <a:tblPr/>
              <a:tblGrid>
                <a:gridCol w="1538288"/>
                <a:gridCol w="1538287"/>
                <a:gridCol w="1539875"/>
                <a:gridCol w="1538288"/>
                <a:gridCol w="153828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area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Print feature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HP5850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(HP5xxx)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HP7410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Lexmark E102n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Main body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Bold 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Bold 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Ital. 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Ital. 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Ital. 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Bold 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Ital. 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Bold 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chapter will concentrate on testing printers, but the concepts can be extended to testing any peripheral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Printer test matrix</a:t>
            </a:r>
          </a:p>
          <a:p>
            <a:pPr lvl="1">
              <a:lnSpc>
                <a:spcPct val="90000"/>
              </a:lnSpc>
            </a:pPr>
            <a:r>
              <a:rPr lang="en-US"/>
              <a:t>A few feature test notes</a:t>
            </a:r>
          </a:p>
          <a:p>
            <a:pPr lvl="2">
              <a:lnSpc>
                <a:spcPct val="90000"/>
              </a:lnSpc>
            </a:pPr>
            <a:r>
              <a:rPr lang="en-US"/>
              <a:t>Native fonts</a:t>
            </a:r>
          </a:p>
          <a:p>
            <a:pPr lvl="3">
              <a:lnSpc>
                <a:spcPct val="90000"/>
              </a:lnSpc>
            </a:pPr>
            <a:r>
              <a:rPr lang="en-US"/>
              <a:t>What are the built in fonts (if any)</a:t>
            </a:r>
          </a:p>
          <a:p>
            <a:pPr lvl="3">
              <a:lnSpc>
                <a:spcPct val="90000"/>
              </a:lnSpc>
            </a:pPr>
            <a:r>
              <a:rPr lang="en-US"/>
              <a:t>Does program support them</a:t>
            </a:r>
          </a:p>
          <a:p>
            <a:pPr lvl="3">
              <a:lnSpc>
                <a:spcPct val="90000"/>
              </a:lnSpc>
            </a:pPr>
            <a:r>
              <a:rPr lang="en-US"/>
              <a:t>Can features be mixed properly</a:t>
            </a:r>
          </a:p>
          <a:p>
            <a:pPr lvl="2">
              <a:lnSpc>
                <a:spcPct val="90000"/>
              </a:lnSpc>
            </a:pPr>
            <a:r>
              <a:rPr lang="en-US"/>
              <a:t>Downloaded fonts</a:t>
            </a:r>
          </a:p>
          <a:p>
            <a:pPr lvl="3">
              <a:lnSpc>
                <a:spcPct val="90000"/>
              </a:lnSpc>
            </a:pPr>
            <a:r>
              <a:rPr lang="en-US"/>
              <a:t>If printer supports downloaded fonts does it work properly</a:t>
            </a:r>
          </a:p>
          <a:p>
            <a:pPr lvl="2">
              <a:lnSpc>
                <a:spcPct val="90000"/>
              </a:lnSpc>
            </a:pPr>
            <a:r>
              <a:rPr lang="en-US"/>
              <a:t>Special characters</a:t>
            </a:r>
          </a:p>
          <a:p>
            <a:pPr lvl="3">
              <a:lnSpc>
                <a:spcPct val="90000"/>
              </a:lnSpc>
            </a:pPr>
            <a:r>
              <a:rPr lang="en-US"/>
              <a:t>If program uses special ASCII or other characters make sure the printer will handle them properly</a:t>
            </a:r>
          </a:p>
          <a:p>
            <a:pPr lvl="3">
              <a:lnSpc>
                <a:spcPct val="90000"/>
              </a:lnSpc>
            </a:pPr>
            <a:r>
              <a:rPr lang="en-US"/>
              <a:t>Does switching mess up printout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sz="2400"/>
              <a:t>Printer test matrix</a:t>
            </a:r>
          </a:p>
          <a:p>
            <a:pPr lvl="1"/>
            <a:r>
              <a:rPr lang="en-US" sz="2000"/>
              <a:t>A few feature test notes</a:t>
            </a:r>
          </a:p>
          <a:p>
            <a:pPr lvl="2"/>
            <a:r>
              <a:rPr lang="en-US" sz="1800"/>
              <a:t>Graphics</a:t>
            </a:r>
          </a:p>
          <a:p>
            <a:pPr lvl="3"/>
            <a:r>
              <a:rPr lang="en-US" sz="1600"/>
              <a:t>Bidirectional printing may cause unacceptable print quality</a:t>
            </a:r>
          </a:p>
          <a:p>
            <a:pPr lvl="3"/>
            <a:r>
              <a:rPr lang="en-US" sz="1600"/>
              <a:t>Need to disable bidirectional printing for best/acceptable quality</a:t>
            </a:r>
          </a:p>
          <a:p>
            <a:pPr lvl="2"/>
            <a:r>
              <a:rPr lang="en-US" sz="1800"/>
              <a:t>Graphic resolution</a:t>
            </a:r>
          </a:p>
          <a:p>
            <a:pPr lvl="3"/>
            <a:r>
              <a:rPr lang="en-US" sz="1600"/>
              <a:t>If printer supports different resolutions need to test all</a:t>
            </a:r>
          </a:p>
          <a:p>
            <a:pPr lvl="2"/>
            <a:r>
              <a:rPr lang="en-US" sz="1800"/>
              <a:t>Error handling</a:t>
            </a:r>
          </a:p>
          <a:p>
            <a:pPr lvl="3"/>
            <a:r>
              <a:rPr lang="en-US" sz="1600"/>
              <a:t>Push printer to limit to check error handling</a:t>
            </a:r>
          </a:p>
          <a:p>
            <a:pPr lvl="4"/>
            <a:r>
              <a:rPr lang="en-US" sz="1600"/>
              <a:t>Max memory </a:t>
            </a:r>
          </a:p>
          <a:p>
            <a:pPr lvl="4"/>
            <a:r>
              <a:rPr lang="en-US" sz="1600"/>
              <a:t>No paper</a:t>
            </a:r>
          </a:p>
          <a:p>
            <a:pPr lvl="4"/>
            <a:r>
              <a:rPr lang="en-US" sz="1600"/>
              <a:t>Jams</a:t>
            </a:r>
          </a:p>
          <a:p>
            <a:pPr lvl="3"/>
            <a:r>
              <a:rPr lang="en-US" sz="1600"/>
              <a:t>Recovery from failure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810000"/>
          </a:xfrm>
        </p:spPr>
        <p:txBody>
          <a:bodyPr/>
          <a:lstStyle/>
          <a:p>
            <a:r>
              <a:rPr lang="en-US" sz="2400"/>
              <a:t>Printer test matrix</a:t>
            </a:r>
          </a:p>
          <a:p>
            <a:pPr lvl="1"/>
            <a:r>
              <a:rPr lang="en-US" sz="2000"/>
              <a:t>A few feature test notes</a:t>
            </a:r>
          </a:p>
          <a:p>
            <a:pPr lvl="2"/>
            <a:r>
              <a:rPr lang="en-US" sz="1800"/>
              <a:t>Proportional spacing width tables</a:t>
            </a:r>
          </a:p>
          <a:p>
            <a:pPr lvl="3"/>
            <a:r>
              <a:rPr lang="en-US" sz="1600"/>
              <a:t>Check width table accurate</a:t>
            </a:r>
          </a:p>
          <a:p>
            <a:pPr lvl="4"/>
            <a:r>
              <a:rPr lang="en-US" sz="1600"/>
              <a:t>Each font has different table</a:t>
            </a:r>
          </a:p>
          <a:p>
            <a:pPr lvl="4"/>
            <a:r>
              <a:rPr lang="en-US" sz="1600"/>
              <a:t>May be different even within same printer class</a:t>
            </a:r>
          </a:p>
          <a:p>
            <a:pPr lvl="2"/>
            <a:r>
              <a:rPr lang="en-US" sz="1800"/>
              <a:t>Graphic formats</a:t>
            </a:r>
          </a:p>
          <a:p>
            <a:pPr lvl="3"/>
            <a:r>
              <a:rPr lang="en-US" sz="1600"/>
              <a:t>Portrait vs. landscape</a:t>
            </a:r>
          </a:p>
          <a:p>
            <a:pPr lvl="3"/>
            <a:r>
              <a:rPr lang="en-US" sz="1600"/>
              <a:t>Ensure translation is good for different printers</a:t>
            </a:r>
          </a:p>
          <a:p>
            <a:pPr lvl="2"/>
            <a:r>
              <a:rPr lang="en-US" sz="1800"/>
              <a:t>Color</a:t>
            </a:r>
          </a:p>
          <a:p>
            <a:pPr lvl="3"/>
            <a:r>
              <a:rPr lang="en-US" sz="1600"/>
              <a:t>Check mapping from screen colors to print colors is adequate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810000"/>
          </a:xfrm>
        </p:spPr>
        <p:txBody>
          <a:bodyPr/>
          <a:lstStyle/>
          <a:p>
            <a:r>
              <a:rPr lang="en-US" sz="2400"/>
              <a:t>Printer test matrix</a:t>
            </a:r>
          </a:p>
          <a:p>
            <a:pPr lvl="1"/>
            <a:r>
              <a:rPr lang="en-US" sz="2000"/>
              <a:t>A few feature test notes</a:t>
            </a:r>
          </a:p>
          <a:p>
            <a:pPr lvl="2"/>
            <a:r>
              <a:rPr lang="en-US" sz="1800"/>
              <a:t>Output formats</a:t>
            </a:r>
          </a:p>
          <a:p>
            <a:pPr lvl="3"/>
            <a:r>
              <a:rPr lang="en-US" sz="1600"/>
              <a:t>Different page sizes</a:t>
            </a:r>
          </a:p>
          <a:p>
            <a:pPr lvl="4"/>
            <a:r>
              <a:rPr lang="en-US" sz="1600"/>
              <a:t>U.S.: 8½ x 11, 8½ x 14</a:t>
            </a:r>
          </a:p>
          <a:p>
            <a:pPr lvl="4"/>
            <a:r>
              <a:rPr lang="en-US" sz="1600"/>
              <a:t>World: A3, A4</a:t>
            </a:r>
          </a:p>
          <a:p>
            <a:pPr lvl="3"/>
            <a:r>
              <a:rPr lang="en-US" sz="1600"/>
              <a:t>Margins</a:t>
            </a:r>
          </a:p>
          <a:p>
            <a:pPr lvl="4"/>
            <a:r>
              <a:rPr lang="en-US" sz="1600"/>
              <a:t>Check unprintable areas at page edges</a:t>
            </a:r>
          </a:p>
          <a:p>
            <a:pPr lvl="3"/>
            <a:r>
              <a:rPr lang="en-US" sz="1600"/>
              <a:t>Check across printer classes</a:t>
            </a:r>
          </a:p>
          <a:p>
            <a:pPr lvl="2"/>
            <a:r>
              <a:rPr lang="en-US" sz="1800"/>
              <a:t>Expensive forms and paper</a:t>
            </a:r>
          </a:p>
          <a:p>
            <a:pPr lvl="3"/>
            <a:r>
              <a:rPr lang="en-US" sz="1600"/>
              <a:t>Use plain paper on initial test and compare to real form in initial tests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/>
              <a:t>Printer test matrix</a:t>
            </a:r>
          </a:p>
          <a:p>
            <a:pPr lvl="1"/>
            <a:r>
              <a:rPr lang="en-US"/>
              <a:t>A few feature test notes</a:t>
            </a:r>
          </a:p>
          <a:p>
            <a:pPr lvl="2"/>
            <a:r>
              <a:rPr lang="en-US"/>
              <a:t>Text and graphic positioning</a:t>
            </a:r>
          </a:p>
          <a:p>
            <a:pPr lvl="3"/>
            <a:r>
              <a:rPr lang="en-US"/>
              <a:t>Again, check margins</a:t>
            </a:r>
          </a:p>
          <a:p>
            <a:pPr lvl="3"/>
            <a:r>
              <a:rPr lang="en-US"/>
              <a:t>Are unprintable areas properly avoided</a:t>
            </a:r>
          </a:p>
          <a:p>
            <a:pPr lvl="2"/>
            <a:r>
              <a:rPr lang="en-US"/>
              <a:t>Streaking, banding, odd unintended fill patterns</a:t>
            </a:r>
          </a:p>
          <a:p>
            <a:pPr lvl="3"/>
            <a:r>
              <a:rPr lang="en-US"/>
              <a:t>Graphic print algorithms may produce bizzare patterns</a:t>
            </a:r>
          </a:p>
          <a:p>
            <a:pPr lvl="4"/>
            <a:r>
              <a:rPr lang="en-US"/>
              <a:t>Aliasing, moire patterns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Saving, sharing, and reusing printer knowledge</a:t>
            </a:r>
          </a:p>
          <a:p>
            <a:pPr lvl="1"/>
            <a:r>
              <a:rPr lang="en-US" sz="2000"/>
              <a:t>A lot of time and money has been spent on your test efforts</a:t>
            </a:r>
          </a:p>
          <a:p>
            <a:pPr lvl="1"/>
            <a:r>
              <a:rPr lang="en-US" sz="2000"/>
              <a:t>Document and share your knowledge for future projects</a:t>
            </a:r>
          </a:p>
          <a:p>
            <a:pPr lvl="1"/>
            <a:r>
              <a:rPr lang="en-US" sz="2000"/>
              <a:t>Likewise, look for work done by others before you to save time and money</a:t>
            </a:r>
          </a:p>
          <a:p>
            <a:pPr lvl="1"/>
            <a:r>
              <a:rPr lang="en-US" sz="2000"/>
              <a:t>Try a central database</a:t>
            </a:r>
          </a:p>
          <a:p>
            <a:pPr lvl="2"/>
            <a:r>
              <a:rPr lang="en-US" sz="1800"/>
              <a:t>Make routines flexible as possible</a:t>
            </a:r>
          </a:p>
          <a:p>
            <a:pPr lvl="2"/>
            <a:r>
              <a:rPr lang="en-US" sz="1800"/>
              <a:t>Don’t make too flexible so they’re hard to use</a:t>
            </a:r>
          </a:p>
          <a:p>
            <a:pPr lvl="1"/>
            <a:r>
              <a:rPr lang="en-US" sz="2000"/>
              <a:t>Make access to data easy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Tips on automated testing</a:t>
            </a:r>
          </a:p>
          <a:p>
            <a:pPr lvl="1"/>
            <a:r>
              <a:rPr lang="en-US"/>
              <a:t>Catch 22: </a:t>
            </a:r>
          </a:p>
          <a:p>
            <a:pPr lvl="2"/>
            <a:r>
              <a:rPr lang="en-US"/>
              <a:t>Early printer testing catches bugs early</a:t>
            </a:r>
          </a:p>
          <a:p>
            <a:pPr lvl="3"/>
            <a:r>
              <a:rPr lang="en-US"/>
              <a:t>Late changes requires retesting</a:t>
            </a:r>
          </a:p>
          <a:p>
            <a:pPr lvl="2"/>
            <a:r>
              <a:rPr lang="en-US"/>
              <a:t>Late printer testing swamps developers with bugs late in the project</a:t>
            </a:r>
          </a:p>
          <a:p>
            <a:pPr lvl="3"/>
            <a:r>
              <a:rPr lang="en-US"/>
              <a:t>May impact schedule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 sz="2400"/>
              <a:t>Tips on automated testing</a:t>
            </a:r>
          </a:p>
          <a:p>
            <a:pPr lvl="1"/>
            <a:r>
              <a:rPr lang="en-US" sz="2000"/>
              <a:t>Risks</a:t>
            </a:r>
          </a:p>
          <a:p>
            <a:pPr lvl="2"/>
            <a:r>
              <a:rPr lang="en-US" sz="1800"/>
              <a:t>Don’t spend too much time automating</a:t>
            </a:r>
          </a:p>
          <a:p>
            <a:pPr lvl="3"/>
            <a:r>
              <a:rPr lang="en-US" sz="1600"/>
              <a:t>Balance effort spent automating vs. manual effort</a:t>
            </a:r>
          </a:p>
          <a:p>
            <a:pPr lvl="2"/>
            <a:r>
              <a:rPr lang="en-US" sz="1800"/>
              <a:t>Don’t generate output you won’t or can’t review</a:t>
            </a:r>
          </a:p>
          <a:p>
            <a:pPr lvl="3"/>
            <a:r>
              <a:rPr lang="en-US" sz="1600"/>
              <a:t>Only generate what you plan or can check, the rest is a waste of time and money</a:t>
            </a:r>
          </a:p>
          <a:p>
            <a:pPr lvl="2"/>
            <a:r>
              <a:rPr lang="en-US" sz="1800"/>
              <a:t>Watch out for missing printing bugs</a:t>
            </a:r>
          </a:p>
          <a:p>
            <a:pPr lvl="3"/>
            <a:r>
              <a:rPr lang="en-US" sz="1600"/>
              <a:t>Make bugs easy to find</a:t>
            </a:r>
          </a:p>
          <a:p>
            <a:pPr lvl="2"/>
            <a:r>
              <a:rPr lang="en-US" sz="1800"/>
              <a:t>Don’t be rigid </a:t>
            </a:r>
          </a:p>
          <a:p>
            <a:pPr lvl="3"/>
            <a:r>
              <a:rPr lang="en-US" sz="1600"/>
              <a:t>Don’t rerun same tests over and over</a:t>
            </a:r>
          </a:p>
          <a:p>
            <a:pPr lvl="3"/>
            <a:r>
              <a:rPr lang="en-US" sz="1600"/>
              <a:t>Eventually all bugs will be found by those tests</a:t>
            </a:r>
          </a:p>
          <a:p>
            <a:pPr lvl="3"/>
            <a:r>
              <a:rPr lang="en-US" sz="1600"/>
              <a:t>Make new tests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Tips on automated testing</a:t>
            </a:r>
          </a:p>
          <a:p>
            <a:pPr lvl="1"/>
            <a:r>
              <a:rPr lang="en-US"/>
              <a:t>Where to save time and improve reliability</a:t>
            </a:r>
          </a:p>
          <a:p>
            <a:pPr lvl="2"/>
            <a:r>
              <a:rPr lang="en-US"/>
              <a:t>Basic steps</a:t>
            </a:r>
          </a:p>
          <a:p>
            <a:pPr lvl="3"/>
            <a:r>
              <a:rPr lang="en-US"/>
              <a:t>Planning and developing test</a:t>
            </a:r>
          </a:p>
          <a:p>
            <a:pPr lvl="3"/>
            <a:r>
              <a:rPr lang="en-US"/>
              <a:t>Acquire printer</a:t>
            </a:r>
          </a:p>
          <a:p>
            <a:pPr lvl="3"/>
            <a:r>
              <a:rPr lang="en-US"/>
              <a:t>Set up printer</a:t>
            </a:r>
          </a:p>
          <a:p>
            <a:pPr lvl="3"/>
            <a:r>
              <a:rPr lang="en-US"/>
              <a:t>Run tests</a:t>
            </a:r>
          </a:p>
          <a:p>
            <a:pPr lvl="3"/>
            <a:r>
              <a:rPr lang="en-US"/>
              <a:t>Return or store printer</a:t>
            </a:r>
          </a:p>
          <a:p>
            <a:pPr lvl="2"/>
            <a:r>
              <a:rPr lang="en-US"/>
              <a:t>Make the flow easy and efficient as possible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Tips on automated testing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Test files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Make test results as obvious as possible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Self explanatory results</a:t>
            </a:r>
          </a:p>
          <a:p>
            <a:pPr lvl="4">
              <a:lnSpc>
                <a:spcPct val="90000"/>
              </a:lnSpc>
            </a:pPr>
            <a:r>
              <a:rPr lang="en-US" sz="1600" b="1"/>
              <a:t>Bold </a:t>
            </a:r>
            <a:r>
              <a:rPr lang="en-US" sz="1600"/>
              <a:t>Normal </a:t>
            </a:r>
            <a:r>
              <a:rPr lang="en-US" sz="1600" i="1"/>
              <a:t>Italics </a:t>
            </a:r>
            <a:r>
              <a:rPr lang="en-US" sz="1600"/>
              <a:t>Normal </a:t>
            </a:r>
            <a:r>
              <a:rPr lang="en-US" sz="1600" u="sng"/>
              <a:t>Underline</a:t>
            </a:r>
            <a:r>
              <a:rPr lang="en-US" sz="1600"/>
              <a:t> Normal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Make margins obvious</a:t>
            </a:r>
          </a:p>
          <a:p>
            <a:pPr lvl="4">
              <a:lnSpc>
                <a:spcPct val="90000"/>
              </a:lnSpc>
            </a:pPr>
            <a:r>
              <a:rPr lang="en-US" sz="1600">
                <a:latin typeface="Courier New" pitchFamily="49" charset="0"/>
              </a:rPr>
              <a:t>123456789a123456789b123…789h12</a:t>
            </a:r>
          </a:p>
          <a:p>
            <a:pPr lvl="4">
              <a:lnSpc>
                <a:spcPct val="90000"/>
              </a:lnSpc>
            </a:pPr>
            <a:r>
              <a:rPr lang="en-US" sz="1600">
                <a:latin typeface="Courier New" pitchFamily="49" charset="0"/>
              </a:rPr>
              <a:t>223456789a1234 6789b123…789h12</a:t>
            </a:r>
          </a:p>
          <a:p>
            <a:pPr lvl="4">
              <a:lnSpc>
                <a:spcPct val="90000"/>
              </a:lnSpc>
            </a:pPr>
            <a:r>
              <a:rPr lang="en-US" sz="1600">
                <a:latin typeface="Courier New" pitchFamily="49" charset="0"/>
              </a:rPr>
              <a:t>323456789a123456789b123…789h12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Note error on second line 15</a:t>
            </a:r>
            <a:r>
              <a:rPr lang="en-US" sz="1600" baseline="30000"/>
              <a:t>th</a:t>
            </a:r>
            <a:r>
              <a:rPr lang="en-US" sz="1600"/>
              <a:t> position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Use numbers and algorithms to make placement obvious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Use real data to make sure the output looks good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For proportional fonts use extreme character sizes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iiiiiiiiiiiiiiiiiiii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WWWWWWWWWWWWWWWWWWWW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Some General Issues in Configuration Testing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Hardware configuration concerns</a:t>
            </a:r>
          </a:p>
          <a:p>
            <a:pPr lvl="1"/>
            <a:r>
              <a:rPr lang="en-US" sz="2000"/>
              <a:t>What printers may be used</a:t>
            </a:r>
          </a:p>
          <a:p>
            <a:pPr lvl="1"/>
            <a:r>
              <a:rPr lang="en-US" sz="2000"/>
              <a:t>What video cards, monitors and modes are supported</a:t>
            </a:r>
          </a:p>
          <a:p>
            <a:pPr lvl="1"/>
            <a:r>
              <a:rPr lang="en-US" sz="2000"/>
              <a:t>Which brands and what type of mice (serial, ps/2, usb)</a:t>
            </a:r>
          </a:p>
          <a:p>
            <a:pPr lvl="1"/>
            <a:r>
              <a:rPr lang="en-US" sz="2000"/>
              <a:t>What configuration of memory is required/supported</a:t>
            </a:r>
          </a:p>
          <a:p>
            <a:pPr lvl="1"/>
            <a:r>
              <a:rPr lang="en-US" sz="2000"/>
              <a:t>What types and models of computer are supported</a:t>
            </a:r>
          </a:p>
          <a:p>
            <a:pPr lvl="1"/>
            <a:r>
              <a:rPr lang="en-US" sz="2000"/>
              <a:t>What operating systems and versions are supported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Tips on automated testing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Reduce setup and teardown time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Ideal scenario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Printers in lab with a switchbox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Realistic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Print to disc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Review file contents for errors where possible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Print rest later when printer available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Test as many compatible scenarios on one printer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Evaluate results as soon as possible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Immediately review printout when printed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If errors seen double check printer setup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Test printers on network</a:t>
            </a:r>
          </a:p>
          <a:p>
            <a:pPr lvl="4">
              <a:lnSpc>
                <a:spcPct val="90000"/>
              </a:lnSpc>
            </a:pPr>
            <a:r>
              <a:rPr lang="en-US" sz="1600"/>
              <a:t>Secure agreements to test on oddball printers someone else has that are impractical for exclusive testing use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Tips on automated testing</a:t>
            </a:r>
          </a:p>
          <a:p>
            <a:pPr lvl="1"/>
            <a:r>
              <a:rPr lang="en-US"/>
              <a:t>Reduce test execution time</a:t>
            </a:r>
          </a:p>
          <a:p>
            <a:pPr lvl="2"/>
            <a:r>
              <a:rPr lang="en-US"/>
              <a:t>Test on more than one printer at once</a:t>
            </a:r>
          </a:p>
          <a:p>
            <a:pPr lvl="3"/>
            <a:r>
              <a:rPr lang="en-US"/>
              <a:t>Printing takes time</a:t>
            </a:r>
          </a:p>
          <a:p>
            <a:pPr lvl="3"/>
            <a:r>
              <a:rPr lang="en-US"/>
              <a:t>Print on as many as you can effectively handle</a:t>
            </a:r>
          </a:p>
          <a:p>
            <a:pPr lvl="2"/>
            <a:r>
              <a:rPr lang="en-US"/>
              <a:t>Test Automation</a:t>
            </a:r>
          </a:p>
          <a:p>
            <a:pPr lvl="3"/>
            <a:r>
              <a:rPr lang="en-US"/>
              <a:t>Command set to contain</a:t>
            </a:r>
          </a:p>
          <a:p>
            <a:pPr lvl="4"/>
            <a:r>
              <a:rPr lang="en-US"/>
              <a:t>Input file name</a:t>
            </a:r>
          </a:p>
          <a:p>
            <a:pPr lvl="4"/>
            <a:r>
              <a:rPr lang="en-US"/>
              <a:t>Output file or address of printer</a:t>
            </a:r>
          </a:p>
          <a:p>
            <a:pPr lvl="4"/>
            <a:r>
              <a:rPr lang="en-US"/>
              <a:t>Setup information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Tips on automated testing</a:t>
            </a:r>
          </a:p>
          <a:p>
            <a:pPr lvl="1">
              <a:lnSpc>
                <a:spcPct val="90000"/>
              </a:lnSpc>
            </a:pPr>
            <a:r>
              <a:rPr lang="en-US"/>
              <a:t>Improve test evaluation</a:t>
            </a:r>
          </a:p>
          <a:p>
            <a:pPr lvl="2">
              <a:lnSpc>
                <a:spcPct val="90000"/>
              </a:lnSpc>
            </a:pPr>
            <a:r>
              <a:rPr lang="en-US"/>
              <a:t>Make everything obvious</a:t>
            </a:r>
          </a:p>
          <a:p>
            <a:pPr lvl="2">
              <a:lnSpc>
                <a:spcPct val="90000"/>
              </a:lnSpc>
            </a:pPr>
            <a:r>
              <a:rPr lang="en-US"/>
              <a:t>Don’t print (or produce) anything you don’t need</a:t>
            </a:r>
          </a:p>
          <a:p>
            <a:pPr lvl="2">
              <a:lnSpc>
                <a:spcPct val="90000"/>
              </a:lnSpc>
            </a:pPr>
            <a:r>
              <a:rPr lang="en-US"/>
              <a:t>Print comparison on left, failures on right</a:t>
            </a:r>
          </a:p>
          <a:p>
            <a:pPr lvl="2">
              <a:lnSpc>
                <a:spcPct val="90000"/>
              </a:lnSpc>
            </a:pPr>
            <a:r>
              <a:rPr lang="en-US"/>
              <a:t>When test files don’t match, print both, label them and highlight differences</a:t>
            </a:r>
          </a:p>
          <a:p>
            <a:pPr lvl="2">
              <a:lnSpc>
                <a:spcPct val="90000"/>
              </a:lnSpc>
            </a:pPr>
            <a:r>
              <a:rPr lang="en-US"/>
              <a:t>Evaluate output as it comes out of the printer</a:t>
            </a:r>
          </a:p>
          <a:p>
            <a:pPr lvl="2">
              <a:lnSpc>
                <a:spcPct val="90000"/>
              </a:lnSpc>
            </a:pPr>
            <a:r>
              <a:rPr lang="en-US"/>
              <a:t>Run some tests interactively to test the “interactiveness”</a:t>
            </a:r>
          </a:p>
          <a:p>
            <a:pPr lvl="2">
              <a:lnSpc>
                <a:spcPct val="90000"/>
              </a:lnSpc>
            </a:pPr>
            <a:r>
              <a:rPr lang="en-US"/>
              <a:t>Make sure the test data is meaningful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Tips on automated testing</a:t>
            </a:r>
          </a:p>
          <a:p>
            <a:pPr lvl="1"/>
            <a:r>
              <a:rPr lang="en-US"/>
              <a:t>Keep the output</a:t>
            </a:r>
          </a:p>
          <a:p>
            <a:pPr lvl="2"/>
            <a:r>
              <a:rPr lang="en-US"/>
              <a:t>Use interim results for retests</a:t>
            </a:r>
          </a:p>
          <a:p>
            <a:pPr lvl="3"/>
            <a:r>
              <a:rPr lang="en-US"/>
              <a:t>Was the problem fixed</a:t>
            </a:r>
          </a:p>
          <a:p>
            <a:pPr lvl="3"/>
            <a:r>
              <a:rPr lang="en-US"/>
              <a:t>Was another problem introduced</a:t>
            </a:r>
          </a:p>
          <a:p>
            <a:pPr lvl="2"/>
            <a:r>
              <a:rPr lang="en-US"/>
              <a:t>Keep the final printouts of shipped product</a:t>
            </a:r>
          </a:p>
          <a:p>
            <a:pPr lvl="3"/>
            <a:r>
              <a:rPr lang="en-US"/>
              <a:t>Verify version changes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Setting up a printer test lab</a:t>
            </a:r>
          </a:p>
          <a:p>
            <a:pPr lvl="1"/>
            <a:r>
              <a:rPr lang="en-US"/>
              <a:t>Printers cost money</a:t>
            </a:r>
          </a:p>
          <a:p>
            <a:pPr lvl="1"/>
            <a:r>
              <a:rPr lang="en-US"/>
              <a:t>Storing printers costs money</a:t>
            </a:r>
          </a:p>
          <a:p>
            <a:pPr lvl="1"/>
            <a:r>
              <a:rPr lang="en-US"/>
              <a:t>Not have printer on hand costs time </a:t>
            </a:r>
            <a:r>
              <a:rPr lang="en-US">
                <a:sym typeface="Wingdings" pitchFamily="2" charset="2"/>
              </a:rPr>
              <a:t> costs money</a:t>
            </a:r>
          </a:p>
          <a:p>
            <a:pPr lvl="1"/>
            <a:r>
              <a:rPr lang="en-US">
                <a:sym typeface="Wingdings" pitchFamily="2" charset="2"/>
              </a:rPr>
              <a:t>Balance the two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Setting up a printer test lab</a:t>
            </a:r>
          </a:p>
          <a:p>
            <a:pPr lvl="1"/>
            <a:r>
              <a:rPr lang="en-US"/>
              <a:t>Get printers on loan</a:t>
            </a:r>
          </a:p>
          <a:p>
            <a:pPr lvl="2"/>
            <a:r>
              <a:rPr lang="en-US"/>
              <a:t>Impractical to own each printer the product supports</a:t>
            </a:r>
          </a:p>
          <a:p>
            <a:pPr lvl="2"/>
            <a:r>
              <a:rPr lang="en-US"/>
              <a:t>Borrow printer from the manufacturer</a:t>
            </a:r>
          </a:p>
          <a:p>
            <a:pPr lvl="3"/>
            <a:r>
              <a:rPr lang="en-US"/>
              <a:t>If your product is popular will be glad to lend</a:t>
            </a:r>
          </a:p>
          <a:p>
            <a:pPr lvl="2"/>
            <a:r>
              <a:rPr lang="en-US"/>
              <a:t>Borrow from within company</a:t>
            </a:r>
          </a:p>
          <a:p>
            <a:pPr lvl="3"/>
            <a:r>
              <a:rPr lang="en-US"/>
              <a:t>Someone in the company may be able to lend the print on a short term basis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Setting up a printer test lab</a:t>
            </a:r>
          </a:p>
          <a:p>
            <a:pPr lvl="1">
              <a:lnSpc>
                <a:spcPct val="90000"/>
              </a:lnSpc>
            </a:pPr>
            <a:r>
              <a:rPr lang="en-US"/>
              <a:t>Organize your lab</a:t>
            </a:r>
          </a:p>
          <a:p>
            <a:pPr lvl="2">
              <a:lnSpc>
                <a:spcPct val="90000"/>
              </a:lnSpc>
            </a:pPr>
            <a:r>
              <a:rPr lang="en-US"/>
              <a:t>Put printers on sturdy shelves</a:t>
            </a:r>
          </a:p>
          <a:p>
            <a:pPr lvl="2">
              <a:lnSpc>
                <a:spcPct val="90000"/>
              </a:lnSpc>
            </a:pPr>
            <a:r>
              <a:rPr lang="en-US"/>
              <a:t>Space racks</a:t>
            </a:r>
          </a:p>
          <a:p>
            <a:pPr lvl="2">
              <a:lnSpc>
                <a:spcPct val="90000"/>
              </a:lnSpc>
            </a:pPr>
            <a:r>
              <a:rPr lang="en-US"/>
              <a:t>Keep printers ready to print</a:t>
            </a:r>
          </a:p>
          <a:p>
            <a:pPr lvl="2">
              <a:lnSpc>
                <a:spcPct val="90000"/>
              </a:lnSpc>
            </a:pPr>
            <a:r>
              <a:rPr lang="en-US"/>
              <a:t>Use switch boxes or networks</a:t>
            </a:r>
          </a:p>
          <a:p>
            <a:pPr lvl="2">
              <a:lnSpc>
                <a:spcPct val="90000"/>
              </a:lnSpc>
            </a:pPr>
            <a:r>
              <a:rPr lang="en-US"/>
              <a:t>If can’t connect all, keep in safe accessible area</a:t>
            </a:r>
          </a:p>
          <a:p>
            <a:pPr lvl="2">
              <a:lnSpc>
                <a:spcPct val="90000"/>
              </a:lnSpc>
            </a:pPr>
            <a:r>
              <a:rPr lang="en-US"/>
              <a:t>Use sturdy carts</a:t>
            </a:r>
          </a:p>
          <a:p>
            <a:pPr lvl="2">
              <a:lnSpc>
                <a:spcPct val="90000"/>
              </a:lnSpc>
            </a:pPr>
            <a:r>
              <a:rPr lang="en-US"/>
              <a:t>Fix what breaks immediately</a:t>
            </a:r>
          </a:p>
          <a:p>
            <a:pPr lvl="2">
              <a:lnSpc>
                <a:spcPct val="90000"/>
              </a:lnSpc>
            </a:pPr>
            <a:r>
              <a:rPr lang="en-US"/>
              <a:t>Keep reasonable supplies on hand</a:t>
            </a:r>
          </a:p>
          <a:p>
            <a:pPr lvl="2">
              <a:lnSpc>
                <a:spcPct val="90000"/>
              </a:lnSpc>
            </a:pPr>
            <a:r>
              <a:rPr lang="en-US"/>
              <a:t>Label the printers and keep documentation handy</a:t>
            </a:r>
          </a:p>
          <a:p>
            <a:pPr lvl="2">
              <a:lnSpc>
                <a:spcPct val="90000"/>
              </a:lnSpc>
            </a:pPr>
            <a:r>
              <a:rPr lang="en-US"/>
              <a:t>Protect the ears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Device testing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techniques discussed for printers can apply to other devices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/>
            </a:r>
            <a:br>
              <a:rPr lang="en-US" sz="3200"/>
            </a:br>
            <a:r>
              <a:rPr lang="en-US" sz="3200"/>
              <a:t>Device testing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Video Cards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2 major 3D players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ATI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Multiple models/capabilities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128/256/512 Mb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Crossfire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nVidia chip set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Multiple vendors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Multiple models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128/256/512 Mb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SLI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Other players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Intel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On mother board video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SiS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Different buses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PCI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AGP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PCI-Express</a:t>
            </a:r>
          </a:p>
          <a:p>
            <a:pPr lvl="3">
              <a:lnSpc>
                <a:spcPct val="80000"/>
              </a:lnSpc>
            </a:pPr>
            <a:endParaRPr lang="en-US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Device testing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r>
              <a:rPr lang="en-US" sz="2400"/>
              <a:t>Monitors</a:t>
            </a:r>
          </a:p>
          <a:p>
            <a:pPr lvl="1"/>
            <a:r>
              <a:rPr lang="en-US" sz="2000"/>
              <a:t>CRT</a:t>
            </a:r>
          </a:p>
          <a:p>
            <a:pPr lvl="2"/>
            <a:r>
              <a:rPr lang="en-US" sz="1800"/>
              <a:t>Various resolution</a:t>
            </a:r>
          </a:p>
          <a:p>
            <a:pPr lvl="3"/>
            <a:r>
              <a:rPr lang="en-US" sz="1600"/>
              <a:t>800x600, 1024x768, 1280x1024, 1600x1200</a:t>
            </a:r>
          </a:p>
          <a:p>
            <a:pPr lvl="1"/>
            <a:r>
              <a:rPr lang="en-US" sz="2000"/>
              <a:t>LCD</a:t>
            </a:r>
          </a:p>
          <a:p>
            <a:pPr lvl="2"/>
            <a:r>
              <a:rPr lang="en-US" sz="1800"/>
              <a:t>Various aspect ratios</a:t>
            </a:r>
          </a:p>
          <a:p>
            <a:pPr lvl="3"/>
            <a:r>
              <a:rPr lang="en-US" sz="1600"/>
              <a:t>4:3</a:t>
            </a:r>
          </a:p>
          <a:p>
            <a:pPr lvl="3"/>
            <a:r>
              <a:rPr lang="en-US" sz="1600"/>
              <a:t>16:10</a:t>
            </a:r>
          </a:p>
          <a:p>
            <a:pPr lvl="3"/>
            <a:r>
              <a:rPr lang="en-US" sz="1600"/>
              <a:t>16:9</a:t>
            </a:r>
          </a:p>
          <a:p>
            <a:pPr lvl="2"/>
            <a:r>
              <a:rPr lang="en-US" sz="1800"/>
              <a:t>Native resolution</a:t>
            </a:r>
          </a:p>
          <a:p>
            <a:pPr lvl="1"/>
            <a:r>
              <a:rPr lang="en-US" sz="2000"/>
              <a:t>Plasma</a:t>
            </a:r>
          </a:p>
          <a:p>
            <a:pPr lvl="2"/>
            <a:r>
              <a:rPr lang="en-US" sz="1800"/>
              <a:t>Ditto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Some General Issues in Configuration Testing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Video card example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Many standards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Old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CGA, EGA, HMGA, MCGA, MDA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Current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Standard aspect (4:3)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VGA, SVGA, XGA, SXGA, UXGA, etc…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Wide formats (16:9 and 16:10)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WHXGA and many more!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What standard(s) must you support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What brand and model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nVidia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ATI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Intel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Other?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What API Standards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DirectX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OpenGL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Device testing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Other devices</a:t>
            </a:r>
          </a:p>
          <a:p>
            <a:pPr lvl="1">
              <a:lnSpc>
                <a:spcPct val="90000"/>
              </a:lnSpc>
            </a:pPr>
            <a:r>
              <a:rPr lang="en-US"/>
              <a:t>Webcams</a:t>
            </a:r>
          </a:p>
          <a:p>
            <a:pPr lvl="1">
              <a:lnSpc>
                <a:spcPct val="90000"/>
              </a:lnSpc>
            </a:pPr>
            <a:r>
              <a:rPr lang="en-US"/>
              <a:t>Mice</a:t>
            </a:r>
          </a:p>
          <a:p>
            <a:pPr lvl="1">
              <a:lnSpc>
                <a:spcPct val="90000"/>
              </a:lnSpc>
            </a:pPr>
            <a:r>
              <a:rPr lang="en-US"/>
              <a:t>Thumb drives</a:t>
            </a:r>
          </a:p>
          <a:p>
            <a:pPr lvl="1">
              <a:lnSpc>
                <a:spcPct val="90000"/>
              </a:lnSpc>
            </a:pPr>
            <a:r>
              <a:rPr lang="en-US"/>
              <a:t>Sound cards</a:t>
            </a:r>
          </a:p>
          <a:p>
            <a:pPr lvl="1">
              <a:lnSpc>
                <a:spcPct val="90000"/>
              </a:lnSpc>
            </a:pPr>
            <a:r>
              <a:rPr lang="en-US"/>
              <a:t>Wi-fi cards</a:t>
            </a:r>
          </a:p>
          <a:p>
            <a:pPr lvl="1">
              <a:lnSpc>
                <a:spcPct val="90000"/>
              </a:lnSpc>
            </a:pPr>
            <a:r>
              <a:rPr lang="en-US"/>
              <a:t>USB devices</a:t>
            </a:r>
          </a:p>
          <a:p>
            <a:pPr lvl="1">
              <a:lnSpc>
                <a:spcPct val="90000"/>
              </a:lnSpc>
            </a:pPr>
            <a:r>
              <a:rPr lang="en-US"/>
              <a:t>Fire-wire</a:t>
            </a:r>
          </a:p>
          <a:p>
            <a:pPr lvl="1">
              <a:lnSpc>
                <a:spcPct val="90000"/>
              </a:lnSpc>
            </a:pPr>
            <a:r>
              <a:rPr lang="en-US"/>
              <a:t>Etc.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</a:t>
            </a:r>
          </a:p>
          <a:p>
            <a:pPr lvl="1"/>
            <a:r>
              <a:rPr lang="en-US"/>
              <a:t>Can’t test every possible printer</a:t>
            </a:r>
          </a:p>
          <a:p>
            <a:pPr lvl="1"/>
            <a:r>
              <a:rPr lang="en-US"/>
              <a:t>Group printers by class</a:t>
            </a:r>
          </a:p>
          <a:p>
            <a:pPr lvl="1"/>
            <a:r>
              <a:rPr lang="en-US"/>
              <a:t>Test what your users use</a:t>
            </a:r>
          </a:p>
          <a:p>
            <a:pPr lvl="1"/>
            <a:r>
              <a:rPr lang="en-US"/>
              <a:t>Techniques apply to other devices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Some General Issues in Configuration Testing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Considerations</a:t>
            </a:r>
          </a:p>
          <a:p>
            <a:pPr lvl="1"/>
            <a:r>
              <a:rPr lang="en-US"/>
              <a:t>Cannot test all possible hardware combinations</a:t>
            </a:r>
          </a:p>
          <a:p>
            <a:pPr lvl="1"/>
            <a:r>
              <a:rPr lang="en-US"/>
              <a:t>Understand supported hardware thoroughly</a:t>
            </a:r>
          </a:p>
          <a:p>
            <a:pPr lvl="2"/>
            <a:r>
              <a:rPr lang="en-US"/>
              <a:t>Use understanding to classify equivalent machines</a:t>
            </a:r>
          </a:p>
          <a:p>
            <a:pPr lvl="2"/>
            <a:r>
              <a:rPr lang="en-US"/>
              <a:t>Use independent resources</a:t>
            </a:r>
          </a:p>
          <a:p>
            <a:pPr lvl="3"/>
            <a:r>
              <a:rPr lang="en-US"/>
              <a:t>Don’t trust manufacturers specs</a:t>
            </a:r>
          </a:p>
          <a:p>
            <a:pPr lvl="2"/>
            <a:r>
              <a:rPr lang="en-US"/>
              <a:t>Understand “perfect” resolution vs. “just like”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Some General Issues in Configuration Testing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Considerations</a:t>
            </a:r>
          </a:p>
          <a:p>
            <a:pPr lvl="1"/>
            <a:r>
              <a:rPr lang="en-US"/>
              <a:t>Analyze the market</a:t>
            </a:r>
          </a:p>
          <a:p>
            <a:pPr lvl="2"/>
            <a:r>
              <a:rPr lang="en-US"/>
              <a:t>What devices do the customers use or want to use</a:t>
            </a:r>
          </a:p>
          <a:p>
            <a:pPr lvl="1"/>
            <a:r>
              <a:rPr lang="en-US"/>
              <a:t>Analyze the device</a:t>
            </a:r>
          </a:p>
          <a:p>
            <a:pPr lvl="2"/>
            <a:r>
              <a:rPr lang="en-US"/>
              <a:t>How does the device work</a:t>
            </a:r>
          </a:p>
          <a:p>
            <a:pPr lvl="2"/>
            <a:r>
              <a:rPr lang="en-US"/>
              <a:t>How will it impact testing</a:t>
            </a:r>
          </a:p>
          <a:p>
            <a:pPr lvl="1"/>
            <a:r>
              <a:rPr lang="en-US"/>
              <a:t>Analyze the way the software uses the device</a:t>
            </a:r>
          </a:p>
          <a:p>
            <a:pPr lvl="2"/>
            <a:r>
              <a:rPr lang="en-US"/>
              <a:t>Can devices be grouped </a:t>
            </a:r>
          </a:p>
          <a:p>
            <a:pPr lvl="3"/>
            <a:r>
              <a:rPr lang="en-US"/>
              <a:t>Same errors</a:t>
            </a:r>
          </a:p>
          <a:p>
            <a:pPr lvl="3"/>
            <a:r>
              <a:rPr lang="en-US"/>
              <a:t>Similar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Some General Issues in Configuration Testing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sz="2400"/>
              <a:t>Considerations</a:t>
            </a:r>
          </a:p>
          <a:p>
            <a:pPr lvl="1"/>
            <a:r>
              <a:rPr lang="en-US" sz="2000"/>
              <a:t>Save time</a:t>
            </a:r>
          </a:p>
          <a:p>
            <a:pPr lvl="2"/>
            <a:r>
              <a:rPr lang="en-US" sz="1800"/>
              <a:t>Test only one device per group</a:t>
            </a:r>
          </a:p>
          <a:p>
            <a:pPr lvl="3"/>
            <a:r>
              <a:rPr lang="en-US" sz="1600"/>
              <a:t>Get rid of gross errors</a:t>
            </a:r>
          </a:p>
          <a:p>
            <a:pPr lvl="1"/>
            <a:r>
              <a:rPr lang="en-US" sz="2000"/>
              <a:t>Improve efficiency</a:t>
            </a:r>
          </a:p>
          <a:p>
            <a:pPr lvl="2"/>
            <a:r>
              <a:rPr lang="en-US" sz="1800"/>
              <a:t>Automate tasks when possible</a:t>
            </a:r>
          </a:p>
          <a:p>
            <a:pPr lvl="2"/>
            <a:r>
              <a:rPr lang="en-US" sz="1800"/>
              <a:t>Use precise planning and recordkeeping </a:t>
            </a:r>
          </a:p>
          <a:p>
            <a:pPr lvl="1"/>
            <a:r>
              <a:rPr lang="en-US" sz="2000"/>
              <a:t>Share your experience</a:t>
            </a:r>
          </a:p>
          <a:p>
            <a:pPr lvl="2"/>
            <a:r>
              <a:rPr lang="en-US" sz="1800"/>
              <a:t>Organize and share results so next and other project can learn</a:t>
            </a:r>
          </a:p>
          <a:p>
            <a:pPr lvl="1"/>
            <a:r>
              <a:rPr lang="en-US" sz="2000"/>
              <a:t>Does this type of device interact with other devices</a:t>
            </a:r>
          </a:p>
          <a:p>
            <a:pPr lvl="2"/>
            <a:r>
              <a:rPr lang="en-US" sz="1800"/>
              <a:t>Pick some other devices and do a quick check with the primary device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thousands of different printers for use with </a:t>
            </a:r>
            <a:r>
              <a:rPr lang="en-US" dirty="0" smtClean="0"/>
              <a:t>a system</a:t>
            </a:r>
            <a:endParaRPr lang="en-US" dirty="0"/>
          </a:p>
          <a:p>
            <a:pPr lvl="1"/>
            <a:r>
              <a:rPr lang="en-US" dirty="0"/>
              <a:t>Simple character</a:t>
            </a:r>
          </a:p>
          <a:p>
            <a:pPr lvl="1"/>
            <a:r>
              <a:rPr lang="en-US" dirty="0"/>
              <a:t>Graphics</a:t>
            </a:r>
          </a:p>
          <a:p>
            <a:pPr lvl="1"/>
            <a:r>
              <a:rPr lang="en-US" dirty="0"/>
              <a:t>Monochrome</a:t>
            </a:r>
          </a:p>
          <a:p>
            <a:pPr lvl="1"/>
            <a:r>
              <a:rPr lang="en-US" dirty="0"/>
              <a:t>Color</a:t>
            </a:r>
          </a:p>
          <a:p>
            <a:r>
              <a:rPr lang="en-US" dirty="0"/>
              <a:t>No practical test lab could have a version of each unique printer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Printer Testing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Overview of printers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Printer Mechanisms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Typewriter like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Mechanical impact with ribbon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One stroke forms one character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Dot matrix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Mechanical impact with ribbon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Wires used to print little dots which form characters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Ink jet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Sprays dots of ink on page to form characters and graphics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Page printers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Laser, LCD, LED, and thermal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780</TotalTime>
  <Words>1942</Words>
  <Application>Microsoft Office PowerPoint</Application>
  <PresentationFormat>On-screen Show (4:3)</PresentationFormat>
  <Paragraphs>431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Capsules</vt:lpstr>
      <vt:lpstr>Testing Printers (and Other Devices)</vt:lpstr>
      <vt:lpstr>Overview</vt:lpstr>
      <vt:lpstr>Some General Issues in Configuration Testing</vt:lpstr>
      <vt:lpstr>Some General Issues in Configuration Testing</vt:lpstr>
      <vt:lpstr>Some General Issues in Configuration Testing</vt:lpstr>
      <vt:lpstr>Some General Issues in Configuration Testing</vt:lpstr>
      <vt:lpstr>Some General Issues in Configuration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Printer Testing</vt:lpstr>
      <vt:lpstr>Device testing</vt:lpstr>
      <vt:lpstr> Device testing</vt:lpstr>
      <vt:lpstr>Device testing</vt:lpstr>
      <vt:lpstr>Device testing</vt:lpstr>
      <vt:lpstr>Printer Testing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Printers (and Other Devices)</dc:title>
  <dc:creator>Kombol</dc:creator>
  <cp:lastModifiedBy>Information &amp; Technology Services</cp:lastModifiedBy>
  <cp:revision>12</cp:revision>
  <dcterms:created xsi:type="dcterms:W3CDTF">2006-07-04T00:11:05Z</dcterms:created>
  <dcterms:modified xsi:type="dcterms:W3CDTF">2009-02-12T20:16:58Z</dcterms:modified>
</cp:coreProperties>
</file>