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0" r:id="rId6"/>
    <p:sldId id="261" r:id="rId7"/>
    <p:sldId id="262" r:id="rId8"/>
    <p:sldId id="263" r:id="rId9"/>
    <p:sldId id="289" r:id="rId10"/>
    <p:sldId id="290" r:id="rId11"/>
    <p:sldId id="291" r:id="rId12"/>
    <p:sldId id="264" r:id="rId13"/>
    <p:sldId id="265" r:id="rId14"/>
    <p:sldId id="266" r:id="rId15"/>
    <p:sldId id="267" r:id="rId16"/>
    <p:sldId id="268" r:id="rId17"/>
    <p:sldId id="269" r:id="rId18"/>
    <p:sldId id="292" r:id="rId19"/>
    <p:sldId id="270" r:id="rId20"/>
    <p:sldId id="271" r:id="rId21"/>
    <p:sldId id="273" r:id="rId22"/>
    <p:sldId id="276" r:id="rId23"/>
    <p:sldId id="278" r:id="rId24"/>
    <p:sldId id="280" r:id="rId25"/>
    <p:sldId id="281" r:id="rId26"/>
    <p:sldId id="282" r:id="rId27"/>
    <p:sldId id="283" r:id="rId28"/>
    <p:sldId id="284" r:id="rId29"/>
    <p:sldId id="285" r:id="rId30"/>
    <p:sldId id="286" r:id="rId31"/>
    <p:sldId id="287" r:id="rId32"/>
    <p:sldId id="288" r:id="rId3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94" d="100"/>
          <a:sy n="94" d="100"/>
        </p:scale>
        <p:origin x="-32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122" name="Group 2"/>
          <p:cNvGrpSpPr>
            <a:grpSpLocks/>
          </p:cNvGrpSpPr>
          <p:nvPr/>
        </p:nvGrpSpPr>
        <p:grpSpPr bwMode="auto">
          <a:xfrm>
            <a:off x="0" y="0"/>
            <a:ext cx="5867400" cy="6858000"/>
            <a:chOff x="0" y="0"/>
            <a:chExt cx="3696" cy="4320"/>
          </a:xfrm>
        </p:grpSpPr>
        <p:sp>
          <p:nvSpPr>
            <p:cNvPr id="5123"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eaLnBrk="1" hangingPunct="1"/>
              <a:endParaRPr kumimoji="1" lang="en-US" sz="2400">
                <a:latin typeface="Times New Roman" pitchFamily="18" charset="0"/>
              </a:endParaRPr>
            </a:p>
          </p:txBody>
        </p:sp>
        <p:sp>
          <p:nvSpPr>
            <p:cNvPr id="5124"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eaLnBrk="1" hangingPunct="1"/>
              <a:endParaRPr kumimoji="1" lang="en-US" sz="2400">
                <a:latin typeface="Times New Roman" pitchFamily="18" charset="0"/>
              </a:endParaRPr>
            </a:p>
          </p:txBody>
        </p:sp>
      </p:grpSp>
      <p:grpSp>
        <p:nvGrpSpPr>
          <p:cNvPr id="5125" name="Group 5"/>
          <p:cNvGrpSpPr>
            <a:grpSpLocks/>
          </p:cNvGrpSpPr>
          <p:nvPr/>
        </p:nvGrpSpPr>
        <p:grpSpPr bwMode="auto">
          <a:xfrm>
            <a:off x="3632200" y="4889500"/>
            <a:ext cx="4876800" cy="319088"/>
            <a:chOff x="2288" y="3080"/>
            <a:chExt cx="3072" cy="201"/>
          </a:xfrm>
        </p:grpSpPr>
        <p:sp>
          <p:nvSpPr>
            <p:cNvPr id="5126"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en-US"/>
            </a:p>
          </p:txBody>
        </p:sp>
        <p:sp>
          <p:nvSpPr>
            <p:cNvPr id="5127"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en-US"/>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5129" name="Rectangle 9"/>
          <p:cNvSpPr>
            <a:spLocks noGrp="1" noChangeArrowheads="1"/>
          </p:cNvSpPr>
          <p:nvPr>
            <p:ph type="dt" sz="quarter" idx="2"/>
          </p:nvPr>
        </p:nvSpPr>
        <p:spPr/>
        <p:txBody>
          <a:bodyPr/>
          <a:lstStyle>
            <a:lvl1pPr>
              <a:defRPr>
                <a:solidFill>
                  <a:schemeClr val="bg1"/>
                </a:solidFill>
              </a:defRPr>
            </a:lvl1pPr>
          </a:lstStyle>
          <a:p>
            <a:endParaRPr lang="en-US"/>
          </a:p>
        </p:txBody>
      </p:sp>
      <p:sp>
        <p:nvSpPr>
          <p:cNvPr id="5130" name="Rectangle 10"/>
          <p:cNvSpPr>
            <a:spLocks noGrp="1" noChangeArrowheads="1"/>
          </p:cNvSpPr>
          <p:nvPr>
            <p:ph type="ftr" sz="quarter" idx="3"/>
          </p:nvPr>
        </p:nvSpPr>
        <p:spPr/>
        <p:txBody>
          <a:bodyPr/>
          <a:lstStyle>
            <a:lvl1pPr algn="r">
              <a:defRPr/>
            </a:lvl1pPr>
          </a:lstStyle>
          <a:p>
            <a:endParaRPr lang="en-US"/>
          </a:p>
        </p:txBody>
      </p:sp>
      <p:sp>
        <p:nvSpPr>
          <p:cNvPr id="5131" name="Rectangle 11"/>
          <p:cNvSpPr>
            <a:spLocks noGrp="1" noChangeArrowheads="1"/>
          </p:cNvSpPr>
          <p:nvPr>
            <p:ph type="sldNum" sz="quarter" idx="4"/>
          </p:nvPr>
        </p:nvSpPr>
        <p:spPr>
          <a:xfrm>
            <a:off x="76200" y="6248400"/>
            <a:ext cx="587375" cy="488950"/>
          </a:xfrm>
        </p:spPr>
        <p:txBody>
          <a:bodyPr anchorCtr="0"/>
          <a:lstStyle>
            <a:lvl1pPr>
              <a:defRPr/>
            </a:lvl1pPr>
          </a:lstStyle>
          <a:p>
            <a:fld id="{2B1BE9D0-D3CF-4C00-9E1D-C7BFBDA77F0C}" type="slidenum">
              <a:rPr lang="en-US"/>
              <a:pPr/>
              <a:t>‹#›</a:t>
            </a:fld>
            <a:endParaRPr lang="en-US"/>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B34F142-2DE1-4CBB-B586-CCFB8BCC94DE}"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E8E7F91-3412-4ABE-91E5-DACC5B9C0F5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6ABB789-47E6-4DB9-AF25-C7555AC94FB7}"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C8F0409-C8BE-4140-8E0D-CC8F157BC6A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C45BB4C-5D54-432C-9EF1-2340B7A6D3C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B00D86C9-89C8-4086-85E3-D376730611F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2336AFDE-F866-4A24-AF54-A17690CDF94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3AD8D8E4-F72C-4876-9ABD-033F37AFC96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FAA52EC-4978-4196-BEE4-E6A874C7FE12}"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430A98D-DBC1-4A3D-A15D-E15F0B28407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7620000" cy="6858000"/>
            <a:chOff x="0" y="0"/>
            <a:chExt cx="4800" cy="4320"/>
          </a:xfrm>
        </p:grpSpPr>
        <p:grpSp>
          <p:nvGrpSpPr>
            <p:cNvPr id="4099" name="Group 3"/>
            <p:cNvGrpSpPr>
              <a:grpSpLocks/>
            </p:cNvGrpSpPr>
            <p:nvPr userDrawn="1"/>
          </p:nvGrpSpPr>
          <p:grpSpPr bwMode="auto">
            <a:xfrm>
              <a:off x="0" y="0"/>
              <a:ext cx="2016" cy="4320"/>
              <a:chOff x="0" y="0"/>
              <a:chExt cx="2016" cy="4320"/>
            </a:xfrm>
          </p:grpSpPr>
          <p:sp>
            <p:nvSpPr>
              <p:cNvPr id="4100"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en-US"/>
              </a:p>
            </p:txBody>
          </p:sp>
          <p:sp>
            <p:nvSpPr>
              <p:cNvPr id="4101"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en-US"/>
              </a:p>
            </p:txBody>
          </p:sp>
        </p:grpSp>
        <p:grpSp>
          <p:nvGrpSpPr>
            <p:cNvPr id="4102" name="Group 6"/>
            <p:cNvGrpSpPr>
              <a:grpSpLocks/>
            </p:cNvGrpSpPr>
            <p:nvPr/>
          </p:nvGrpSpPr>
          <p:grpSpPr bwMode="auto">
            <a:xfrm>
              <a:off x="144" y="1248"/>
              <a:ext cx="4656" cy="201"/>
              <a:chOff x="144" y="1248"/>
              <a:chExt cx="4656" cy="201"/>
            </a:xfrm>
          </p:grpSpPr>
          <p:sp>
            <p:nvSpPr>
              <p:cNvPr id="4103"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en-US"/>
              </a:p>
            </p:txBody>
          </p:sp>
          <p:sp>
            <p:nvSpPr>
              <p:cNvPr id="4104"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en-US"/>
              </a:p>
            </p:txBody>
          </p:sp>
        </p:grpSp>
      </p:grpSp>
      <p:sp>
        <p:nvSpPr>
          <p:cNvPr id="4105"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4106"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endParaRPr lang="en-US"/>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vl1pPr>
          </a:lstStyle>
          <a:p>
            <a:endParaRPr lang="en-US"/>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defRPr>
            </a:lvl1pPr>
          </a:lstStyle>
          <a:p>
            <a:fld id="{BAF1C79F-BAD8-477A-ACBA-7F6AF9D0DD1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defRPr>
      </a:lvl2pPr>
      <a:lvl3pPr algn="l" rtl="0" fontAlgn="base">
        <a:lnSpc>
          <a:spcPct val="90000"/>
        </a:lnSpc>
        <a:spcBef>
          <a:spcPct val="0"/>
        </a:spcBef>
        <a:spcAft>
          <a:spcPct val="0"/>
        </a:spcAft>
        <a:defRPr sz="3600" b="1">
          <a:solidFill>
            <a:schemeClr val="tx2"/>
          </a:solidFill>
          <a:latin typeface="Arial" charset="0"/>
        </a:defRPr>
      </a:lvl3pPr>
      <a:lvl4pPr algn="l" rtl="0" fontAlgn="base">
        <a:lnSpc>
          <a:spcPct val="90000"/>
        </a:lnSpc>
        <a:spcBef>
          <a:spcPct val="0"/>
        </a:spcBef>
        <a:spcAft>
          <a:spcPct val="0"/>
        </a:spcAft>
        <a:defRPr sz="3600" b="1">
          <a:solidFill>
            <a:schemeClr val="tx2"/>
          </a:solidFill>
          <a:latin typeface="Arial" charset="0"/>
        </a:defRPr>
      </a:lvl4pPr>
      <a:lvl5pPr algn="l" rtl="0" fontAlgn="base">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All_your_base_are_belong_to_us" TargetMode="External"/><Relationship Id="rId2" Type="http://schemas.openxmlformats.org/officeDocument/2006/relationships/hyperlink" Target="http://allyourbase.planettribes.gamespy.com/index.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p:cNvSpPr>
            <a:spLocks noGrp="1" noChangeArrowheads="1"/>
          </p:cNvSpPr>
          <p:nvPr>
            <p:ph type="ctrTitle"/>
          </p:nvPr>
        </p:nvSpPr>
        <p:spPr/>
        <p:txBody>
          <a:bodyPr/>
          <a:lstStyle/>
          <a:p>
            <a:r>
              <a:rPr lang="en-US"/>
              <a:t>Localization Testing</a:t>
            </a:r>
          </a:p>
        </p:txBody>
      </p:sp>
      <p:sp>
        <p:nvSpPr>
          <p:cNvPr id="2051" name="Rectangle 3"/>
          <p:cNvSpPr>
            <a:spLocks noGrp="1" noChangeArrowheads="1"/>
          </p:cNvSpPr>
          <p:nvPr>
            <p:ph type="subTitle" idx="1"/>
          </p:nvPr>
        </p:nvSpPr>
        <p:spPr/>
        <p:txBody>
          <a:bodyPr/>
          <a:lstStyle/>
          <a:p>
            <a:r>
              <a:rPr lang="en-US"/>
              <a:t>Chapter 9</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AutoShape 2"/>
          <p:cNvSpPr>
            <a:spLocks noGrp="1" noChangeArrowheads="1"/>
          </p:cNvSpPr>
          <p:nvPr>
            <p:ph type="title"/>
          </p:nvPr>
        </p:nvSpPr>
        <p:spPr/>
        <p:txBody>
          <a:bodyPr/>
          <a:lstStyle/>
          <a:p>
            <a:r>
              <a:rPr lang="en-US"/>
              <a:t>Extended:</a:t>
            </a:r>
          </a:p>
        </p:txBody>
      </p:sp>
      <p:sp>
        <p:nvSpPr>
          <p:cNvPr id="40963" name="Rectangle 3"/>
          <p:cNvSpPr>
            <a:spLocks noGrp="1" noChangeArrowheads="1"/>
          </p:cNvSpPr>
          <p:nvPr>
            <p:ph type="body" idx="1"/>
          </p:nvPr>
        </p:nvSpPr>
        <p:spPr/>
        <p:txBody>
          <a:bodyPr/>
          <a:lstStyle/>
          <a:p>
            <a:endParaRPr lang="en-US"/>
          </a:p>
        </p:txBody>
      </p:sp>
      <p:pic>
        <p:nvPicPr>
          <p:cNvPr id="40965" name="Picture 5" descr="extended.gif (12380 bytes)"/>
          <p:cNvPicPr>
            <a:picLocks noChangeAspect="1" noChangeArrowheads="1"/>
          </p:cNvPicPr>
          <p:nvPr/>
        </p:nvPicPr>
        <p:blipFill>
          <a:blip r:embed="rId2"/>
          <a:srcRect/>
          <a:stretch>
            <a:fillRect/>
          </a:stretch>
        </p:blipFill>
        <p:spPr bwMode="auto">
          <a:xfrm>
            <a:off x="4333875" y="1143000"/>
            <a:ext cx="4810125" cy="57150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AutoShape 2"/>
          <p:cNvSpPr>
            <a:spLocks noGrp="1" noChangeArrowheads="1"/>
          </p:cNvSpPr>
          <p:nvPr>
            <p:ph type="title"/>
          </p:nvPr>
        </p:nvSpPr>
        <p:spPr/>
        <p:txBody>
          <a:bodyPr/>
          <a:lstStyle/>
          <a:p>
            <a:r>
              <a:rPr lang="en-US"/>
              <a:t>Localization Testing</a:t>
            </a:r>
          </a:p>
        </p:txBody>
      </p:sp>
      <p:sp>
        <p:nvSpPr>
          <p:cNvPr id="41987" name="Rectangle 3"/>
          <p:cNvSpPr>
            <a:spLocks noGrp="1" noChangeArrowheads="1"/>
          </p:cNvSpPr>
          <p:nvPr>
            <p:ph type="body" idx="1"/>
          </p:nvPr>
        </p:nvSpPr>
        <p:spPr/>
        <p:txBody>
          <a:bodyPr/>
          <a:lstStyle/>
          <a:p>
            <a:r>
              <a:rPr lang="en-US"/>
              <a:t>Character sets</a:t>
            </a:r>
          </a:p>
          <a:p>
            <a:pPr lvl="1"/>
            <a:r>
              <a:rPr lang="en-US"/>
              <a:t>SBCS (Single Byte Character Set)</a:t>
            </a:r>
          </a:p>
          <a:p>
            <a:pPr lvl="2"/>
            <a:r>
              <a:rPr lang="en-US"/>
              <a:t>Grew from the ASCII set</a:t>
            </a:r>
          </a:p>
          <a:p>
            <a:pPr lvl="2"/>
            <a:r>
              <a:rPr lang="en-US"/>
              <a:t>255 character limit</a:t>
            </a:r>
          </a:p>
          <a:p>
            <a:pPr lvl="1"/>
            <a:r>
              <a:rPr lang="en-US"/>
              <a:t>DBCS (Double Byte Character Set)</a:t>
            </a:r>
          </a:p>
          <a:p>
            <a:pPr lvl="2"/>
            <a:r>
              <a:rPr lang="en-US"/>
              <a:t>Grew from need for more than 255 characters</a:t>
            </a:r>
          </a:p>
          <a:p>
            <a:pPr lvl="2"/>
            <a:r>
              <a:rPr lang="en-US"/>
              <a:t>65535 characters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Grp="1" noChangeArrowheads="1"/>
          </p:cNvSpPr>
          <p:nvPr>
            <p:ph type="title"/>
          </p:nvPr>
        </p:nvSpPr>
        <p:spPr/>
        <p:txBody>
          <a:bodyPr/>
          <a:lstStyle/>
          <a:p>
            <a:r>
              <a:rPr lang="en-US"/>
              <a:t>Localization Testing</a:t>
            </a:r>
          </a:p>
        </p:txBody>
      </p:sp>
      <p:sp>
        <p:nvSpPr>
          <p:cNvPr id="13315" name="Rectangle 3"/>
          <p:cNvSpPr>
            <a:spLocks noGrp="1" noChangeArrowheads="1"/>
          </p:cNvSpPr>
          <p:nvPr>
            <p:ph type="body" idx="1"/>
          </p:nvPr>
        </p:nvSpPr>
        <p:spPr/>
        <p:txBody>
          <a:bodyPr/>
          <a:lstStyle/>
          <a:p>
            <a:r>
              <a:rPr lang="en-US"/>
              <a:t>Keyboards</a:t>
            </a:r>
          </a:p>
          <a:p>
            <a:pPr lvl="1"/>
            <a:r>
              <a:rPr lang="en-US"/>
              <a:t>Keyboards vary by country</a:t>
            </a:r>
          </a:p>
          <a:p>
            <a:pPr lvl="1"/>
            <a:r>
              <a:rPr lang="en-US"/>
              <a:t>Different characters</a:t>
            </a:r>
          </a:p>
          <a:p>
            <a:pPr lvl="1"/>
            <a:r>
              <a:rPr lang="en-US"/>
              <a:t>Different placement</a:t>
            </a:r>
          </a:p>
          <a:p>
            <a:pPr lvl="1"/>
            <a:r>
              <a:rPr lang="en-US"/>
              <a:t>“Dead keys”</a:t>
            </a:r>
          </a:p>
          <a:p>
            <a:pPr lvl="2"/>
            <a:r>
              <a:rPr lang="en-US"/>
              <a:t>Allows 2 stokes to precisely define a character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2"/>
          <p:cNvSpPr>
            <a:spLocks noGrp="1" noChangeArrowheads="1"/>
          </p:cNvSpPr>
          <p:nvPr>
            <p:ph type="title"/>
          </p:nvPr>
        </p:nvSpPr>
        <p:spPr/>
        <p:txBody>
          <a:bodyPr/>
          <a:lstStyle/>
          <a:p>
            <a:r>
              <a:rPr lang="en-US"/>
              <a:t>Localization Testing</a:t>
            </a:r>
          </a:p>
        </p:txBody>
      </p:sp>
      <p:sp>
        <p:nvSpPr>
          <p:cNvPr id="14339" name="Rectangle 3"/>
          <p:cNvSpPr>
            <a:spLocks noGrp="1" noChangeArrowheads="1"/>
          </p:cNvSpPr>
          <p:nvPr>
            <p:ph type="body" idx="1"/>
          </p:nvPr>
        </p:nvSpPr>
        <p:spPr/>
        <p:txBody>
          <a:bodyPr/>
          <a:lstStyle/>
          <a:p>
            <a:r>
              <a:rPr lang="en-US"/>
              <a:t>Text Filters</a:t>
            </a:r>
          </a:p>
          <a:p>
            <a:pPr lvl="1"/>
            <a:r>
              <a:rPr lang="en-US"/>
              <a:t>Program may filter data entered</a:t>
            </a:r>
          </a:p>
          <a:p>
            <a:pPr lvl="2"/>
            <a:r>
              <a:rPr lang="en-US"/>
              <a:t>May filter properly for English</a:t>
            </a:r>
          </a:p>
          <a:p>
            <a:pPr lvl="3"/>
            <a:r>
              <a:rPr lang="en-US"/>
              <a:t>Check if it impacts a translation</a:t>
            </a:r>
          </a:p>
          <a:p>
            <a:pPr lvl="3"/>
            <a:r>
              <a:rPr lang="en-US"/>
              <a:t>E.g. restricted to only English characters</a:t>
            </a:r>
          </a:p>
          <a:p>
            <a:pPr lvl="2"/>
            <a:r>
              <a:rPr lang="en-US"/>
              <a:t>May filter content in certain areas</a:t>
            </a:r>
          </a:p>
          <a:p>
            <a:pPr lvl="3"/>
            <a:r>
              <a:rPr lang="en-US"/>
              <a:t>E.g. proper restriction of file names, main text entry, etc.</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lstStyle/>
          <a:p>
            <a:r>
              <a:rPr lang="en-US"/>
              <a:t>Localization Testing</a:t>
            </a:r>
          </a:p>
        </p:txBody>
      </p:sp>
      <p:sp>
        <p:nvSpPr>
          <p:cNvPr id="15363" name="Rectangle 3"/>
          <p:cNvSpPr>
            <a:spLocks noGrp="1" noChangeArrowheads="1"/>
          </p:cNvSpPr>
          <p:nvPr>
            <p:ph type="body" idx="1"/>
          </p:nvPr>
        </p:nvSpPr>
        <p:spPr/>
        <p:txBody>
          <a:bodyPr/>
          <a:lstStyle/>
          <a:p>
            <a:r>
              <a:rPr lang="en-US"/>
              <a:t>Loading, Saving, Importing and Exporting High and Low ASCII</a:t>
            </a:r>
          </a:p>
          <a:p>
            <a:pPr lvl="1"/>
            <a:r>
              <a:rPr lang="en-US"/>
              <a:t>Create test files of all 255 characters or supported subset</a:t>
            </a:r>
          </a:p>
          <a:p>
            <a:pPr lvl="1"/>
            <a:r>
              <a:rPr lang="en-US"/>
              <a:t>Try all the characters with each supported code page</a:t>
            </a:r>
          </a:p>
          <a:p>
            <a:pPr lvl="2"/>
            <a:r>
              <a:rPr lang="en-US"/>
              <a:t>Verify each code page is properly imported, exported and displayed</a:t>
            </a:r>
          </a:p>
          <a:p>
            <a:pPr lvl="2"/>
            <a:r>
              <a:rPr lang="en-US"/>
              <a:t>Try each supported language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2"/>
          <p:cNvSpPr>
            <a:spLocks noGrp="1" noChangeArrowheads="1"/>
          </p:cNvSpPr>
          <p:nvPr>
            <p:ph type="title"/>
          </p:nvPr>
        </p:nvSpPr>
        <p:spPr/>
        <p:txBody>
          <a:bodyPr/>
          <a:lstStyle/>
          <a:p>
            <a:r>
              <a:rPr lang="en-US"/>
              <a:t>Localization Testing</a:t>
            </a:r>
          </a:p>
        </p:txBody>
      </p:sp>
      <p:sp>
        <p:nvSpPr>
          <p:cNvPr id="16387" name="Rectangle 3"/>
          <p:cNvSpPr>
            <a:spLocks noGrp="1" noChangeArrowheads="1"/>
          </p:cNvSpPr>
          <p:nvPr>
            <p:ph type="body" idx="1"/>
          </p:nvPr>
        </p:nvSpPr>
        <p:spPr/>
        <p:txBody>
          <a:bodyPr/>
          <a:lstStyle/>
          <a:p>
            <a:r>
              <a:rPr lang="en-US"/>
              <a:t>Different Operating System Language</a:t>
            </a:r>
          </a:p>
          <a:p>
            <a:pPr lvl="1"/>
            <a:r>
              <a:rPr lang="en-US"/>
              <a:t>Does the new OS have different conventions</a:t>
            </a:r>
          </a:p>
          <a:p>
            <a:pPr lvl="1"/>
            <a:r>
              <a:rPr lang="en-US"/>
              <a:t>E.g. </a:t>
            </a:r>
          </a:p>
          <a:p>
            <a:pPr lvl="2"/>
            <a:r>
              <a:rPr lang="en-US"/>
              <a:t>DOS didn’t support blanks in name</a:t>
            </a:r>
          </a:p>
          <a:p>
            <a:pPr lvl="2"/>
            <a:r>
              <a:rPr lang="en-US"/>
              <a:t>\ vs. / between Windows and UNIX</a:t>
            </a:r>
          </a:p>
          <a:p>
            <a:pPr lvl="2"/>
            <a:r>
              <a:rPr lang="en-US"/>
              <a:t>Name length restrictions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p:nvPr>
        </p:nvSpPr>
        <p:spPr/>
        <p:txBody>
          <a:bodyPr/>
          <a:lstStyle/>
          <a:p>
            <a:r>
              <a:rPr lang="en-US"/>
              <a:t>Localization Testing</a:t>
            </a:r>
          </a:p>
        </p:txBody>
      </p:sp>
      <p:sp>
        <p:nvSpPr>
          <p:cNvPr id="17411" name="Rectangle 3"/>
          <p:cNvSpPr>
            <a:spLocks noGrp="1" noChangeArrowheads="1"/>
          </p:cNvSpPr>
          <p:nvPr>
            <p:ph type="body" idx="1"/>
          </p:nvPr>
        </p:nvSpPr>
        <p:spPr/>
        <p:txBody>
          <a:bodyPr/>
          <a:lstStyle/>
          <a:p>
            <a:r>
              <a:rPr lang="en-US"/>
              <a:t>Hot Keys</a:t>
            </a:r>
          </a:p>
          <a:p>
            <a:pPr lvl="1"/>
            <a:r>
              <a:rPr lang="en-US"/>
              <a:t>“Quick access” keys</a:t>
            </a:r>
          </a:p>
          <a:p>
            <a:pPr lvl="2"/>
            <a:r>
              <a:rPr lang="en-US"/>
              <a:t>Single character, typically 1</a:t>
            </a:r>
            <a:r>
              <a:rPr lang="en-US" baseline="30000"/>
              <a:t>st</a:t>
            </a:r>
            <a:r>
              <a:rPr lang="en-US"/>
              <a:t> or important character in command</a:t>
            </a:r>
          </a:p>
          <a:p>
            <a:pPr lvl="2"/>
            <a:r>
              <a:rPr lang="en-US"/>
              <a:t>Changing languages usually has a different command with a different hot key</a:t>
            </a:r>
          </a:p>
          <a:p>
            <a:pPr lvl="3"/>
            <a:r>
              <a:rPr lang="en-US"/>
              <a:t>All changed correctly</a:t>
            </a:r>
          </a:p>
          <a:p>
            <a:pPr lvl="3"/>
            <a:r>
              <a:rPr lang="en-US"/>
              <a:t>Any leftover oddballs from previous language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
          <p:cNvSpPr>
            <a:spLocks noGrp="1" noChangeArrowheads="1"/>
          </p:cNvSpPr>
          <p:nvPr>
            <p:ph type="title"/>
          </p:nvPr>
        </p:nvSpPr>
        <p:spPr/>
        <p:txBody>
          <a:bodyPr/>
          <a:lstStyle/>
          <a:p>
            <a:r>
              <a:rPr lang="en-US"/>
              <a:t>Localization Testing</a:t>
            </a:r>
          </a:p>
        </p:txBody>
      </p:sp>
      <p:sp>
        <p:nvSpPr>
          <p:cNvPr id="18435" name="Rectangle 3"/>
          <p:cNvSpPr>
            <a:spLocks noGrp="1" noChangeArrowheads="1"/>
          </p:cNvSpPr>
          <p:nvPr>
            <p:ph type="body" idx="1"/>
          </p:nvPr>
        </p:nvSpPr>
        <p:spPr/>
        <p:txBody>
          <a:bodyPr/>
          <a:lstStyle/>
          <a:p>
            <a:r>
              <a:rPr lang="en-US"/>
              <a:t>Garbled in Translation</a:t>
            </a:r>
          </a:p>
          <a:p>
            <a:pPr lvl="1"/>
            <a:r>
              <a:rPr lang="en-US"/>
              <a:t>To save space messages may be built from small phrases</a:t>
            </a:r>
          </a:p>
          <a:p>
            <a:pPr lvl="2"/>
            <a:r>
              <a:rPr lang="en-US"/>
              <a:t>“Error in reading ” + “drive ” + driveLetter</a:t>
            </a:r>
          </a:p>
          <a:p>
            <a:pPr lvl="2"/>
            <a:r>
              <a:rPr lang="en-US"/>
              <a:t>“Error in reading ” + “file “ + fileName </a:t>
            </a:r>
          </a:p>
          <a:p>
            <a:pPr lvl="2"/>
            <a:r>
              <a:rPr lang="en-US"/>
              <a:t>“Error in reading “ + “display status.”</a:t>
            </a:r>
          </a:p>
          <a:p>
            <a:pPr lvl="1"/>
            <a:r>
              <a:rPr lang="en-US"/>
              <a:t>Sentence structure varies among languages</a:t>
            </a:r>
          </a:p>
          <a:p>
            <a:pPr lvl="2"/>
            <a:r>
              <a:rPr lang="en-US"/>
              <a:t>Translated phrases may not be semantically correct when combined in the localized version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AutoShape 2"/>
          <p:cNvSpPr>
            <a:spLocks noGrp="1" noChangeArrowheads="1"/>
          </p:cNvSpPr>
          <p:nvPr>
            <p:ph type="title"/>
          </p:nvPr>
        </p:nvSpPr>
        <p:spPr/>
        <p:txBody>
          <a:bodyPr/>
          <a:lstStyle/>
          <a:p>
            <a:r>
              <a:rPr lang="en-US"/>
              <a:t>Localization Testing</a:t>
            </a:r>
          </a:p>
        </p:txBody>
      </p:sp>
      <p:sp>
        <p:nvSpPr>
          <p:cNvPr id="43011" name="Rectangle 3"/>
          <p:cNvSpPr>
            <a:spLocks noGrp="1" noChangeArrowheads="1"/>
          </p:cNvSpPr>
          <p:nvPr>
            <p:ph type="body" idx="1"/>
          </p:nvPr>
        </p:nvSpPr>
        <p:spPr>
          <a:xfrm>
            <a:off x="838200" y="2362200"/>
            <a:ext cx="8305800" cy="4495800"/>
          </a:xfrm>
        </p:spPr>
        <p:txBody>
          <a:bodyPr/>
          <a:lstStyle/>
          <a:p>
            <a:pPr>
              <a:lnSpc>
                <a:spcPct val="80000"/>
              </a:lnSpc>
            </a:pPr>
            <a:r>
              <a:rPr lang="en-US" sz="2000" dirty="0"/>
              <a:t>Garbled in Translation</a:t>
            </a:r>
          </a:p>
          <a:p>
            <a:pPr lvl="1">
              <a:lnSpc>
                <a:spcPct val="80000"/>
              </a:lnSpc>
            </a:pPr>
            <a:r>
              <a:rPr lang="en-US" sz="1800" dirty="0">
                <a:solidFill>
                  <a:srgbClr val="00B050"/>
                </a:solidFill>
              </a:rPr>
              <a:t>The Dairy Association's huge success with the campaign "Got Milk?" prompted them to expand advertising to Mexico. It was soon brought to their attention the Spanish translation read "Are you lactating?“</a:t>
            </a:r>
          </a:p>
          <a:p>
            <a:pPr lvl="1">
              <a:lnSpc>
                <a:spcPct val="80000"/>
              </a:lnSpc>
            </a:pPr>
            <a:r>
              <a:rPr lang="en-US" sz="1800" dirty="0">
                <a:solidFill>
                  <a:srgbClr val="0070C0"/>
                </a:solidFill>
              </a:rPr>
              <a:t>Coors put its slogan, "Turn it loose," into Spanish, where it was read as "Suffer from diarrhea."</a:t>
            </a:r>
          </a:p>
          <a:p>
            <a:pPr lvl="1">
              <a:lnSpc>
                <a:spcPct val="80000"/>
              </a:lnSpc>
            </a:pPr>
            <a:r>
              <a:rPr lang="en-US" sz="1800" dirty="0">
                <a:solidFill>
                  <a:srgbClr val="7030A0"/>
                </a:solidFill>
              </a:rPr>
              <a:t>Scandinavian vacuum manufacturer Electrolux used the following in an American campaign: "Nothing sucks like an Electrolux."</a:t>
            </a:r>
          </a:p>
          <a:p>
            <a:pPr lvl="1">
              <a:lnSpc>
                <a:spcPct val="80000"/>
              </a:lnSpc>
            </a:pPr>
            <a:r>
              <a:rPr lang="en-US" sz="1800" dirty="0">
                <a:solidFill>
                  <a:srgbClr val="00B050"/>
                </a:solidFill>
              </a:rPr>
              <a:t>Clairol introduced the "Mist Stick," a curling iron, into German only to find out that "mist" is slang for manure. Not too many people had use for the "manure stick."</a:t>
            </a:r>
          </a:p>
          <a:p>
            <a:pPr lvl="1">
              <a:lnSpc>
                <a:spcPct val="80000"/>
              </a:lnSpc>
            </a:pPr>
            <a:r>
              <a:rPr lang="en-US" sz="1800" dirty="0">
                <a:solidFill>
                  <a:srgbClr val="0070C0"/>
                </a:solidFill>
              </a:rPr>
              <a:t>An American T-shirt maker in Miami printed shirts for the Spanish market which promoted the Pope's visit. Instead of "I saw the Pope" (el Papa), the shirts read "I saw the potato" (la papa).</a:t>
            </a:r>
          </a:p>
          <a:p>
            <a:pPr lvl="1">
              <a:lnSpc>
                <a:spcPct val="80000"/>
              </a:lnSpc>
            </a:pPr>
            <a:r>
              <a:rPr lang="en-US" sz="1800" dirty="0">
                <a:solidFill>
                  <a:srgbClr val="7030A0"/>
                </a:solidFill>
              </a:rPr>
              <a:t>The Coca-Cola name in China was first read as "</a:t>
            </a:r>
            <a:r>
              <a:rPr lang="en-US" sz="1800" dirty="0" err="1">
                <a:solidFill>
                  <a:srgbClr val="7030A0"/>
                </a:solidFill>
              </a:rPr>
              <a:t>Ke</a:t>
            </a:r>
            <a:r>
              <a:rPr lang="en-US" sz="1800" dirty="0">
                <a:solidFill>
                  <a:srgbClr val="7030A0"/>
                </a:solidFill>
              </a:rPr>
              <a:t>-</a:t>
            </a:r>
            <a:r>
              <a:rPr lang="en-US" sz="1800" dirty="0" err="1">
                <a:solidFill>
                  <a:srgbClr val="7030A0"/>
                </a:solidFill>
              </a:rPr>
              <a:t>kou</a:t>
            </a:r>
            <a:r>
              <a:rPr lang="en-US" sz="1800" dirty="0">
                <a:solidFill>
                  <a:srgbClr val="7030A0"/>
                </a:solidFill>
              </a:rPr>
              <a:t>-</a:t>
            </a:r>
            <a:r>
              <a:rPr lang="en-US" sz="1800" dirty="0" err="1">
                <a:solidFill>
                  <a:srgbClr val="7030A0"/>
                </a:solidFill>
              </a:rPr>
              <a:t>ke</a:t>
            </a:r>
            <a:r>
              <a:rPr lang="en-US" sz="1800" dirty="0">
                <a:solidFill>
                  <a:srgbClr val="7030A0"/>
                </a:solidFill>
              </a:rPr>
              <a:t>-la," meaning "Bite the wax tadpole" or "female horse stuffed with wax," depending on the dialect. Coke then researched 40,000 characters to find a phonetic equivalent "</a:t>
            </a:r>
            <a:r>
              <a:rPr lang="en-US" sz="1800" dirty="0" err="1">
                <a:solidFill>
                  <a:srgbClr val="7030A0"/>
                </a:solidFill>
              </a:rPr>
              <a:t>ko</a:t>
            </a:r>
            <a:r>
              <a:rPr lang="en-US" sz="1800" dirty="0">
                <a:solidFill>
                  <a:srgbClr val="7030A0"/>
                </a:solidFill>
              </a:rPr>
              <a:t>-</a:t>
            </a:r>
            <a:r>
              <a:rPr lang="en-US" sz="1800" dirty="0" err="1">
                <a:solidFill>
                  <a:srgbClr val="7030A0"/>
                </a:solidFill>
              </a:rPr>
              <a:t>kou</a:t>
            </a:r>
            <a:r>
              <a:rPr lang="en-US" sz="1800" dirty="0">
                <a:solidFill>
                  <a:srgbClr val="7030A0"/>
                </a:solidFill>
              </a:rPr>
              <a:t>-</a:t>
            </a:r>
            <a:r>
              <a:rPr lang="en-US" sz="1800" dirty="0" err="1">
                <a:solidFill>
                  <a:srgbClr val="7030A0"/>
                </a:solidFill>
              </a:rPr>
              <a:t>ko</a:t>
            </a:r>
            <a:r>
              <a:rPr lang="en-US" sz="1800" dirty="0">
                <a:solidFill>
                  <a:srgbClr val="7030A0"/>
                </a:solidFill>
              </a:rPr>
              <a:t>-le," translating into "happiness in the mouth."</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Grp="1" noChangeArrowheads="1"/>
          </p:cNvSpPr>
          <p:nvPr>
            <p:ph type="title"/>
          </p:nvPr>
        </p:nvSpPr>
        <p:spPr/>
        <p:txBody>
          <a:bodyPr/>
          <a:lstStyle/>
          <a:p>
            <a:r>
              <a:rPr lang="en-US"/>
              <a:t>Localization Testing</a:t>
            </a:r>
          </a:p>
        </p:txBody>
      </p:sp>
      <p:sp>
        <p:nvSpPr>
          <p:cNvPr id="19459" name="Rectangle 3"/>
          <p:cNvSpPr>
            <a:spLocks noGrp="1" noChangeArrowheads="1"/>
          </p:cNvSpPr>
          <p:nvPr>
            <p:ph type="body" idx="1"/>
          </p:nvPr>
        </p:nvSpPr>
        <p:spPr>
          <a:xfrm>
            <a:off x="838200" y="2362200"/>
            <a:ext cx="8153400" cy="3724275"/>
          </a:xfrm>
        </p:spPr>
        <p:txBody>
          <a:bodyPr/>
          <a:lstStyle/>
          <a:p>
            <a:pPr>
              <a:lnSpc>
                <a:spcPct val="90000"/>
              </a:lnSpc>
            </a:pPr>
            <a:r>
              <a:rPr lang="en-US" dirty="0"/>
              <a:t>Error Message Identifiers</a:t>
            </a:r>
          </a:p>
          <a:p>
            <a:pPr lvl="1">
              <a:lnSpc>
                <a:spcPct val="90000"/>
              </a:lnSpc>
            </a:pPr>
            <a:r>
              <a:rPr lang="en-US" dirty="0"/>
              <a:t>Establish a unique identifier for each message</a:t>
            </a:r>
          </a:p>
          <a:p>
            <a:pPr lvl="1">
              <a:lnSpc>
                <a:spcPct val="90000"/>
              </a:lnSpc>
            </a:pPr>
            <a:r>
              <a:rPr lang="en-US" dirty="0"/>
              <a:t>This will help ensure the proper message is being reported</a:t>
            </a:r>
          </a:p>
          <a:p>
            <a:pPr lvl="1">
              <a:lnSpc>
                <a:spcPct val="90000"/>
              </a:lnSpc>
            </a:pPr>
            <a:r>
              <a:rPr lang="en-US" dirty="0"/>
              <a:t>Numbers </a:t>
            </a:r>
            <a:r>
              <a:rPr lang="en-US" dirty="0" smtClean="0"/>
              <a:t>are ideal, </a:t>
            </a:r>
            <a:r>
              <a:rPr lang="en-US" dirty="0"/>
              <a:t>e.g. (233)</a:t>
            </a:r>
          </a:p>
          <a:p>
            <a:pPr lvl="1">
              <a:lnSpc>
                <a:spcPct val="90000"/>
              </a:lnSpc>
            </a:pPr>
            <a:r>
              <a:rPr lang="en-US" dirty="0"/>
              <a:t>The same text may be used even though the event that caused the message may be different</a:t>
            </a:r>
          </a:p>
          <a:p>
            <a:pPr lvl="2">
              <a:lnSpc>
                <a:spcPct val="90000"/>
              </a:lnSpc>
            </a:pPr>
            <a:r>
              <a:rPr lang="en-US" dirty="0"/>
              <a:t>A unique event identifier will help differentiate</a:t>
            </a:r>
          </a:p>
          <a:p>
            <a:pPr lvl="1">
              <a:lnSpc>
                <a:spcPct val="90000"/>
              </a:lnSpc>
            </a:pPr>
            <a:r>
              <a:rPr lang="en-US" dirty="0"/>
              <a:t>Ensure the number is consistent across localizations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p:txBody>
          <a:bodyPr/>
          <a:lstStyle/>
          <a:p>
            <a:r>
              <a:rPr lang="en-US"/>
              <a:t>Localization Testing</a:t>
            </a:r>
          </a:p>
        </p:txBody>
      </p:sp>
      <p:sp>
        <p:nvSpPr>
          <p:cNvPr id="6147" name="Rectangle 3"/>
          <p:cNvSpPr>
            <a:spLocks noGrp="1" noChangeArrowheads="1"/>
          </p:cNvSpPr>
          <p:nvPr>
            <p:ph type="body" idx="1"/>
          </p:nvPr>
        </p:nvSpPr>
        <p:spPr/>
        <p:txBody>
          <a:bodyPr/>
          <a:lstStyle/>
          <a:p>
            <a:r>
              <a:rPr lang="en-US"/>
              <a:t>Overview</a:t>
            </a:r>
          </a:p>
          <a:p>
            <a:pPr lvl="1"/>
            <a:r>
              <a:rPr lang="en-US"/>
              <a:t>Care must be taken “translating” a program to a new</a:t>
            </a:r>
          </a:p>
          <a:p>
            <a:pPr lvl="2"/>
            <a:r>
              <a:rPr lang="en-US"/>
              <a:t>Environment</a:t>
            </a:r>
          </a:p>
          <a:p>
            <a:pPr lvl="3"/>
            <a:r>
              <a:rPr lang="en-US"/>
              <a:t>Hardware</a:t>
            </a:r>
          </a:p>
          <a:p>
            <a:pPr lvl="3"/>
            <a:r>
              <a:rPr lang="en-US"/>
              <a:t>Software</a:t>
            </a:r>
          </a:p>
          <a:p>
            <a:pPr lvl="3"/>
            <a:r>
              <a:rPr lang="en-US"/>
              <a:t>People</a:t>
            </a:r>
          </a:p>
          <a:p>
            <a:pPr lvl="2"/>
            <a:r>
              <a:rPr lang="en-US"/>
              <a:t>Culture</a:t>
            </a:r>
          </a:p>
          <a:p>
            <a:pPr lvl="3"/>
            <a:r>
              <a:rPr lang="en-US"/>
              <a:t>People</a:t>
            </a:r>
          </a:p>
          <a:p>
            <a:pPr lvl="2"/>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Grp="1" noChangeArrowheads="1"/>
          </p:cNvSpPr>
          <p:nvPr>
            <p:ph type="title"/>
          </p:nvPr>
        </p:nvSpPr>
        <p:spPr/>
        <p:txBody>
          <a:bodyPr/>
          <a:lstStyle/>
          <a:p>
            <a:r>
              <a:rPr lang="en-US"/>
              <a:t>Localization Testing</a:t>
            </a:r>
          </a:p>
        </p:txBody>
      </p:sp>
      <p:sp>
        <p:nvSpPr>
          <p:cNvPr id="20483" name="Rectangle 3"/>
          <p:cNvSpPr>
            <a:spLocks noGrp="1" noChangeArrowheads="1"/>
          </p:cNvSpPr>
          <p:nvPr>
            <p:ph type="body" idx="1"/>
          </p:nvPr>
        </p:nvSpPr>
        <p:spPr/>
        <p:txBody>
          <a:bodyPr/>
          <a:lstStyle/>
          <a:p>
            <a:r>
              <a:rPr lang="en-US"/>
              <a:t>Hyphenation Rules</a:t>
            </a:r>
          </a:p>
          <a:p>
            <a:pPr lvl="1"/>
            <a:r>
              <a:rPr lang="en-US"/>
              <a:t>Rules change from language to language, and even between dialects</a:t>
            </a:r>
          </a:p>
          <a:p>
            <a:pPr lvl="2"/>
            <a:r>
              <a:rPr lang="en-US"/>
              <a:t>Spelling may change if hyphenated</a:t>
            </a:r>
          </a:p>
          <a:p>
            <a:r>
              <a:rPr lang="en-US"/>
              <a:t>Spelling rules</a:t>
            </a:r>
          </a:p>
          <a:p>
            <a:pPr lvl="1"/>
            <a:r>
              <a:rPr lang="en-US"/>
              <a:t>Dialects may have different spellings</a:t>
            </a:r>
          </a:p>
          <a:p>
            <a:pPr lvl="1"/>
            <a:r>
              <a:rPr lang="en-US"/>
              <a:t>Does spell checker take into account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Grp="1" noChangeArrowheads="1"/>
          </p:cNvSpPr>
          <p:nvPr>
            <p:ph type="title"/>
          </p:nvPr>
        </p:nvSpPr>
        <p:spPr/>
        <p:txBody>
          <a:bodyPr/>
          <a:lstStyle/>
          <a:p>
            <a:r>
              <a:rPr lang="en-US"/>
              <a:t>Localization Testing</a:t>
            </a:r>
          </a:p>
        </p:txBody>
      </p:sp>
      <p:sp>
        <p:nvSpPr>
          <p:cNvPr id="22531" name="Rectangle 3"/>
          <p:cNvSpPr>
            <a:spLocks noGrp="1" noChangeArrowheads="1"/>
          </p:cNvSpPr>
          <p:nvPr>
            <p:ph type="body" idx="1"/>
          </p:nvPr>
        </p:nvSpPr>
        <p:spPr/>
        <p:txBody>
          <a:bodyPr/>
          <a:lstStyle/>
          <a:p>
            <a:r>
              <a:rPr lang="en-US" sz="2400"/>
              <a:t>Sorting Rules</a:t>
            </a:r>
          </a:p>
          <a:p>
            <a:pPr lvl="1"/>
            <a:r>
              <a:rPr lang="en-US" sz="2000"/>
              <a:t>Sorting may be different in various countries</a:t>
            </a:r>
          </a:p>
          <a:p>
            <a:pPr lvl="1"/>
            <a:r>
              <a:rPr lang="en-US" sz="2000"/>
              <a:t>May not follow code values (ASCII)</a:t>
            </a:r>
          </a:p>
          <a:p>
            <a:r>
              <a:rPr lang="en-US" sz="2400"/>
              <a:t>Upper and Lower Case Conversion</a:t>
            </a:r>
          </a:p>
          <a:p>
            <a:pPr lvl="1"/>
            <a:r>
              <a:rPr lang="en-US" sz="2000"/>
              <a:t>Beware of case conversion for non-English characters</a:t>
            </a:r>
          </a:p>
          <a:p>
            <a:pPr lvl="2"/>
            <a:r>
              <a:rPr lang="en-US" sz="1800"/>
              <a:t>English chars convert easily by adding or subtracting 32</a:t>
            </a:r>
          </a:p>
          <a:p>
            <a:pPr lvl="2"/>
            <a:r>
              <a:rPr lang="en-US" sz="1800"/>
              <a:t>Not true for other characters</a:t>
            </a:r>
          </a:p>
          <a:p>
            <a:r>
              <a:rPr lang="en-US" sz="2400"/>
              <a:t>Underscoring Rules</a:t>
            </a:r>
          </a:p>
          <a:p>
            <a:pPr lvl="1"/>
            <a:r>
              <a:rPr lang="en-US" sz="2000"/>
              <a:t>Again, rule vary by country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Grp="1" noChangeArrowheads="1"/>
          </p:cNvSpPr>
          <p:nvPr>
            <p:ph type="title"/>
          </p:nvPr>
        </p:nvSpPr>
        <p:spPr/>
        <p:txBody>
          <a:bodyPr/>
          <a:lstStyle/>
          <a:p>
            <a:r>
              <a:rPr lang="en-US"/>
              <a:t>Localization Testing</a:t>
            </a:r>
          </a:p>
        </p:txBody>
      </p:sp>
      <p:sp>
        <p:nvSpPr>
          <p:cNvPr id="25603" name="Rectangle 3"/>
          <p:cNvSpPr>
            <a:spLocks noGrp="1" noChangeArrowheads="1"/>
          </p:cNvSpPr>
          <p:nvPr>
            <p:ph type="body" idx="1"/>
          </p:nvPr>
        </p:nvSpPr>
        <p:spPr>
          <a:xfrm>
            <a:off x="838200" y="2362200"/>
            <a:ext cx="7693025" cy="4267200"/>
          </a:xfrm>
        </p:spPr>
        <p:txBody>
          <a:bodyPr/>
          <a:lstStyle/>
          <a:p>
            <a:pPr>
              <a:lnSpc>
                <a:spcPct val="90000"/>
              </a:lnSpc>
            </a:pPr>
            <a:r>
              <a:rPr lang="en-US"/>
              <a:t>Printers</a:t>
            </a:r>
          </a:p>
          <a:p>
            <a:pPr lvl="1">
              <a:lnSpc>
                <a:spcPct val="90000"/>
              </a:lnSpc>
            </a:pPr>
            <a:r>
              <a:rPr lang="en-US"/>
              <a:t>Printers now will likely have character sets for many countries</a:t>
            </a:r>
          </a:p>
          <a:p>
            <a:pPr lvl="1">
              <a:lnSpc>
                <a:spcPct val="90000"/>
              </a:lnSpc>
            </a:pPr>
            <a:r>
              <a:rPr lang="en-US"/>
              <a:t>Ensure the characters set are accessible by the localization</a:t>
            </a:r>
          </a:p>
          <a:p>
            <a:pPr lvl="1">
              <a:lnSpc>
                <a:spcPct val="90000"/>
              </a:lnSpc>
            </a:pPr>
            <a:r>
              <a:rPr lang="en-US"/>
              <a:t>Test printing using the alternate character sets</a:t>
            </a:r>
          </a:p>
          <a:p>
            <a:pPr>
              <a:lnSpc>
                <a:spcPct val="90000"/>
              </a:lnSpc>
            </a:pPr>
            <a:r>
              <a:rPr lang="en-US"/>
              <a:t>Sizes of Paper</a:t>
            </a:r>
          </a:p>
          <a:p>
            <a:pPr lvl="1">
              <a:lnSpc>
                <a:spcPct val="90000"/>
              </a:lnSpc>
            </a:pPr>
            <a:r>
              <a:rPr lang="en-US"/>
              <a:t>European paper standards are different from American</a:t>
            </a:r>
          </a:p>
          <a:p>
            <a:pPr lvl="2">
              <a:lnSpc>
                <a:spcPct val="90000"/>
              </a:lnSpc>
            </a:pPr>
            <a:r>
              <a:rPr lang="en-US"/>
              <a:t>Close, but will have bad margins</a:t>
            </a:r>
          </a:p>
          <a:p>
            <a:pPr lvl="2">
              <a:lnSpc>
                <a:spcPct val="90000"/>
              </a:lnSpc>
            </a:pPr>
            <a:r>
              <a:rPr lang="en-US"/>
              <a:t>Test that margins are correct for different paper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p:cNvSpPr>
            <a:spLocks noGrp="1" noChangeArrowheads="1"/>
          </p:cNvSpPr>
          <p:nvPr>
            <p:ph type="title"/>
          </p:nvPr>
        </p:nvSpPr>
        <p:spPr/>
        <p:txBody>
          <a:bodyPr/>
          <a:lstStyle/>
          <a:p>
            <a:r>
              <a:rPr lang="en-US"/>
              <a:t>Localization Testing</a:t>
            </a:r>
          </a:p>
        </p:txBody>
      </p:sp>
      <p:sp>
        <p:nvSpPr>
          <p:cNvPr id="27651" name="Rectangle 3"/>
          <p:cNvSpPr>
            <a:spLocks noGrp="1" noChangeArrowheads="1"/>
          </p:cNvSpPr>
          <p:nvPr>
            <p:ph type="body" idx="1"/>
          </p:nvPr>
        </p:nvSpPr>
        <p:spPr/>
        <p:txBody>
          <a:bodyPr/>
          <a:lstStyle/>
          <a:p>
            <a:r>
              <a:rPr lang="en-US"/>
              <a:t>CPU’s and Video</a:t>
            </a:r>
          </a:p>
          <a:p>
            <a:pPr lvl="1"/>
            <a:r>
              <a:rPr lang="en-US"/>
              <a:t>Investigate which video cards and monitors are popular in the target countries</a:t>
            </a:r>
          </a:p>
          <a:p>
            <a:pPr lvl="1"/>
            <a:r>
              <a:rPr lang="en-US"/>
              <a:t>Test using those combinations</a:t>
            </a:r>
          </a:p>
          <a:p>
            <a:r>
              <a:rPr lang="en-US"/>
              <a:t>Rodents</a:t>
            </a:r>
          </a:p>
          <a:p>
            <a:pPr lvl="1"/>
            <a:r>
              <a:rPr lang="en-US"/>
              <a:t>Check what mice are used</a:t>
            </a:r>
          </a:p>
          <a:p>
            <a:pPr lvl="1"/>
            <a:r>
              <a:rPr lang="en-US"/>
              <a:t>Again, test that the mouse works with your product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p:nvPr>
        </p:nvSpPr>
        <p:spPr/>
        <p:txBody>
          <a:bodyPr/>
          <a:lstStyle/>
          <a:p>
            <a:r>
              <a:rPr lang="en-US"/>
              <a:t>Localization Testing</a:t>
            </a:r>
          </a:p>
        </p:txBody>
      </p:sp>
      <p:sp>
        <p:nvSpPr>
          <p:cNvPr id="29699" name="Rectangle 3"/>
          <p:cNvSpPr>
            <a:spLocks noGrp="1" noChangeArrowheads="1"/>
          </p:cNvSpPr>
          <p:nvPr>
            <p:ph type="body" idx="1"/>
          </p:nvPr>
        </p:nvSpPr>
        <p:spPr>
          <a:xfrm>
            <a:off x="838200" y="2362200"/>
            <a:ext cx="7693025" cy="4267200"/>
          </a:xfrm>
        </p:spPr>
        <p:txBody>
          <a:bodyPr/>
          <a:lstStyle/>
          <a:p>
            <a:pPr>
              <a:lnSpc>
                <a:spcPct val="90000"/>
              </a:lnSpc>
            </a:pPr>
            <a:r>
              <a:rPr lang="en-US" sz="2400" dirty="0"/>
              <a:t>Data Formats and Setup Options</a:t>
            </a:r>
          </a:p>
          <a:p>
            <a:pPr lvl="1">
              <a:lnSpc>
                <a:spcPct val="90000"/>
              </a:lnSpc>
            </a:pPr>
            <a:r>
              <a:rPr lang="en-US" sz="2000" dirty="0"/>
              <a:t>Beware of different format conventions</a:t>
            </a:r>
          </a:p>
          <a:p>
            <a:pPr lvl="2">
              <a:lnSpc>
                <a:spcPct val="90000"/>
              </a:lnSpc>
            </a:pPr>
            <a:r>
              <a:rPr lang="en-US" sz="1800" dirty="0"/>
              <a:t>Time:</a:t>
            </a:r>
          </a:p>
          <a:p>
            <a:pPr lvl="3">
              <a:lnSpc>
                <a:spcPct val="90000"/>
              </a:lnSpc>
            </a:pPr>
            <a:r>
              <a:rPr lang="en-US" sz="1600" dirty="0"/>
              <a:t>12 vs. 24 hour</a:t>
            </a:r>
          </a:p>
          <a:p>
            <a:pPr lvl="3">
              <a:lnSpc>
                <a:spcPct val="90000"/>
              </a:lnSpc>
            </a:pPr>
            <a:r>
              <a:rPr lang="en-US" sz="1600" dirty="0"/>
              <a:t>Colon or other separators</a:t>
            </a:r>
          </a:p>
          <a:p>
            <a:pPr lvl="2">
              <a:lnSpc>
                <a:spcPct val="90000"/>
              </a:lnSpc>
            </a:pPr>
            <a:r>
              <a:rPr lang="en-US" sz="1800" dirty="0"/>
              <a:t>Date:</a:t>
            </a:r>
          </a:p>
          <a:p>
            <a:pPr lvl="3">
              <a:lnSpc>
                <a:spcPct val="90000"/>
              </a:lnSpc>
            </a:pPr>
            <a:r>
              <a:rPr lang="en-US" sz="1600" dirty="0"/>
              <a:t>U.S.: 	1/31/2006		mm/</a:t>
            </a:r>
            <a:r>
              <a:rPr lang="en-US" sz="1600" dirty="0" err="1"/>
              <a:t>dd</a:t>
            </a:r>
            <a:r>
              <a:rPr lang="en-US" sz="1600" dirty="0"/>
              <a:t>/</a:t>
            </a:r>
            <a:r>
              <a:rPr lang="en-US" sz="1600" dirty="0" err="1"/>
              <a:t>yyyy</a:t>
            </a:r>
            <a:endParaRPr lang="en-US" sz="1600" dirty="0"/>
          </a:p>
          <a:p>
            <a:pPr lvl="3">
              <a:lnSpc>
                <a:spcPct val="90000"/>
              </a:lnSpc>
            </a:pPr>
            <a:r>
              <a:rPr lang="en-US" sz="1600" dirty="0"/>
              <a:t>Europe: 	31/1/2006		</a:t>
            </a:r>
            <a:r>
              <a:rPr lang="en-US" sz="1600" dirty="0" err="1"/>
              <a:t>dd</a:t>
            </a:r>
            <a:r>
              <a:rPr lang="en-US" sz="1600" dirty="0"/>
              <a:t>/mm/</a:t>
            </a:r>
            <a:r>
              <a:rPr lang="en-US" sz="1600" dirty="0" err="1"/>
              <a:t>yyyy</a:t>
            </a:r>
            <a:endParaRPr lang="en-US" sz="1600" dirty="0"/>
          </a:p>
          <a:p>
            <a:pPr lvl="3">
              <a:lnSpc>
                <a:spcPct val="90000"/>
              </a:lnSpc>
            </a:pPr>
            <a:r>
              <a:rPr lang="en-US" sz="1600" dirty="0"/>
              <a:t>Asian: 	2006/1/31		</a:t>
            </a:r>
            <a:r>
              <a:rPr lang="en-US" sz="1600" dirty="0" err="1"/>
              <a:t>yyyy</a:t>
            </a:r>
            <a:r>
              <a:rPr lang="en-US" sz="1600" dirty="0"/>
              <a:t>/mm/</a:t>
            </a:r>
            <a:r>
              <a:rPr lang="en-US" sz="1600" dirty="0" err="1"/>
              <a:t>dd</a:t>
            </a:r>
            <a:endParaRPr lang="en-US" sz="1600" dirty="0"/>
          </a:p>
          <a:p>
            <a:pPr lvl="2">
              <a:lnSpc>
                <a:spcPct val="90000"/>
              </a:lnSpc>
            </a:pPr>
            <a:r>
              <a:rPr lang="en-US" sz="1800" dirty="0"/>
              <a:t>Numeric separator</a:t>
            </a:r>
          </a:p>
          <a:p>
            <a:pPr lvl="3">
              <a:lnSpc>
                <a:spcPct val="90000"/>
              </a:lnSpc>
            </a:pPr>
            <a:r>
              <a:rPr lang="en-US" sz="1600" dirty="0">
                <a:solidFill>
                  <a:srgbClr val="FF0000"/>
                </a:solidFill>
              </a:rPr>
              <a:t>,</a:t>
            </a:r>
            <a:r>
              <a:rPr lang="en-US" sz="1600" dirty="0"/>
              <a:t> vs. </a:t>
            </a:r>
            <a:r>
              <a:rPr lang="en-US" sz="1600" dirty="0">
                <a:solidFill>
                  <a:srgbClr val="FF0000"/>
                </a:solidFill>
              </a:rPr>
              <a:t>.</a:t>
            </a:r>
          </a:p>
          <a:p>
            <a:pPr lvl="2">
              <a:lnSpc>
                <a:spcPct val="90000"/>
              </a:lnSpc>
            </a:pPr>
            <a:r>
              <a:rPr lang="en-US" sz="1800" dirty="0"/>
              <a:t># symbol not universal</a:t>
            </a:r>
          </a:p>
          <a:p>
            <a:pPr lvl="2">
              <a:lnSpc>
                <a:spcPct val="90000"/>
              </a:lnSpc>
            </a:pPr>
            <a:r>
              <a:rPr lang="en-US" sz="1800" dirty="0"/>
              <a:t>Negative numbers</a:t>
            </a:r>
          </a:p>
          <a:p>
            <a:pPr lvl="2">
              <a:lnSpc>
                <a:spcPct val="90000"/>
              </a:lnSpc>
            </a:pPr>
            <a:r>
              <a:rPr lang="en-US" sz="1800" dirty="0"/>
              <a:t>Money symbols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Grp="1" noChangeArrowheads="1"/>
          </p:cNvSpPr>
          <p:nvPr>
            <p:ph type="title"/>
          </p:nvPr>
        </p:nvSpPr>
        <p:spPr/>
        <p:txBody>
          <a:bodyPr/>
          <a:lstStyle/>
          <a:p>
            <a:r>
              <a:rPr lang="en-US"/>
              <a:t>Localization Testing</a:t>
            </a:r>
          </a:p>
        </p:txBody>
      </p:sp>
      <p:sp>
        <p:nvSpPr>
          <p:cNvPr id="30723" name="Rectangle 3"/>
          <p:cNvSpPr>
            <a:spLocks noGrp="1" noChangeArrowheads="1"/>
          </p:cNvSpPr>
          <p:nvPr>
            <p:ph type="body" idx="1"/>
          </p:nvPr>
        </p:nvSpPr>
        <p:spPr/>
        <p:txBody>
          <a:bodyPr/>
          <a:lstStyle/>
          <a:p>
            <a:r>
              <a:rPr lang="en-US"/>
              <a:t>Rulers and Measurements</a:t>
            </a:r>
          </a:p>
          <a:p>
            <a:pPr lvl="1"/>
            <a:r>
              <a:rPr lang="en-US"/>
              <a:t>Metric vs. English</a:t>
            </a:r>
          </a:p>
          <a:p>
            <a:pPr lvl="1"/>
            <a:r>
              <a:rPr lang="en-US"/>
              <a:t>Displays and printing	</a:t>
            </a:r>
          </a:p>
          <a:p>
            <a:pPr lvl="2"/>
            <a:r>
              <a:rPr lang="en-US"/>
              <a:t>Picas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
          <p:cNvSpPr>
            <a:spLocks noGrp="1" noChangeArrowheads="1"/>
          </p:cNvSpPr>
          <p:nvPr>
            <p:ph type="title"/>
          </p:nvPr>
        </p:nvSpPr>
        <p:spPr/>
        <p:txBody>
          <a:bodyPr/>
          <a:lstStyle/>
          <a:p>
            <a:r>
              <a:rPr lang="en-US"/>
              <a:t>Localization Testing</a:t>
            </a:r>
          </a:p>
        </p:txBody>
      </p:sp>
      <p:sp>
        <p:nvSpPr>
          <p:cNvPr id="31747" name="Rectangle 3"/>
          <p:cNvSpPr>
            <a:spLocks noGrp="1" noChangeArrowheads="1"/>
          </p:cNvSpPr>
          <p:nvPr>
            <p:ph type="body" idx="1"/>
          </p:nvPr>
        </p:nvSpPr>
        <p:spPr/>
        <p:txBody>
          <a:bodyPr/>
          <a:lstStyle/>
          <a:p>
            <a:pPr>
              <a:lnSpc>
                <a:spcPct val="90000"/>
              </a:lnSpc>
            </a:pPr>
            <a:r>
              <a:rPr lang="en-US"/>
              <a:t>Culture-Bound Graphics</a:t>
            </a:r>
          </a:p>
          <a:p>
            <a:pPr lvl="1">
              <a:lnSpc>
                <a:spcPct val="90000"/>
              </a:lnSpc>
            </a:pPr>
            <a:r>
              <a:rPr lang="en-US"/>
              <a:t>Beware icons that may not be appropriate</a:t>
            </a:r>
          </a:p>
          <a:p>
            <a:pPr lvl="2">
              <a:lnSpc>
                <a:spcPct val="90000"/>
              </a:lnSpc>
            </a:pPr>
            <a:r>
              <a:rPr lang="en-US"/>
              <a:t>Thumbs up</a:t>
            </a:r>
          </a:p>
          <a:p>
            <a:pPr lvl="3">
              <a:lnSpc>
                <a:spcPct val="90000"/>
              </a:lnSpc>
            </a:pPr>
            <a:r>
              <a:rPr lang="en-US"/>
              <a:t>“Good” or “Great” 	- America</a:t>
            </a:r>
          </a:p>
          <a:p>
            <a:pPr lvl="3">
              <a:lnSpc>
                <a:spcPct val="90000"/>
              </a:lnSpc>
            </a:pPr>
            <a:r>
              <a:rPr lang="en-US"/>
              <a:t>“Up yours” 		- many countries</a:t>
            </a:r>
          </a:p>
          <a:p>
            <a:pPr lvl="4">
              <a:lnSpc>
                <a:spcPct val="90000"/>
              </a:lnSpc>
            </a:pPr>
            <a:r>
              <a:rPr lang="en-US"/>
              <a:t>Middle east, Nigeria, Australia….</a:t>
            </a:r>
          </a:p>
          <a:p>
            <a:pPr lvl="2">
              <a:lnSpc>
                <a:spcPct val="90000"/>
              </a:lnSpc>
            </a:pPr>
            <a:r>
              <a:rPr lang="en-US"/>
              <a:t>Okay sign</a:t>
            </a:r>
          </a:p>
          <a:p>
            <a:pPr lvl="3">
              <a:lnSpc>
                <a:spcPct val="90000"/>
              </a:lnSpc>
            </a:pPr>
            <a:r>
              <a:rPr lang="en-US"/>
              <a:t>“OK” 	- America</a:t>
            </a:r>
          </a:p>
          <a:p>
            <a:pPr lvl="3">
              <a:lnSpc>
                <a:spcPct val="90000"/>
              </a:lnSpc>
            </a:pPr>
            <a:r>
              <a:rPr lang="en-US"/>
              <a:t>“Zero” 	- Quebec</a:t>
            </a:r>
          </a:p>
          <a:p>
            <a:pPr lvl="3">
              <a:lnSpc>
                <a:spcPct val="90000"/>
              </a:lnSpc>
            </a:pPr>
            <a:r>
              <a:rPr lang="en-US"/>
              <a:t>“Evil eye” 	- various</a:t>
            </a:r>
          </a:p>
          <a:p>
            <a:pPr lvl="3">
              <a:lnSpc>
                <a:spcPct val="90000"/>
              </a:lnSpc>
            </a:pPr>
            <a:r>
              <a:rPr lang="en-US"/>
              <a:t>“Anus” 	- Germany</a:t>
            </a:r>
          </a:p>
          <a:p>
            <a:pPr lvl="3">
              <a:lnSpc>
                <a:spcPct val="90000"/>
              </a:lnSpc>
            </a:pPr>
            <a:endParaRPr lang="en-US"/>
          </a:p>
          <a:p>
            <a:pPr lvl="3">
              <a:lnSpc>
                <a:spcPct val="90000"/>
              </a:lnSpc>
            </a:pPr>
            <a:endParaRPr lang="en-US"/>
          </a:p>
          <a:p>
            <a:pPr lvl="3">
              <a:lnSpc>
                <a:spcPct val="90000"/>
              </a:lnSpc>
            </a:pPr>
            <a:endParaRPr lang="en-US"/>
          </a:p>
        </p:txBody>
      </p:sp>
      <p:pic>
        <p:nvPicPr>
          <p:cNvPr id="31748" name="Picture 4" descr="thumbs_up"/>
          <p:cNvPicPr>
            <a:picLocks noChangeAspect="1" noChangeArrowheads="1"/>
          </p:cNvPicPr>
          <p:nvPr/>
        </p:nvPicPr>
        <p:blipFill>
          <a:blip r:embed="rId2"/>
          <a:srcRect/>
          <a:stretch>
            <a:fillRect/>
          </a:stretch>
        </p:blipFill>
        <p:spPr bwMode="auto">
          <a:xfrm>
            <a:off x="7467600" y="2971800"/>
            <a:ext cx="1676400" cy="1676400"/>
          </a:xfrm>
          <a:prstGeom prst="rect">
            <a:avLst/>
          </a:prstGeom>
          <a:noFill/>
        </p:spPr>
      </p:pic>
      <p:pic>
        <p:nvPicPr>
          <p:cNvPr id="31749" name="Picture 5" descr="okay"/>
          <p:cNvPicPr>
            <a:picLocks noChangeAspect="1" noChangeArrowheads="1"/>
          </p:cNvPicPr>
          <p:nvPr/>
        </p:nvPicPr>
        <p:blipFill>
          <a:blip r:embed="rId3"/>
          <a:srcRect/>
          <a:stretch>
            <a:fillRect/>
          </a:stretch>
        </p:blipFill>
        <p:spPr bwMode="auto">
          <a:xfrm>
            <a:off x="7772400" y="4800600"/>
            <a:ext cx="957263" cy="131445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2"/>
          <p:cNvSpPr>
            <a:spLocks noGrp="1" noChangeArrowheads="1"/>
          </p:cNvSpPr>
          <p:nvPr>
            <p:ph type="title"/>
          </p:nvPr>
        </p:nvSpPr>
        <p:spPr/>
        <p:txBody>
          <a:bodyPr/>
          <a:lstStyle/>
          <a:p>
            <a:r>
              <a:rPr lang="en-US"/>
              <a:t>Localization Testing</a:t>
            </a:r>
          </a:p>
        </p:txBody>
      </p:sp>
      <p:sp>
        <p:nvSpPr>
          <p:cNvPr id="32771" name="Rectangle 3"/>
          <p:cNvSpPr>
            <a:spLocks noGrp="1" noChangeArrowheads="1"/>
          </p:cNvSpPr>
          <p:nvPr>
            <p:ph type="body" idx="1"/>
          </p:nvPr>
        </p:nvSpPr>
        <p:spPr/>
        <p:txBody>
          <a:bodyPr/>
          <a:lstStyle/>
          <a:p>
            <a:r>
              <a:rPr lang="en-US"/>
              <a:t>Culture-Bound Output</a:t>
            </a:r>
          </a:p>
          <a:p>
            <a:pPr lvl="1"/>
            <a:r>
              <a:rPr lang="en-US"/>
              <a:t>Calendar formats</a:t>
            </a:r>
          </a:p>
          <a:p>
            <a:pPr lvl="1"/>
            <a:r>
              <a:rPr lang="en-US"/>
              <a:t>Standard invoice forms</a:t>
            </a:r>
          </a:p>
          <a:p>
            <a:pPr lvl="1"/>
            <a:r>
              <a:rPr lang="en-US"/>
              <a:t>Address formats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Grp="1" noChangeArrowheads="1"/>
          </p:cNvSpPr>
          <p:nvPr>
            <p:ph type="title"/>
          </p:nvPr>
        </p:nvSpPr>
        <p:spPr/>
        <p:txBody>
          <a:bodyPr/>
          <a:lstStyle/>
          <a:p>
            <a:r>
              <a:rPr lang="en-US"/>
              <a:t>Localization Testing</a:t>
            </a:r>
          </a:p>
        </p:txBody>
      </p:sp>
      <p:sp>
        <p:nvSpPr>
          <p:cNvPr id="33795" name="Rectangle 3"/>
          <p:cNvSpPr>
            <a:spLocks noGrp="1" noChangeArrowheads="1"/>
          </p:cNvSpPr>
          <p:nvPr>
            <p:ph type="body" idx="1"/>
          </p:nvPr>
        </p:nvSpPr>
        <p:spPr/>
        <p:txBody>
          <a:bodyPr/>
          <a:lstStyle/>
          <a:p>
            <a:r>
              <a:rPr lang="en-US"/>
              <a:t>European Product Compatibility</a:t>
            </a:r>
          </a:p>
          <a:p>
            <a:pPr lvl="1"/>
            <a:r>
              <a:rPr lang="en-US"/>
              <a:t>Is product compatible with popular European products</a:t>
            </a:r>
          </a:p>
          <a:p>
            <a:pPr lvl="1"/>
            <a:r>
              <a:rPr lang="en-US"/>
              <a:t>Is the localized version compatible</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2"/>
          <p:cNvSpPr>
            <a:spLocks noGrp="1" noChangeArrowheads="1"/>
          </p:cNvSpPr>
          <p:nvPr>
            <p:ph type="title"/>
          </p:nvPr>
        </p:nvSpPr>
        <p:spPr/>
        <p:txBody>
          <a:bodyPr/>
          <a:lstStyle/>
          <a:p>
            <a:r>
              <a:rPr lang="en-US"/>
              <a:t>Localization Testing</a:t>
            </a:r>
          </a:p>
        </p:txBody>
      </p:sp>
      <p:sp>
        <p:nvSpPr>
          <p:cNvPr id="34819" name="Rectangle 3"/>
          <p:cNvSpPr>
            <a:spLocks noGrp="1" noChangeArrowheads="1"/>
          </p:cNvSpPr>
          <p:nvPr>
            <p:ph type="body" idx="1"/>
          </p:nvPr>
        </p:nvSpPr>
        <p:spPr/>
        <p:txBody>
          <a:bodyPr/>
          <a:lstStyle/>
          <a:p>
            <a:r>
              <a:rPr lang="en-US"/>
              <a:t>Memory Availability</a:t>
            </a:r>
          </a:p>
          <a:p>
            <a:pPr lvl="1"/>
            <a:r>
              <a:rPr lang="en-US"/>
              <a:t>Localization usually makes program larger</a:t>
            </a:r>
          </a:p>
          <a:p>
            <a:pPr lvl="1"/>
            <a:r>
              <a:rPr lang="en-US"/>
              <a:t>Does the localized version still have the same memory requirements</a:t>
            </a:r>
          </a:p>
          <a:p>
            <a:pPr lvl="1"/>
            <a:r>
              <a:rPr lang="en-US"/>
              <a:t>Likewise, are the typical computers in the localized area have the same memory as US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p:txBody>
          <a:bodyPr/>
          <a:lstStyle/>
          <a:p>
            <a:r>
              <a:rPr lang="en-US"/>
              <a:t>Localization</a:t>
            </a:r>
          </a:p>
        </p:txBody>
      </p:sp>
      <p:sp>
        <p:nvSpPr>
          <p:cNvPr id="7171" name="Rectangle 3"/>
          <p:cNvSpPr>
            <a:spLocks noGrp="1" noChangeArrowheads="1"/>
          </p:cNvSpPr>
          <p:nvPr>
            <p:ph type="body" idx="1"/>
          </p:nvPr>
        </p:nvSpPr>
        <p:spPr/>
        <p:txBody>
          <a:bodyPr/>
          <a:lstStyle/>
          <a:p>
            <a:r>
              <a:rPr lang="en-US"/>
              <a:t>Change of a product for a new environment</a:t>
            </a:r>
          </a:p>
          <a:p>
            <a:pPr lvl="1"/>
            <a:r>
              <a:rPr lang="en-US"/>
              <a:t>Possibly new language</a:t>
            </a:r>
          </a:p>
          <a:p>
            <a:pPr lvl="1"/>
            <a:r>
              <a:rPr lang="en-US"/>
              <a:t>Change in culture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2"/>
          <p:cNvSpPr>
            <a:spLocks noGrp="1" noChangeArrowheads="1"/>
          </p:cNvSpPr>
          <p:nvPr>
            <p:ph type="title"/>
          </p:nvPr>
        </p:nvSpPr>
        <p:spPr/>
        <p:txBody>
          <a:bodyPr/>
          <a:lstStyle/>
          <a:p>
            <a:r>
              <a:rPr lang="en-US"/>
              <a:t>Localization Testing</a:t>
            </a:r>
          </a:p>
        </p:txBody>
      </p:sp>
      <p:sp>
        <p:nvSpPr>
          <p:cNvPr id="35843" name="Rectangle 3"/>
          <p:cNvSpPr>
            <a:spLocks noGrp="1" noChangeArrowheads="1"/>
          </p:cNvSpPr>
          <p:nvPr>
            <p:ph type="body" idx="1"/>
          </p:nvPr>
        </p:nvSpPr>
        <p:spPr/>
        <p:txBody>
          <a:bodyPr/>
          <a:lstStyle/>
          <a:p>
            <a:r>
              <a:rPr lang="en-US" dirty="0"/>
              <a:t>Do GUIs Solve the </a:t>
            </a:r>
            <a:r>
              <a:rPr lang="en-US" dirty="0" smtClean="0"/>
              <a:t>Problem?</a:t>
            </a:r>
            <a:endParaRPr lang="en-US" dirty="0"/>
          </a:p>
          <a:p>
            <a:pPr lvl="1"/>
            <a:r>
              <a:rPr lang="en-US" dirty="0">
                <a:solidFill>
                  <a:srgbClr val="FF0000"/>
                </a:solidFill>
              </a:rPr>
              <a:t>NO!</a:t>
            </a:r>
          </a:p>
          <a:p>
            <a:pPr lvl="1"/>
            <a:r>
              <a:rPr lang="en-US" dirty="0"/>
              <a:t>Same problems and more</a:t>
            </a:r>
          </a:p>
          <a:p>
            <a:pPr lvl="2"/>
            <a:r>
              <a:rPr lang="en-US" dirty="0"/>
              <a:t>Text box sizes</a:t>
            </a:r>
          </a:p>
          <a:p>
            <a:pPr lvl="2"/>
            <a:r>
              <a:rPr lang="en-US" dirty="0"/>
              <a:t>Graphics concerns</a:t>
            </a:r>
          </a:p>
          <a:p>
            <a:pPr lvl="2"/>
            <a:r>
              <a:rPr lang="en-US" dirty="0"/>
              <a:t>Etc.</a:t>
            </a:r>
          </a:p>
          <a:p>
            <a:pPr lvl="2"/>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5843">
                                            <p:txEl>
                                              <p:pRg st="1" end="1"/>
                                            </p:txEl>
                                          </p:spTgt>
                                        </p:tgtEl>
                                        <p:attrNameLst>
                                          <p:attrName>style.visibility</p:attrName>
                                        </p:attrNameLst>
                                      </p:cBhvr>
                                      <p:to>
                                        <p:strVal val="visible"/>
                                      </p:to>
                                    </p:set>
                                    <p:anim calcmode="lin" valueType="num">
                                      <p:cBhvr>
                                        <p:cTn id="7" dur="1000" fill="hold"/>
                                        <p:tgtEl>
                                          <p:spTgt spid="3584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584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584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5843">
                                            <p:txEl>
                                              <p:pRg st="2" end="2"/>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5843">
                                            <p:txEl>
                                              <p:pRg st="3" end="3"/>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35843">
                                            <p:txEl>
                                              <p:pRg st="4" end="4"/>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358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2"/>
          <p:cNvSpPr>
            <a:spLocks noGrp="1" noChangeArrowheads="1"/>
          </p:cNvSpPr>
          <p:nvPr>
            <p:ph type="title"/>
          </p:nvPr>
        </p:nvSpPr>
        <p:spPr/>
        <p:txBody>
          <a:bodyPr/>
          <a:lstStyle/>
          <a:p>
            <a:r>
              <a:rPr lang="en-US"/>
              <a:t>Localization Testing</a:t>
            </a:r>
          </a:p>
        </p:txBody>
      </p:sp>
      <p:sp>
        <p:nvSpPr>
          <p:cNvPr id="36867" name="Rectangle 3"/>
          <p:cNvSpPr>
            <a:spLocks noGrp="1" noChangeArrowheads="1"/>
          </p:cNvSpPr>
          <p:nvPr>
            <p:ph type="body" idx="1"/>
          </p:nvPr>
        </p:nvSpPr>
        <p:spPr/>
        <p:txBody>
          <a:bodyPr/>
          <a:lstStyle/>
          <a:p>
            <a:r>
              <a:rPr lang="en-US"/>
              <a:t>Automated Testing</a:t>
            </a:r>
          </a:p>
          <a:p>
            <a:pPr lvl="1"/>
            <a:r>
              <a:rPr lang="en-US"/>
              <a:t>Core code should NOT have changed</a:t>
            </a:r>
          </a:p>
          <a:p>
            <a:pPr lvl="2"/>
            <a:r>
              <a:rPr lang="en-US"/>
              <a:t>Test basics anyway (just in case)</a:t>
            </a:r>
          </a:p>
          <a:p>
            <a:pPr lvl="1"/>
            <a:r>
              <a:rPr lang="en-US"/>
              <a:t>Automate where possible</a:t>
            </a:r>
          </a:p>
          <a:p>
            <a:pPr lvl="2"/>
            <a:r>
              <a:rPr lang="en-US"/>
              <a:t>Especially non-UI aspects</a:t>
            </a:r>
          </a:p>
          <a:p>
            <a:pPr lvl="2"/>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AutoShape 2"/>
          <p:cNvSpPr>
            <a:spLocks noGrp="1" noChangeArrowheads="1"/>
          </p:cNvSpPr>
          <p:nvPr>
            <p:ph type="title"/>
          </p:nvPr>
        </p:nvSpPr>
        <p:spPr/>
        <p:txBody>
          <a:bodyPr/>
          <a:lstStyle/>
          <a:p>
            <a:r>
              <a:rPr lang="en-US"/>
              <a:t>Localization Testing</a:t>
            </a:r>
          </a:p>
        </p:txBody>
      </p:sp>
      <p:sp>
        <p:nvSpPr>
          <p:cNvPr id="37891" name="Rectangle 3"/>
          <p:cNvSpPr>
            <a:spLocks noGrp="1" noChangeArrowheads="1"/>
          </p:cNvSpPr>
          <p:nvPr>
            <p:ph type="body" idx="1"/>
          </p:nvPr>
        </p:nvSpPr>
        <p:spPr>
          <a:xfrm>
            <a:off x="838200" y="2362200"/>
            <a:ext cx="7693025" cy="4495800"/>
          </a:xfrm>
        </p:spPr>
        <p:txBody>
          <a:bodyPr/>
          <a:lstStyle/>
          <a:p>
            <a:r>
              <a:rPr lang="en-US"/>
              <a:t>Summary</a:t>
            </a:r>
          </a:p>
          <a:p>
            <a:pPr lvl="1"/>
            <a:r>
              <a:rPr lang="en-US"/>
              <a:t>Watch out for proper translations</a:t>
            </a:r>
          </a:p>
          <a:p>
            <a:pPr lvl="1"/>
            <a:r>
              <a:rPr lang="en-US"/>
              <a:t>Program size may change with localizations</a:t>
            </a:r>
          </a:p>
          <a:p>
            <a:pPr lvl="1"/>
            <a:r>
              <a:rPr lang="en-US"/>
              <a:t>Non-offensive graphics in one country may be offensive in another</a:t>
            </a:r>
          </a:p>
          <a:p>
            <a:pPr lvl="1"/>
            <a:r>
              <a:rPr lang="en-US"/>
              <a:t>Ensure you understand the rules for each country</a:t>
            </a:r>
          </a:p>
          <a:p>
            <a:pPr lvl="2"/>
            <a:r>
              <a:rPr lang="en-US"/>
              <a:t>Spelling</a:t>
            </a:r>
          </a:p>
          <a:p>
            <a:pPr lvl="2"/>
            <a:r>
              <a:rPr lang="en-US"/>
              <a:t>Hyphenation</a:t>
            </a:r>
          </a:p>
          <a:p>
            <a:pPr lvl="2"/>
            <a:r>
              <a:rPr lang="en-US"/>
              <a:t>Sort order</a:t>
            </a:r>
          </a:p>
          <a:p>
            <a:pPr lvl="2"/>
            <a:r>
              <a:rPr lang="en-US"/>
              <a:t>Etc.</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p:txBody>
          <a:bodyPr/>
          <a:lstStyle/>
          <a:p>
            <a:r>
              <a:rPr lang="en-US"/>
              <a:t>Localization Testing</a:t>
            </a:r>
          </a:p>
        </p:txBody>
      </p:sp>
      <p:sp>
        <p:nvSpPr>
          <p:cNvPr id="8195" name="Rectangle 3"/>
          <p:cNvSpPr>
            <a:spLocks noGrp="1" noChangeArrowheads="1"/>
          </p:cNvSpPr>
          <p:nvPr>
            <p:ph type="body" idx="1"/>
          </p:nvPr>
        </p:nvSpPr>
        <p:spPr>
          <a:xfrm>
            <a:off x="838200" y="2362200"/>
            <a:ext cx="7693025" cy="4267200"/>
          </a:xfrm>
        </p:spPr>
        <p:txBody>
          <a:bodyPr/>
          <a:lstStyle/>
          <a:p>
            <a:pPr>
              <a:lnSpc>
                <a:spcPct val="90000"/>
              </a:lnSpc>
            </a:pPr>
            <a:r>
              <a:rPr lang="en-US" sz="2400"/>
              <a:t>Was the Base Code Changed</a:t>
            </a:r>
          </a:p>
          <a:p>
            <a:pPr lvl="1">
              <a:lnSpc>
                <a:spcPct val="90000"/>
              </a:lnSpc>
            </a:pPr>
            <a:r>
              <a:rPr lang="en-US" sz="2000"/>
              <a:t>Typically if the program was designed for localization no </a:t>
            </a:r>
            <a:r>
              <a:rPr lang="en-US" sz="2000" b="1" i="1"/>
              <a:t>base</a:t>
            </a:r>
            <a:r>
              <a:rPr lang="en-US" sz="2000"/>
              <a:t> code changes are required</a:t>
            </a:r>
          </a:p>
          <a:p>
            <a:pPr lvl="1">
              <a:lnSpc>
                <a:spcPct val="90000"/>
              </a:lnSpc>
            </a:pPr>
            <a:r>
              <a:rPr lang="en-US" sz="2000"/>
              <a:t>Localization done by</a:t>
            </a:r>
          </a:p>
          <a:p>
            <a:pPr lvl="2">
              <a:lnSpc>
                <a:spcPct val="90000"/>
              </a:lnSpc>
            </a:pPr>
            <a:r>
              <a:rPr lang="en-US" sz="1800"/>
              <a:t>Setting options</a:t>
            </a:r>
          </a:p>
          <a:p>
            <a:pPr lvl="2">
              <a:lnSpc>
                <a:spcPct val="90000"/>
              </a:lnSpc>
            </a:pPr>
            <a:r>
              <a:rPr lang="en-US" sz="1800"/>
              <a:t>Different support files or tables</a:t>
            </a:r>
          </a:p>
          <a:p>
            <a:pPr lvl="1">
              <a:lnSpc>
                <a:spcPct val="90000"/>
              </a:lnSpc>
            </a:pPr>
            <a:r>
              <a:rPr lang="en-US" sz="2000"/>
              <a:t>Design for localization</a:t>
            </a:r>
          </a:p>
          <a:p>
            <a:pPr lvl="2">
              <a:lnSpc>
                <a:spcPct val="90000"/>
              </a:lnSpc>
            </a:pPr>
            <a:r>
              <a:rPr lang="en-US" sz="1800"/>
              <a:t>Advantages</a:t>
            </a:r>
          </a:p>
          <a:p>
            <a:pPr lvl="3">
              <a:lnSpc>
                <a:spcPct val="90000"/>
              </a:lnSpc>
            </a:pPr>
            <a:r>
              <a:rPr lang="en-US" sz="1600"/>
              <a:t>Easier to translate</a:t>
            </a:r>
          </a:p>
          <a:p>
            <a:pPr lvl="3">
              <a:lnSpc>
                <a:spcPct val="90000"/>
              </a:lnSpc>
            </a:pPr>
            <a:r>
              <a:rPr lang="en-US" sz="1600"/>
              <a:t>Fewer errors translating</a:t>
            </a:r>
          </a:p>
          <a:p>
            <a:pPr lvl="2">
              <a:lnSpc>
                <a:spcPct val="90000"/>
              </a:lnSpc>
            </a:pPr>
            <a:r>
              <a:rPr lang="en-US" sz="1800"/>
              <a:t>Disadvantages</a:t>
            </a:r>
          </a:p>
          <a:p>
            <a:pPr lvl="3">
              <a:lnSpc>
                <a:spcPct val="90000"/>
              </a:lnSpc>
            </a:pPr>
            <a:r>
              <a:rPr lang="en-US" sz="1600"/>
              <a:t>Longer development times</a:t>
            </a:r>
          </a:p>
          <a:p>
            <a:pPr lvl="3">
              <a:lnSpc>
                <a:spcPct val="90000"/>
              </a:lnSpc>
            </a:pPr>
            <a:r>
              <a:rPr lang="en-US" sz="1600"/>
              <a:t>Larger, more complex program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Grp="1" noChangeArrowheads="1"/>
          </p:cNvSpPr>
          <p:nvPr>
            <p:ph type="title"/>
          </p:nvPr>
        </p:nvSpPr>
        <p:spPr/>
        <p:txBody>
          <a:bodyPr/>
          <a:lstStyle/>
          <a:p>
            <a:r>
              <a:rPr lang="en-US"/>
              <a:t>Localization Testing</a:t>
            </a:r>
          </a:p>
        </p:txBody>
      </p:sp>
      <p:sp>
        <p:nvSpPr>
          <p:cNvPr id="9219" name="Rectangle 3"/>
          <p:cNvSpPr>
            <a:spLocks noGrp="1" noChangeArrowheads="1"/>
          </p:cNvSpPr>
          <p:nvPr>
            <p:ph type="body" idx="1"/>
          </p:nvPr>
        </p:nvSpPr>
        <p:spPr/>
        <p:txBody>
          <a:bodyPr/>
          <a:lstStyle/>
          <a:p>
            <a:r>
              <a:rPr lang="en-US" dirty="0"/>
              <a:t>Work With Someone Fluent in the Language (and Culture)</a:t>
            </a:r>
          </a:p>
          <a:p>
            <a:pPr lvl="1"/>
            <a:r>
              <a:rPr lang="en-US" i="1" dirty="0"/>
              <a:t>"All your base are belong to us..."</a:t>
            </a:r>
            <a:r>
              <a:rPr lang="en-US" dirty="0"/>
              <a:t> </a:t>
            </a:r>
          </a:p>
          <a:p>
            <a:pPr lvl="2"/>
            <a:r>
              <a:rPr lang="en-US" dirty="0"/>
              <a:t>Translation of the Japanese game </a:t>
            </a:r>
            <a:r>
              <a:rPr lang="en-US" i="1" dirty="0"/>
              <a:t>Zero Wing</a:t>
            </a:r>
            <a:r>
              <a:rPr lang="en-US" dirty="0"/>
              <a:t> to English</a:t>
            </a:r>
          </a:p>
          <a:p>
            <a:pPr lvl="3"/>
            <a:r>
              <a:rPr lang="en-US" sz="1600" dirty="0">
                <a:hlinkClick r:id="rId2"/>
              </a:rPr>
              <a:t>http://allyourbase.planettribes.gamespy.com/index.shtml</a:t>
            </a:r>
            <a:endParaRPr lang="en-US" sz="1600" dirty="0"/>
          </a:p>
          <a:p>
            <a:pPr lvl="3"/>
            <a:r>
              <a:rPr lang="en-US" sz="1600" dirty="0" smtClean="0">
                <a:hlinkClick r:id="rId3"/>
              </a:rPr>
              <a:t>http://en.wikipedia.org/wiki/All_your_base_are_belong_to_us</a:t>
            </a:r>
            <a:r>
              <a:rPr lang="en-US" sz="1600" dirty="0" smtClean="0"/>
              <a:t> </a:t>
            </a:r>
          </a:p>
          <a:p>
            <a:pPr lvl="2"/>
            <a:r>
              <a:rPr lang="en-US" dirty="0" smtClean="0"/>
              <a:t>Don’t </a:t>
            </a:r>
            <a:r>
              <a:rPr lang="en-US" dirty="0"/>
              <a:t>let your translation effort be an international embarrassment</a:t>
            </a:r>
          </a:p>
          <a:p>
            <a:pPr lvl="1"/>
            <a:r>
              <a:rPr lang="en-US" dirty="0"/>
              <a:t>A bilingual, fluent native of the target audience would be ideal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Grp="1" noChangeArrowheads="1"/>
          </p:cNvSpPr>
          <p:nvPr>
            <p:ph type="title"/>
          </p:nvPr>
        </p:nvSpPr>
        <p:spPr/>
        <p:txBody>
          <a:bodyPr/>
          <a:lstStyle/>
          <a:p>
            <a:r>
              <a:rPr lang="en-US"/>
              <a:t>Localization Testing</a:t>
            </a:r>
          </a:p>
        </p:txBody>
      </p:sp>
      <p:sp>
        <p:nvSpPr>
          <p:cNvPr id="10243" name="Rectangle 3"/>
          <p:cNvSpPr>
            <a:spLocks noGrp="1" noChangeArrowheads="1"/>
          </p:cNvSpPr>
          <p:nvPr>
            <p:ph type="body" idx="1"/>
          </p:nvPr>
        </p:nvSpPr>
        <p:spPr/>
        <p:txBody>
          <a:bodyPr/>
          <a:lstStyle/>
          <a:p>
            <a:r>
              <a:rPr lang="en-US"/>
              <a:t>Is the Text Independent From the Code</a:t>
            </a:r>
          </a:p>
          <a:p>
            <a:pPr lvl="1"/>
            <a:r>
              <a:rPr lang="en-US"/>
              <a:t>If product will be translated into more than one language</a:t>
            </a:r>
          </a:p>
          <a:p>
            <a:pPr lvl="2"/>
            <a:r>
              <a:rPr lang="en-US"/>
              <a:t>Ensure text has been separated from code</a:t>
            </a:r>
          </a:p>
          <a:p>
            <a:pPr lvl="3"/>
            <a:r>
              <a:rPr lang="en-US"/>
              <a:t>Don’t take programmers word for it</a:t>
            </a:r>
          </a:p>
          <a:p>
            <a:pPr lvl="3"/>
            <a:r>
              <a:rPr lang="en-US"/>
              <a:t>Look inside executables</a:t>
            </a:r>
          </a:p>
          <a:p>
            <a:pPr lvl="1"/>
            <a:r>
              <a:rPr lang="en-US"/>
              <a:t>Some (but few) messages must be embedded</a:t>
            </a:r>
          </a:p>
          <a:p>
            <a:pPr lvl="2"/>
            <a:r>
              <a:rPr lang="en-US"/>
              <a:t>Critical error messages</a:t>
            </a:r>
          </a:p>
          <a:p>
            <a:pPr lvl="3"/>
            <a:r>
              <a:rPr lang="en-US"/>
              <a:t>E.g. Can’t access hard disk</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p:cNvSpPr>
            <a:spLocks noGrp="1" noChangeArrowheads="1"/>
          </p:cNvSpPr>
          <p:nvPr>
            <p:ph type="title"/>
          </p:nvPr>
        </p:nvSpPr>
        <p:spPr/>
        <p:txBody>
          <a:bodyPr/>
          <a:lstStyle/>
          <a:p>
            <a:r>
              <a:rPr lang="en-US"/>
              <a:t>Localization Testing</a:t>
            </a:r>
          </a:p>
        </p:txBody>
      </p:sp>
      <p:sp>
        <p:nvSpPr>
          <p:cNvPr id="11267" name="Rectangle 3"/>
          <p:cNvSpPr>
            <a:spLocks noGrp="1" noChangeArrowheads="1"/>
          </p:cNvSpPr>
          <p:nvPr>
            <p:ph type="body" idx="1"/>
          </p:nvPr>
        </p:nvSpPr>
        <p:spPr/>
        <p:txBody>
          <a:bodyPr/>
          <a:lstStyle/>
          <a:p>
            <a:r>
              <a:rPr lang="en-US"/>
              <a:t>Translated Text Expands</a:t>
            </a:r>
          </a:p>
          <a:p>
            <a:pPr lvl="1"/>
            <a:r>
              <a:rPr lang="en-US"/>
              <a:t>Foreign words or phrases may be larger or smaller than the English phrase</a:t>
            </a:r>
          </a:p>
          <a:p>
            <a:pPr lvl="2"/>
            <a:r>
              <a:rPr lang="en-US"/>
              <a:t>Count on them being larger</a:t>
            </a:r>
          </a:p>
          <a:p>
            <a:pPr lvl="2"/>
            <a:r>
              <a:rPr lang="en-US"/>
              <a:t>German text on average is 1/3 larger</a:t>
            </a:r>
          </a:p>
          <a:p>
            <a:pPr lvl="3"/>
            <a:r>
              <a:rPr lang="en-US"/>
              <a:t>May be worse for short words or phases</a:t>
            </a:r>
          </a:p>
          <a:p>
            <a:pPr lvl="2"/>
            <a:r>
              <a:rPr lang="en-US"/>
              <a:t>Example:</a:t>
            </a:r>
          </a:p>
          <a:p>
            <a:pPr lvl="3"/>
            <a:r>
              <a:rPr lang="en-US"/>
              <a:t>English: Control</a:t>
            </a:r>
          </a:p>
          <a:p>
            <a:pPr lvl="3"/>
            <a:r>
              <a:rPr lang="en-US"/>
              <a:t>German: Steuerungstaste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AutoShape 2"/>
          <p:cNvSpPr>
            <a:spLocks noGrp="1" noChangeArrowheads="1"/>
          </p:cNvSpPr>
          <p:nvPr>
            <p:ph type="title"/>
          </p:nvPr>
        </p:nvSpPr>
        <p:spPr/>
        <p:txBody>
          <a:bodyPr/>
          <a:lstStyle/>
          <a:p>
            <a:r>
              <a:rPr lang="en-US"/>
              <a:t>Localization Testing</a:t>
            </a:r>
          </a:p>
        </p:txBody>
      </p:sp>
      <p:sp>
        <p:nvSpPr>
          <p:cNvPr id="12291" name="Rectangle 3"/>
          <p:cNvSpPr>
            <a:spLocks noGrp="1" noChangeArrowheads="1"/>
          </p:cNvSpPr>
          <p:nvPr>
            <p:ph type="body" idx="1"/>
          </p:nvPr>
        </p:nvSpPr>
        <p:spPr>
          <a:xfrm>
            <a:off x="838200" y="2362200"/>
            <a:ext cx="7693025" cy="4343400"/>
          </a:xfrm>
        </p:spPr>
        <p:txBody>
          <a:bodyPr/>
          <a:lstStyle/>
          <a:p>
            <a:pPr>
              <a:lnSpc>
                <a:spcPct val="80000"/>
              </a:lnSpc>
            </a:pPr>
            <a:r>
              <a:rPr lang="en-US" sz="2000"/>
              <a:t>Character Sets</a:t>
            </a:r>
          </a:p>
          <a:p>
            <a:pPr lvl="1">
              <a:lnSpc>
                <a:spcPct val="80000"/>
              </a:lnSpc>
            </a:pPr>
            <a:r>
              <a:rPr lang="en-US" sz="1800"/>
              <a:t>Foreign languages use different characters from the standard English set</a:t>
            </a:r>
          </a:p>
          <a:p>
            <a:pPr lvl="2">
              <a:lnSpc>
                <a:spcPct val="80000"/>
              </a:lnSpc>
            </a:pPr>
            <a:r>
              <a:rPr lang="en-US" sz="1600"/>
              <a:t>7 bits (128 values) contain the standard English characters (upper and lower case), numbers, and symbols (#, $, %, etc.) and control characters</a:t>
            </a:r>
          </a:p>
          <a:p>
            <a:pPr lvl="2">
              <a:lnSpc>
                <a:spcPct val="80000"/>
              </a:lnSpc>
            </a:pPr>
            <a:r>
              <a:rPr lang="en-US" sz="1600"/>
              <a:t>Adding an extra bit to 8 give the Extended ASCII Code sets</a:t>
            </a:r>
          </a:p>
          <a:p>
            <a:pPr lvl="3">
              <a:lnSpc>
                <a:spcPct val="80000"/>
              </a:lnSpc>
            </a:pPr>
            <a:r>
              <a:rPr lang="en-US" sz="1400"/>
              <a:t>Not standard but convention</a:t>
            </a:r>
          </a:p>
          <a:p>
            <a:pPr lvl="3">
              <a:lnSpc>
                <a:spcPct val="80000"/>
              </a:lnSpc>
            </a:pPr>
            <a:r>
              <a:rPr lang="en-US" sz="1400"/>
              <a:t>IBM Extention has simple graphic characters and some of the common European characters used (</a:t>
            </a:r>
            <a:r>
              <a:rPr lang="en-US" sz="1400">
                <a:cs typeface="Arial" charset="0"/>
              </a:rPr>
              <a:t>á, â, ã, ë, ê, ű, etc.)</a:t>
            </a:r>
          </a:p>
          <a:p>
            <a:pPr lvl="3">
              <a:lnSpc>
                <a:spcPct val="80000"/>
              </a:lnSpc>
            </a:pPr>
            <a:r>
              <a:rPr lang="en-US" sz="1400">
                <a:cs typeface="Arial" charset="0"/>
              </a:rPr>
              <a:t>Note: especially with printers there are many different upper ASCII symbols</a:t>
            </a:r>
          </a:p>
          <a:p>
            <a:pPr lvl="1">
              <a:lnSpc>
                <a:spcPct val="80000"/>
              </a:lnSpc>
            </a:pPr>
            <a:r>
              <a:rPr lang="en-US" sz="1800">
                <a:cs typeface="Arial" charset="0"/>
              </a:rPr>
              <a:t>Code pages</a:t>
            </a:r>
          </a:p>
          <a:p>
            <a:pPr lvl="2">
              <a:lnSpc>
                <a:spcPct val="80000"/>
              </a:lnSpc>
            </a:pPr>
            <a:r>
              <a:rPr lang="en-US" sz="1600">
                <a:cs typeface="Arial" charset="0"/>
              </a:rPr>
              <a:t>The set of 255 may be customized to a country or region</a:t>
            </a:r>
          </a:p>
          <a:p>
            <a:pPr lvl="2">
              <a:lnSpc>
                <a:spcPct val="80000"/>
              </a:lnSpc>
            </a:pPr>
            <a:r>
              <a:rPr lang="en-US" sz="1600">
                <a:cs typeface="Arial" charset="0"/>
              </a:rPr>
              <a:t>These are called code pages and have a numeric code page reference</a:t>
            </a:r>
          </a:p>
          <a:p>
            <a:pPr lvl="3">
              <a:lnSpc>
                <a:spcPct val="80000"/>
              </a:lnSpc>
            </a:pPr>
            <a:r>
              <a:rPr lang="en-US" sz="1400">
                <a:cs typeface="Arial" charset="0"/>
              </a:rPr>
              <a:t>437 American</a:t>
            </a:r>
          </a:p>
          <a:p>
            <a:pPr lvl="3">
              <a:lnSpc>
                <a:spcPct val="80000"/>
              </a:lnSpc>
            </a:pPr>
            <a:r>
              <a:rPr lang="en-US" sz="1400">
                <a:cs typeface="Arial" charset="0"/>
              </a:rPr>
              <a:t>850 ISO international standard</a:t>
            </a:r>
          </a:p>
          <a:p>
            <a:pPr lvl="3">
              <a:lnSpc>
                <a:spcPct val="80000"/>
              </a:lnSpc>
            </a:pPr>
            <a:r>
              <a:rPr lang="en-US" sz="1400">
                <a:cs typeface="Arial" charset="0"/>
              </a:rPr>
              <a:t>874 Thai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Text Box 4"/>
          <p:cNvSpPr txBox="1">
            <a:spLocks noChangeArrowheads="1"/>
          </p:cNvSpPr>
          <p:nvPr/>
        </p:nvSpPr>
        <p:spPr bwMode="auto">
          <a:xfrm>
            <a:off x="1355725" y="2398713"/>
            <a:ext cx="184150" cy="366712"/>
          </a:xfrm>
          <a:prstGeom prst="rect">
            <a:avLst/>
          </a:prstGeom>
          <a:noFill/>
          <a:ln w="9525">
            <a:noFill/>
            <a:miter lim="800000"/>
            <a:headEnd/>
            <a:tailEnd/>
          </a:ln>
          <a:effectLst/>
        </p:spPr>
        <p:txBody>
          <a:bodyPr wrap="none">
            <a:spAutoFit/>
          </a:bodyPr>
          <a:lstStyle/>
          <a:p>
            <a:endParaRPr lang="en-US"/>
          </a:p>
        </p:txBody>
      </p:sp>
      <p:pic>
        <p:nvPicPr>
          <p:cNvPr id="38920" name="Picture 8" descr="asciitable.gif (13744 bytes)"/>
          <p:cNvPicPr>
            <a:picLocks noChangeAspect="1" noChangeArrowheads="1"/>
          </p:cNvPicPr>
          <p:nvPr/>
        </p:nvPicPr>
        <p:blipFill>
          <a:blip r:embed="rId2"/>
          <a:srcRect/>
          <a:stretch>
            <a:fillRect/>
          </a:stretch>
        </p:blipFill>
        <p:spPr bwMode="auto">
          <a:xfrm>
            <a:off x="3810000" y="1143000"/>
            <a:ext cx="5334000" cy="5715000"/>
          </a:xfrm>
          <a:prstGeom prst="rect">
            <a:avLst/>
          </a:prstGeom>
          <a:noFill/>
        </p:spPr>
      </p:pic>
      <p:sp>
        <p:nvSpPr>
          <p:cNvPr id="38923" name="AutoShape 11"/>
          <p:cNvSpPr>
            <a:spLocks noGrp="1" noChangeArrowheads="1"/>
          </p:cNvSpPr>
          <p:nvPr>
            <p:ph type="title"/>
          </p:nvPr>
        </p:nvSpPr>
        <p:spPr/>
        <p:txBody>
          <a:bodyPr/>
          <a:lstStyle/>
          <a:p>
            <a:r>
              <a:rPr lang="en-US"/>
              <a:t>Base: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Capsules</Template>
  <TotalTime>736</TotalTime>
  <Words>1336</Words>
  <Application>Microsoft Office PowerPoint</Application>
  <PresentationFormat>On-screen Show (4:3)</PresentationFormat>
  <Paragraphs>240</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Capsules</vt:lpstr>
      <vt:lpstr>Localization Testing</vt:lpstr>
      <vt:lpstr>Localization Testing</vt:lpstr>
      <vt:lpstr>Localization</vt:lpstr>
      <vt:lpstr>Localization Testing</vt:lpstr>
      <vt:lpstr>Localization Testing</vt:lpstr>
      <vt:lpstr>Localization Testing</vt:lpstr>
      <vt:lpstr>Localization Testing</vt:lpstr>
      <vt:lpstr>Localization Testing</vt:lpstr>
      <vt:lpstr>Base:</vt:lpstr>
      <vt:lpstr>Extended:</vt:lpstr>
      <vt:lpstr>Localization Testing</vt:lpstr>
      <vt:lpstr>Localization Testing</vt:lpstr>
      <vt:lpstr>Localization Testing</vt:lpstr>
      <vt:lpstr>Localization Testing</vt:lpstr>
      <vt:lpstr>Localization Testing</vt:lpstr>
      <vt:lpstr>Localization Testing</vt:lpstr>
      <vt:lpstr>Localization Testing</vt:lpstr>
      <vt:lpstr>Localization Testing</vt:lpstr>
      <vt:lpstr>Localization Testing</vt:lpstr>
      <vt:lpstr>Localization Testing</vt:lpstr>
      <vt:lpstr>Localization Testing</vt:lpstr>
      <vt:lpstr>Localization Testing</vt:lpstr>
      <vt:lpstr>Localization Testing</vt:lpstr>
      <vt:lpstr>Localization Testing</vt:lpstr>
      <vt:lpstr>Localization Testing</vt:lpstr>
      <vt:lpstr>Localization Testing</vt:lpstr>
      <vt:lpstr>Localization Testing</vt:lpstr>
      <vt:lpstr>Localization Testing</vt:lpstr>
      <vt:lpstr>Localization Testing</vt:lpstr>
      <vt:lpstr>Localization Testing</vt:lpstr>
      <vt:lpstr>Localization Testing</vt:lpstr>
      <vt:lpstr>Localization Testing</vt:lpstr>
    </vt:vector>
  </TitlesOfParts>
  <Company>Home/School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Localization Testing</dc:title>
  <dc:creator>Kombol</dc:creator>
  <cp:lastModifiedBy>Information &amp; Technology Services</cp:lastModifiedBy>
  <cp:revision>12</cp:revision>
  <dcterms:created xsi:type="dcterms:W3CDTF">2006-07-07T17:16:25Z</dcterms:created>
  <dcterms:modified xsi:type="dcterms:W3CDTF">2009-02-18T22:39:41Z</dcterms:modified>
</cp:coreProperties>
</file>