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65" r:id="rId5"/>
    <p:sldId id="266" r:id="rId6"/>
    <p:sldId id="267" r:id="rId7"/>
    <p:sldId id="259" r:id="rId8"/>
    <p:sldId id="268" r:id="rId9"/>
    <p:sldId id="269" r:id="rId10"/>
    <p:sldId id="260" r:id="rId11"/>
    <p:sldId id="270" r:id="rId12"/>
    <p:sldId id="271" r:id="rId13"/>
    <p:sldId id="261" r:id="rId14"/>
    <p:sldId id="292" r:id="rId15"/>
    <p:sldId id="262" r:id="rId16"/>
    <p:sldId id="272" r:id="rId17"/>
    <p:sldId id="273" r:id="rId18"/>
    <p:sldId id="274" r:id="rId19"/>
    <p:sldId id="281" r:id="rId20"/>
    <p:sldId id="282" r:id="rId21"/>
    <p:sldId id="283" r:id="rId22"/>
    <p:sldId id="284" r:id="rId23"/>
    <p:sldId id="285" r:id="rId24"/>
    <p:sldId id="280" r:id="rId25"/>
    <p:sldId id="275" r:id="rId26"/>
    <p:sldId id="293" r:id="rId27"/>
    <p:sldId id="286" r:id="rId28"/>
    <p:sldId id="276" r:id="rId29"/>
    <p:sldId id="287" r:id="rId30"/>
    <p:sldId id="291" r:id="rId31"/>
    <p:sldId id="263" r:id="rId32"/>
    <p:sldId id="288" r:id="rId33"/>
    <p:sldId id="289" r:id="rId34"/>
    <p:sldId id="264"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5" autoAdjust="0"/>
    <p:restoredTop sz="94595" autoAdjust="0"/>
  </p:normalViewPr>
  <p:slideViewPr>
    <p:cSldViewPr>
      <p:cViewPr varScale="1">
        <p:scale>
          <a:sx n="84" d="100"/>
          <a:sy n="84" d="100"/>
        </p:scale>
        <p:origin x="-264" y="-78"/>
      </p:cViewPr>
      <p:guideLst>
        <p:guide orient="horz" pos="2160"/>
        <p:guide pos="2880"/>
      </p:guideLst>
    </p:cSldViewPr>
  </p:slideViewPr>
  <p:outlineViewPr>
    <p:cViewPr>
      <p:scale>
        <a:sx n="33" d="100"/>
        <a:sy n="33" d="100"/>
      </p:scale>
      <p:origin x="0" y="894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5867400" cy="6858000"/>
            <a:chOff x="0" y="0"/>
            <a:chExt cx="3696" cy="4320"/>
          </a:xfrm>
        </p:grpSpPr>
        <p:sp>
          <p:nvSpPr>
            <p:cNvPr id="512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512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5125" name="Group 5"/>
          <p:cNvGrpSpPr>
            <a:grpSpLocks/>
          </p:cNvGrpSpPr>
          <p:nvPr/>
        </p:nvGrpSpPr>
        <p:grpSpPr bwMode="auto">
          <a:xfrm>
            <a:off x="3632200" y="4889500"/>
            <a:ext cx="4876800" cy="319088"/>
            <a:chOff x="2288" y="3080"/>
            <a:chExt cx="3072" cy="201"/>
          </a:xfrm>
        </p:grpSpPr>
        <p:sp>
          <p:nvSpPr>
            <p:cNvPr id="512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512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29"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5130" name="Rectangle 10"/>
          <p:cNvSpPr>
            <a:spLocks noGrp="1" noChangeArrowheads="1"/>
          </p:cNvSpPr>
          <p:nvPr>
            <p:ph type="ftr" sz="quarter" idx="3"/>
          </p:nvPr>
        </p:nvSpPr>
        <p:spPr/>
        <p:txBody>
          <a:bodyPr/>
          <a:lstStyle>
            <a:lvl1pPr algn="r">
              <a:defRPr/>
            </a:lvl1pPr>
          </a:lstStyle>
          <a:p>
            <a:endParaRPr lang="en-US"/>
          </a:p>
        </p:txBody>
      </p:sp>
      <p:sp>
        <p:nvSpPr>
          <p:cNvPr id="5131" name="Rectangle 11"/>
          <p:cNvSpPr>
            <a:spLocks noGrp="1" noChangeArrowheads="1"/>
          </p:cNvSpPr>
          <p:nvPr>
            <p:ph type="sldNum" sz="quarter" idx="4"/>
          </p:nvPr>
        </p:nvSpPr>
        <p:spPr>
          <a:xfrm>
            <a:off x="76200" y="6248400"/>
            <a:ext cx="587375" cy="488950"/>
          </a:xfrm>
        </p:spPr>
        <p:txBody>
          <a:bodyPr anchorCtr="0"/>
          <a:lstStyle>
            <a:lvl1pPr>
              <a:defRPr/>
            </a:lvl1pPr>
          </a:lstStyle>
          <a:p>
            <a:fld id="{AC001832-5EEA-473C-8914-1AA07F5011DB}" type="slidenum">
              <a:rPr lang="en-US"/>
              <a:pPr/>
              <a:t>‹#›</a:t>
            </a:fld>
            <a:endParaRPr lang="en-US"/>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9DD74E-6CD3-4DAC-B3D3-41CB2B87357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2F82CE-5FEA-465A-9621-6B383C9C45E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A5282B-E975-475C-B495-ADECCBAAA35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EEC56B-5E80-4951-8CB9-8DEA9DC46C9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529DE94-4C56-44F9-8D37-843D41A8359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D710845-4901-45EB-95D8-3BD81C755A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0876F69-999B-4CB5-AD08-6AA5D06D5EC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274E40C-3FF2-462C-8EDE-60DE00256F7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DFCBC8-E87D-439F-96E5-C81E6054DA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EF131B-908D-45FC-9594-080503F727B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099"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4102"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410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149C33BC-CAB3-4118-99E9-95AA2480663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US"/>
              <a:t>Testing User Manuals</a:t>
            </a:r>
          </a:p>
        </p:txBody>
      </p:sp>
      <p:sp>
        <p:nvSpPr>
          <p:cNvPr id="2051" name="Rectangle 3"/>
          <p:cNvSpPr>
            <a:spLocks noGrp="1" noChangeArrowheads="1"/>
          </p:cNvSpPr>
          <p:nvPr>
            <p:ph type="subTitle" idx="1"/>
          </p:nvPr>
        </p:nvSpPr>
        <p:spPr/>
        <p:txBody>
          <a:bodyPr/>
          <a:lstStyle/>
          <a:p>
            <a:r>
              <a:rPr lang="en-US"/>
              <a:t>Chapter 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sz="3200" dirty="0"/>
              <a:t>How Testing Documentation Contributes to Software Reliability</a:t>
            </a:r>
          </a:p>
        </p:txBody>
      </p:sp>
      <p:sp>
        <p:nvSpPr>
          <p:cNvPr id="9219" name="Rectangle 3"/>
          <p:cNvSpPr>
            <a:spLocks noGrp="1" noChangeArrowheads="1"/>
          </p:cNvSpPr>
          <p:nvPr>
            <p:ph type="body" idx="1"/>
          </p:nvPr>
        </p:nvSpPr>
        <p:spPr>
          <a:xfrm>
            <a:off x="838200" y="2362200"/>
            <a:ext cx="7693025" cy="4495800"/>
          </a:xfrm>
        </p:spPr>
        <p:txBody>
          <a:bodyPr/>
          <a:lstStyle/>
          <a:p>
            <a:pPr>
              <a:lnSpc>
                <a:spcPct val="90000"/>
              </a:lnSpc>
            </a:pPr>
            <a:r>
              <a:rPr lang="en-US" sz="2400" dirty="0"/>
              <a:t>You’ll find more bugs than you expect</a:t>
            </a:r>
          </a:p>
          <a:p>
            <a:pPr lvl="1">
              <a:lnSpc>
                <a:spcPct val="90000"/>
              </a:lnSpc>
            </a:pPr>
            <a:r>
              <a:rPr lang="en-US" sz="2000" dirty="0"/>
              <a:t>Writer has a different view than programmer or tester and will “see” different problems</a:t>
            </a:r>
          </a:p>
          <a:p>
            <a:pPr>
              <a:lnSpc>
                <a:spcPct val="90000"/>
              </a:lnSpc>
            </a:pPr>
            <a:r>
              <a:rPr lang="en-US" sz="2400" dirty="0"/>
              <a:t>Source of real world combination test cases</a:t>
            </a:r>
          </a:p>
          <a:p>
            <a:pPr lvl="1">
              <a:lnSpc>
                <a:spcPct val="90000"/>
              </a:lnSpc>
            </a:pPr>
            <a:r>
              <a:rPr lang="en-US" sz="2000" dirty="0"/>
              <a:t>Manuals may hint of combinations</a:t>
            </a:r>
          </a:p>
          <a:p>
            <a:pPr lvl="1">
              <a:lnSpc>
                <a:spcPct val="90000"/>
              </a:lnSpc>
            </a:pPr>
            <a:r>
              <a:rPr lang="en-US" sz="2000" dirty="0"/>
              <a:t>Test them</a:t>
            </a:r>
          </a:p>
          <a:p>
            <a:pPr>
              <a:lnSpc>
                <a:spcPct val="90000"/>
              </a:lnSpc>
            </a:pPr>
            <a:r>
              <a:rPr lang="en-US" sz="2400" dirty="0"/>
              <a:t>Bugs found </a:t>
            </a:r>
            <a:r>
              <a:rPr lang="en-US" sz="2400" dirty="0" smtClean="0"/>
              <a:t>during </a:t>
            </a:r>
            <a:r>
              <a:rPr lang="en-US" sz="2400" dirty="0"/>
              <a:t>documentation testing are highly </a:t>
            </a:r>
            <a:r>
              <a:rPr lang="en-US" sz="2400" dirty="0" smtClean="0"/>
              <a:t>visible</a:t>
            </a:r>
          </a:p>
          <a:p>
            <a:pPr lvl="1">
              <a:lnSpc>
                <a:spcPct val="90000"/>
              </a:lnSpc>
            </a:pPr>
            <a:r>
              <a:rPr lang="en-US" sz="2000" dirty="0" smtClean="0"/>
              <a:t>An error created by following the manuals instruction will stick out like a sore thumb</a:t>
            </a:r>
          </a:p>
          <a:p>
            <a:pPr lvl="1">
              <a:lnSpc>
                <a:spcPct val="90000"/>
              </a:lnSpc>
            </a:pPr>
            <a:r>
              <a:rPr lang="en-US" sz="2000" dirty="0" smtClean="0"/>
              <a:t>Customers </a:t>
            </a:r>
            <a:r>
              <a:rPr lang="en-US" sz="2000" b="1" i="1" dirty="0"/>
              <a:t>WILL</a:t>
            </a:r>
            <a:r>
              <a:rPr lang="en-US" sz="2000" dirty="0"/>
              <a:t> see those bugs</a:t>
            </a:r>
          </a:p>
          <a:p>
            <a:pPr lvl="1">
              <a:lnSpc>
                <a:spcPct val="90000"/>
              </a:lnSpc>
            </a:pPr>
            <a:r>
              <a:rPr lang="en-US" sz="2000" dirty="0"/>
              <a:t>Reviews </a:t>
            </a:r>
            <a:r>
              <a:rPr lang="en-US" sz="2000" b="1" i="1" dirty="0"/>
              <a:t>WILL</a:t>
            </a:r>
            <a:r>
              <a:rPr lang="en-US" sz="2000" dirty="0"/>
              <a:t> see those bugs</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en-US" sz="3200"/>
              <a:t>How Testing Documentation Contributes to Software Reliability</a:t>
            </a:r>
          </a:p>
        </p:txBody>
      </p:sp>
      <p:sp>
        <p:nvSpPr>
          <p:cNvPr id="20483" name="Rectangle 3"/>
          <p:cNvSpPr>
            <a:spLocks noGrp="1" noChangeArrowheads="1"/>
          </p:cNvSpPr>
          <p:nvPr>
            <p:ph type="body" idx="1"/>
          </p:nvPr>
        </p:nvSpPr>
        <p:spPr>
          <a:xfrm>
            <a:off x="838200" y="2362200"/>
            <a:ext cx="7693025" cy="4191000"/>
          </a:xfrm>
        </p:spPr>
        <p:txBody>
          <a:bodyPr/>
          <a:lstStyle/>
          <a:p>
            <a:pPr>
              <a:lnSpc>
                <a:spcPct val="90000"/>
              </a:lnSpc>
            </a:pPr>
            <a:r>
              <a:rPr lang="en-US" dirty="0"/>
              <a:t>In testing:</a:t>
            </a:r>
          </a:p>
          <a:p>
            <a:pPr lvl="1">
              <a:lnSpc>
                <a:spcPct val="90000"/>
              </a:lnSpc>
            </a:pPr>
            <a:r>
              <a:rPr lang="en-US" dirty="0"/>
              <a:t>Use the program </a:t>
            </a:r>
            <a:r>
              <a:rPr lang="en-US" b="1" i="1" dirty="0">
                <a:solidFill>
                  <a:srgbClr val="FF0000"/>
                </a:solidFill>
              </a:rPr>
              <a:t>exactly</a:t>
            </a:r>
            <a:r>
              <a:rPr lang="en-US" dirty="0"/>
              <a:t> as the manual describes</a:t>
            </a:r>
          </a:p>
          <a:p>
            <a:pPr lvl="2">
              <a:lnSpc>
                <a:spcPct val="90000"/>
              </a:lnSpc>
            </a:pPr>
            <a:r>
              <a:rPr lang="en-US" dirty="0"/>
              <a:t>Customers make mistakes following instructions</a:t>
            </a:r>
          </a:p>
          <a:p>
            <a:pPr lvl="2">
              <a:lnSpc>
                <a:spcPct val="90000"/>
              </a:lnSpc>
            </a:pPr>
            <a:r>
              <a:rPr lang="en-US" dirty="0"/>
              <a:t>See if you make mistakes following the manual</a:t>
            </a:r>
          </a:p>
          <a:p>
            <a:pPr lvl="2">
              <a:lnSpc>
                <a:spcPct val="90000"/>
              </a:lnSpc>
            </a:pPr>
            <a:r>
              <a:rPr lang="en-US" dirty="0"/>
              <a:t>See what kind of errors arise</a:t>
            </a:r>
          </a:p>
          <a:p>
            <a:pPr lvl="3">
              <a:lnSpc>
                <a:spcPct val="90000"/>
              </a:lnSpc>
            </a:pPr>
            <a:r>
              <a:rPr lang="en-US" dirty="0"/>
              <a:t>Checks program</a:t>
            </a:r>
          </a:p>
          <a:p>
            <a:pPr lvl="3">
              <a:lnSpc>
                <a:spcPct val="90000"/>
              </a:lnSpc>
            </a:pPr>
            <a:r>
              <a:rPr lang="en-US" dirty="0"/>
              <a:t>Checks ease of use of manual</a:t>
            </a:r>
          </a:p>
          <a:p>
            <a:pPr lvl="1">
              <a:lnSpc>
                <a:spcPct val="90000"/>
              </a:lnSpc>
            </a:pPr>
            <a:r>
              <a:rPr lang="en-US" dirty="0"/>
              <a:t>Try every suggestion</a:t>
            </a:r>
          </a:p>
          <a:p>
            <a:pPr lvl="2">
              <a:lnSpc>
                <a:spcPct val="90000"/>
              </a:lnSpc>
            </a:pPr>
            <a:r>
              <a:rPr lang="en-US" dirty="0"/>
              <a:t>Even if not spelled out</a:t>
            </a:r>
          </a:p>
          <a:p>
            <a:pPr lvl="2">
              <a:lnSpc>
                <a:spcPct val="90000"/>
              </a:lnSpc>
            </a:pPr>
            <a:r>
              <a:rPr lang="en-US" dirty="0"/>
              <a:t>Do what you think the customer might do</a:t>
            </a:r>
          </a:p>
          <a:p>
            <a:pPr lvl="1">
              <a:lnSpc>
                <a:spcPct val="90000"/>
              </a:lnSpc>
            </a:pPr>
            <a:r>
              <a:rPr lang="en-US" dirty="0"/>
              <a:t>Check every statement of fact</a:t>
            </a:r>
          </a:p>
          <a:p>
            <a:pPr lvl="2">
              <a:lnSpc>
                <a:spcPct val="90000"/>
              </a:lnSpc>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r>
              <a:rPr lang="en-US" sz="3200"/>
              <a:t>How Testing Documentation Contributes to Software Reliability</a:t>
            </a:r>
          </a:p>
        </p:txBody>
      </p:sp>
      <p:sp>
        <p:nvSpPr>
          <p:cNvPr id="21507" name="Rectangle 3"/>
          <p:cNvSpPr>
            <a:spLocks noGrp="1" noChangeArrowheads="1"/>
          </p:cNvSpPr>
          <p:nvPr>
            <p:ph type="body" idx="1"/>
          </p:nvPr>
        </p:nvSpPr>
        <p:spPr/>
        <p:txBody>
          <a:bodyPr/>
          <a:lstStyle/>
          <a:p>
            <a:r>
              <a:rPr lang="en-US" dirty="0"/>
              <a:t>Have new testers use the manual to get up to speed</a:t>
            </a:r>
          </a:p>
          <a:p>
            <a:pPr lvl="1"/>
            <a:r>
              <a:rPr lang="en-US" dirty="0"/>
              <a:t>Another review of the manual</a:t>
            </a:r>
          </a:p>
          <a:p>
            <a:pPr lvl="1"/>
            <a:r>
              <a:rPr lang="en-US" dirty="0"/>
              <a:t>Educates the tester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en-US"/>
              <a:t>Become a Technical Editor</a:t>
            </a:r>
          </a:p>
        </p:txBody>
      </p:sp>
      <p:sp>
        <p:nvSpPr>
          <p:cNvPr id="10243" name="Rectangle 3"/>
          <p:cNvSpPr>
            <a:spLocks noGrp="1" noChangeArrowheads="1"/>
          </p:cNvSpPr>
          <p:nvPr>
            <p:ph type="body" idx="1"/>
          </p:nvPr>
        </p:nvSpPr>
        <p:spPr/>
        <p:txBody>
          <a:bodyPr/>
          <a:lstStyle/>
          <a:p>
            <a:r>
              <a:rPr lang="en-US" dirty="0"/>
              <a:t>Assign </a:t>
            </a:r>
            <a:r>
              <a:rPr lang="en-US" dirty="0">
                <a:solidFill>
                  <a:srgbClr val="FF0000"/>
                </a:solidFill>
              </a:rPr>
              <a:t>one person </a:t>
            </a:r>
            <a:r>
              <a:rPr lang="en-US" dirty="0"/>
              <a:t>as the Technical Editor</a:t>
            </a:r>
          </a:p>
          <a:p>
            <a:pPr lvl="1"/>
            <a:r>
              <a:rPr lang="en-US" dirty="0"/>
              <a:t>May have other jobs</a:t>
            </a:r>
          </a:p>
          <a:p>
            <a:r>
              <a:rPr lang="en-US" dirty="0"/>
              <a:t>Co-ordinate the manual test effort</a:t>
            </a:r>
          </a:p>
          <a:p>
            <a:pPr lvl="1"/>
            <a:r>
              <a:rPr lang="en-US" dirty="0"/>
              <a:t>Multiple people may review the manual</a:t>
            </a:r>
          </a:p>
          <a:p>
            <a:pPr lvl="1"/>
            <a:r>
              <a:rPr lang="en-US" dirty="0"/>
              <a:t>Ensure the effort is complete and efficient</a:t>
            </a:r>
          </a:p>
          <a:p>
            <a:r>
              <a:rPr lang="en-US" dirty="0">
                <a:solidFill>
                  <a:srgbClr val="FF0000"/>
                </a:solidFill>
              </a:rPr>
              <a:t>One owner </a:t>
            </a:r>
            <a:r>
              <a:rPr lang="en-US" dirty="0"/>
              <a:t>ensures nothing slips through the cracks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Development stages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sz="3200"/>
              <a:t>Working With the Manual Through Its Development Stages</a:t>
            </a:r>
          </a:p>
        </p:txBody>
      </p:sp>
      <p:sp>
        <p:nvSpPr>
          <p:cNvPr id="11267" name="Rectangle 3"/>
          <p:cNvSpPr>
            <a:spLocks noGrp="1" noChangeArrowheads="1"/>
          </p:cNvSpPr>
          <p:nvPr>
            <p:ph type="body" idx="1"/>
          </p:nvPr>
        </p:nvSpPr>
        <p:spPr/>
        <p:txBody>
          <a:bodyPr/>
          <a:lstStyle/>
          <a:p>
            <a:pPr>
              <a:lnSpc>
                <a:spcPct val="80000"/>
              </a:lnSpc>
            </a:pPr>
            <a:r>
              <a:rPr lang="en-US" sz="2400" dirty="0" smtClean="0"/>
              <a:t>Manuals Major Stages:</a:t>
            </a:r>
            <a:endParaRPr lang="en-US" sz="2400" dirty="0"/>
          </a:p>
          <a:p>
            <a:pPr lvl="1">
              <a:lnSpc>
                <a:spcPct val="80000"/>
              </a:lnSpc>
            </a:pPr>
            <a:r>
              <a:rPr lang="en-US" sz="2000" dirty="0"/>
              <a:t>Conceptualization and initial design</a:t>
            </a:r>
          </a:p>
          <a:p>
            <a:pPr lvl="2">
              <a:lnSpc>
                <a:spcPct val="80000"/>
              </a:lnSpc>
            </a:pPr>
            <a:r>
              <a:rPr lang="en-US" sz="1800" dirty="0"/>
              <a:t>Scope, target audience, degree of coverage, general organization of manual</a:t>
            </a:r>
          </a:p>
          <a:p>
            <a:pPr lvl="1">
              <a:lnSpc>
                <a:spcPct val="80000"/>
              </a:lnSpc>
            </a:pPr>
            <a:r>
              <a:rPr lang="en-US" sz="2000" dirty="0"/>
              <a:t>Preparation</a:t>
            </a:r>
          </a:p>
          <a:p>
            <a:pPr lvl="2">
              <a:lnSpc>
                <a:spcPct val="80000"/>
              </a:lnSpc>
            </a:pPr>
            <a:r>
              <a:rPr lang="en-US" sz="1800" dirty="0"/>
              <a:t>Written, reviewed, rewritten, etc….</a:t>
            </a:r>
          </a:p>
          <a:p>
            <a:pPr lvl="2">
              <a:lnSpc>
                <a:spcPct val="80000"/>
              </a:lnSpc>
            </a:pPr>
            <a:r>
              <a:rPr lang="en-US" sz="1800" dirty="0"/>
              <a:t>In preparation until in final form</a:t>
            </a:r>
          </a:p>
          <a:p>
            <a:pPr lvl="1">
              <a:lnSpc>
                <a:spcPct val="80000"/>
              </a:lnSpc>
            </a:pPr>
            <a:r>
              <a:rPr lang="en-US" sz="2000" dirty="0"/>
              <a:t>Production</a:t>
            </a:r>
          </a:p>
          <a:p>
            <a:pPr lvl="2">
              <a:lnSpc>
                <a:spcPct val="80000"/>
              </a:lnSpc>
            </a:pPr>
            <a:r>
              <a:rPr lang="en-US" sz="1800" dirty="0"/>
              <a:t>Laid out for publication</a:t>
            </a:r>
          </a:p>
          <a:p>
            <a:pPr lvl="1">
              <a:lnSpc>
                <a:spcPct val="80000"/>
              </a:lnSpc>
            </a:pPr>
            <a:r>
              <a:rPr lang="en-US" sz="2000" dirty="0"/>
              <a:t>Publication</a:t>
            </a:r>
          </a:p>
          <a:p>
            <a:pPr lvl="2">
              <a:lnSpc>
                <a:spcPct val="80000"/>
              </a:lnSpc>
            </a:pPr>
            <a:r>
              <a:rPr lang="en-US" sz="1800" dirty="0"/>
              <a:t>Printed or copied</a:t>
            </a:r>
          </a:p>
          <a:p>
            <a:pPr lvl="2">
              <a:lnSpc>
                <a:spcPct val="80000"/>
              </a:lnSpc>
            </a:pPr>
            <a:r>
              <a:rPr lang="en-US" sz="1800" dirty="0"/>
              <a:t>Ready for distribution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en-US" sz="3200"/>
              <a:t>Working With the Manual Through Its Development Stages</a:t>
            </a:r>
          </a:p>
        </p:txBody>
      </p:sp>
      <p:sp>
        <p:nvSpPr>
          <p:cNvPr id="22531" name="Rectangle 3"/>
          <p:cNvSpPr>
            <a:spLocks noGrp="1" noChangeArrowheads="1"/>
          </p:cNvSpPr>
          <p:nvPr>
            <p:ph type="body" idx="1"/>
          </p:nvPr>
        </p:nvSpPr>
        <p:spPr/>
        <p:txBody>
          <a:bodyPr/>
          <a:lstStyle/>
          <a:p>
            <a:r>
              <a:rPr lang="en-US"/>
              <a:t>Milestones</a:t>
            </a:r>
          </a:p>
          <a:p>
            <a:pPr lvl="1"/>
            <a:r>
              <a:rPr lang="en-US"/>
              <a:t>First Draft</a:t>
            </a:r>
          </a:p>
          <a:p>
            <a:pPr lvl="1"/>
            <a:r>
              <a:rPr lang="en-US"/>
              <a:t>Second Draft</a:t>
            </a:r>
          </a:p>
          <a:p>
            <a:pPr lvl="1"/>
            <a:r>
              <a:rPr lang="en-US"/>
              <a:t>Revised Second Draft(s)</a:t>
            </a:r>
          </a:p>
          <a:p>
            <a:pPr lvl="1"/>
            <a:r>
              <a:rPr lang="en-US"/>
              <a:t>Beta Test Draft</a:t>
            </a:r>
          </a:p>
          <a:p>
            <a:pPr lvl="1"/>
            <a:r>
              <a:rPr lang="en-US"/>
              <a:t>Production</a:t>
            </a:r>
          </a:p>
          <a:p>
            <a:pPr lvl="1"/>
            <a:r>
              <a:rPr lang="en-US"/>
              <a:t>Post-Production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r>
              <a:rPr lang="en-US" sz="3200"/>
              <a:t>Working With the Manual Through Its Development Stages</a:t>
            </a:r>
          </a:p>
        </p:txBody>
      </p:sp>
      <p:sp>
        <p:nvSpPr>
          <p:cNvPr id="23555" name="Rectangle 3"/>
          <p:cNvSpPr>
            <a:spLocks noGrp="1" noChangeArrowheads="1"/>
          </p:cNvSpPr>
          <p:nvPr>
            <p:ph type="body" idx="1"/>
          </p:nvPr>
        </p:nvSpPr>
        <p:spPr/>
        <p:txBody>
          <a:bodyPr/>
          <a:lstStyle/>
          <a:p>
            <a:r>
              <a:rPr lang="en-US"/>
              <a:t>First Draft</a:t>
            </a:r>
          </a:p>
          <a:p>
            <a:pPr lvl="1"/>
            <a:r>
              <a:rPr lang="en-US"/>
              <a:t>Rarely see the first draft</a:t>
            </a:r>
          </a:p>
          <a:p>
            <a:pPr lvl="1"/>
            <a:r>
              <a:rPr lang="en-US"/>
              <a:t>Writer’s “test bed”</a:t>
            </a:r>
          </a:p>
          <a:p>
            <a:pPr lvl="2"/>
            <a:r>
              <a:rPr lang="en-US"/>
              <a:t>Shaping style</a:t>
            </a:r>
          </a:p>
          <a:p>
            <a:pPr lvl="2"/>
            <a:r>
              <a:rPr lang="en-US"/>
              <a:t>Defining content</a:t>
            </a:r>
          </a:p>
          <a:p>
            <a:pPr lvl="1"/>
            <a:r>
              <a:rPr lang="en-US"/>
              <a:t>If you do see</a:t>
            </a:r>
          </a:p>
          <a:p>
            <a:pPr lvl="2"/>
            <a:r>
              <a:rPr lang="en-US"/>
              <a:t>Only correct factual errors</a:t>
            </a:r>
          </a:p>
          <a:p>
            <a:pPr lvl="2"/>
            <a:r>
              <a:rPr lang="en-US"/>
              <a:t>Learning experience for both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en-US" sz="3200"/>
              <a:t>Working With the Manual Through Its Development Stages</a:t>
            </a:r>
          </a:p>
        </p:txBody>
      </p:sp>
      <p:sp>
        <p:nvSpPr>
          <p:cNvPr id="24579" name="Rectangle 3"/>
          <p:cNvSpPr>
            <a:spLocks noGrp="1" noChangeArrowheads="1"/>
          </p:cNvSpPr>
          <p:nvPr>
            <p:ph type="body" idx="1"/>
          </p:nvPr>
        </p:nvSpPr>
        <p:spPr>
          <a:xfrm>
            <a:off x="838200" y="2362200"/>
            <a:ext cx="7693025" cy="3962400"/>
          </a:xfrm>
        </p:spPr>
        <p:txBody>
          <a:bodyPr/>
          <a:lstStyle/>
          <a:p>
            <a:r>
              <a:rPr lang="en-US"/>
              <a:t>Second Draft</a:t>
            </a:r>
          </a:p>
          <a:p>
            <a:pPr lvl="1"/>
            <a:r>
              <a:rPr lang="en-US"/>
              <a:t>First one ready for review</a:t>
            </a:r>
          </a:p>
          <a:p>
            <a:pPr lvl="2"/>
            <a:r>
              <a:rPr lang="en-US"/>
              <a:t>Make structural comments early</a:t>
            </a:r>
          </a:p>
          <a:p>
            <a:pPr lvl="2"/>
            <a:r>
              <a:rPr lang="en-US"/>
              <a:t>Do a general review</a:t>
            </a:r>
          </a:p>
          <a:p>
            <a:pPr lvl="2"/>
            <a:r>
              <a:rPr lang="en-US"/>
              <a:t>Look for areas that need discussion</a:t>
            </a:r>
          </a:p>
          <a:p>
            <a:pPr lvl="2"/>
            <a:r>
              <a:rPr lang="en-US"/>
              <a:t>Look of violations of the spirit of the design</a:t>
            </a:r>
          </a:p>
          <a:p>
            <a:pPr lvl="2"/>
            <a:r>
              <a:rPr lang="en-US"/>
              <a:t>Look for things that mislead</a:t>
            </a:r>
          </a:p>
          <a:p>
            <a:pPr lvl="2"/>
            <a:r>
              <a:rPr lang="en-US"/>
              <a:t>Check the error messages</a:t>
            </a:r>
          </a:p>
          <a:p>
            <a:pPr lvl="2"/>
            <a:r>
              <a:rPr lang="en-US"/>
              <a:t>Look for confusions that reflect on the program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r>
              <a:rPr lang="en-US" sz="3200"/>
              <a:t>Working With the Manual Through Its Development Stages</a:t>
            </a:r>
          </a:p>
        </p:txBody>
      </p:sp>
      <p:sp>
        <p:nvSpPr>
          <p:cNvPr id="32771" name="Rectangle 3"/>
          <p:cNvSpPr>
            <a:spLocks noGrp="1" noChangeArrowheads="1"/>
          </p:cNvSpPr>
          <p:nvPr>
            <p:ph type="body" idx="1"/>
          </p:nvPr>
        </p:nvSpPr>
        <p:spPr>
          <a:xfrm>
            <a:off x="838200" y="2362200"/>
            <a:ext cx="7693025" cy="3962400"/>
          </a:xfrm>
        </p:spPr>
        <p:txBody>
          <a:bodyPr/>
          <a:lstStyle/>
          <a:p>
            <a:r>
              <a:rPr lang="en-US" dirty="0"/>
              <a:t>Second Draft</a:t>
            </a:r>
          </a:p>
          <a:p>
            <a:pPr lvl="1"/>
            <a:r>
              <a:rPr lang="en-US" dirty="0"/>
              <a:t>Make structural comments early</a:t>
            </a:r>
          </a:p>
          <a:p>
            <a:pPr lvl="2"/>
            <a:r>
              <a:rPr lang="en-US" dirty="0"/>
              <a:t>Review order</a:t>
            </a:r>
          </a:p>
          <a:p>
            <a:pPr lvl="3"/>
            <a:r>
              <a:rPr lang="en-US" dirty="0"/>
              <a:t>Is the material in the best order</a:t>
            </a:r>
          </a:p>
          <a:p>
            <a:pPr lvl="2"/>
            <a:r>
              <a:rPr lang="en-US" dirty="0"/>
              <a:t>Combine or split topics</a:t>
            </a:r>
          </a:p>
          <a:p>
            <a:pPr lvl="3"/>
            <a:r>
              <a:rPr lang="en-US" dirty="0"/>
              <a:t>Is this the best grouping of topics</a:t>
            </a:r>
          </a:p>
          <a:p>
            <a:pPr lvl="2"/>
            <a:r>
              <a:rPr lang="en-US" dirty="0"/>
              <a:t>Document review</a:t>
            </a:r>
          </a:p>
          <a:p>
            <a:pPr lvl="3"/>
            <a:r>
              <a:rPr lang="en-US" dirty="0"/>
              <a:t>Try to join in document review</a:t>
            </a:r>
          </a:p>
          <a:p>
            <a:pPr lvl="2"/>
            <a:r>
              <a:rPr lang="en-US" dirty="0"/>
              <a:t>Point out sections that may be</a:t>
            </a:r>
            <a:r>
              <a:rPr lang="en-US" b="1" i="1" dirty="0"/>
              <a:t> too</a:t>
            </a:r>
            <a:r>
              <a:rPr lang="en-US" dirty="0"/>
              <a:t> simple</a:t>
            </a:r>
          </a:p>
          <a:p>
            <a:pPr lvl="3"/>
            <a:r>
              <a:rPr lang="en-US" dirty="0"/>
              <a:t>Complex </a:t>
            </a:r>
            <a:r>
              <a:rPr lang="en-US" dirty="0" smtClean="0"/>
              <a:t>material oversimplified?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AutoShape 5"/>
          <p:cNvSpPr>
            <a:spLocks noGrp="1" noChangeArrowheads="1"/>
          </p:cNvSpPr>
          <p:nvPr>
            <p:ph type="title"/>
          </p:nvPr>
        </p:nvSpPr>
        <p:spPr/>
        <p:txBody>
          <a:bodyPr/>
          <a:lstStyle/>
          <a:p>
            <a:r>
              <a:rPr lang="en-US"/>
              <a:t>Overview</a:t>
            </a:r>
          </a:p>
        </p:txBody>
      </p:sp>
      <p:sp>
        <p:nvSpPr>
          <p:cNvPr id="6150" name="Rectangle 6"/>
          <p:cNvSpPr>
            <a:spLocks noGrp="1" noChangeArrowheads="1"/>
          </p:cNvSpPr>
          <p:nvPr>
            <p:ph type="body" idx="1"/>
          </p:nvPr>
        </p:nvSpPr>
        <p:spPr/>
        <p:txBody>
          <a:bodyPr/>
          <a:lstStyle/>
          <a:p>
            <a:r>
              <a:rPr lang="en-US" dirty="0"/>
              <a:t>Need Good Documentation</a:t>
            </a:r>
          </a:p>
          <a:p>
            <a:r>
              <a:rPr lang="en-US" dirty="0"/>
              <a:t>Good Documentation </a:t>
            </a:r>
            <a:r>
              <a:rPr lang="en-US" dirty="0" smtClean="0"/>
              <a:t>adds </a:t>
            </a:r>
            <a:r>
              <a:rPr lang="en-US" dirty="0"/>
              <a:t>to reliability</a:t>
            </a:r>
          </a:p>
          <a:p>
            <a:r>
              <a:rPr lang="en-US" dirty="0" smtClean="0"/>
              <a:t>Manual </a:t>
            </a:r>
            <a:r>
              <a:rPr lang="en-US" dirty="0"/>
              <a:t>development </a:t>
            </a:r>
            <a:r>
              <a:rPr lang="en-US" dirty="0" smtClean="0"/>
              <a:t>stages</a:t>
            </a:r>
          </a:p>
          <a:p>
            <a:endParaRPr lang="en-US" dirty="0" smtClean="0"/>
          </a:p>
          <a:p>
            <a:r>
              <a:rPr lang="en-US" dirty="0" smtClean="0"/>
              <a:t>Documentation need testing too!!!</a:t>
            </a:r>
            <a:endParaRPr lang="en-US" dirty="0"/>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r>
              <a:rPr lang="en-US" sz="3200"/>
              <a:t>Working With the Manual Through Its Development Stages</a:t>
            </a:r>
          </a:p>
        </p:txBody>
      </p:sp>
      <p:sp>
        <p:nvSpPr>
          <p:cNvPr id="33795" name="Rectangle 3"/>
          <p:cNvSpPr>
            <a:spLocks noGrp="1" noChangeArrowheads="1"/>
          </p:cNvSpPr>
          <p:nvPr>
            <p:ph type="body" idx="1"/>
          </p:nvPr>
        </p:nvSpPr>
        <p:spPr>
          <a:xfrm>
            <a:off x="838200" y="2362200"/>
            <a:ext cx="7693025" cy="3962400"/>
          </a:xfrm>
        </p:spPr>
        <p:txBody>
          <a:bodyPr/>
          <a:lstStyle/>
          <a:p>
            <a:r>
              <a:rPr lang="en-US" sz="2400"/>
              <a:t>Second Draft</a:t>
            </a:r>
          </a:p>
          <a:p>
            <a:pPr lvl="1"/>
            <a:r>
              <a:rPr lang="en-US" sz="2000"/>
              <a:t>Do a general review</a:t>
            </a:r>
          </a:p>
          <a:p>
            <a:pPr lvl="2"/>
            <a:r>
              <a:rPr lang="en-US" sz="1800"/>
              <a:t>Read manual</a:t>
            </a:r>
          </a:p>
          <a:p>
            <a:pPr lvl="3"/>
            <a:r>
              <a:rPr lang="en-US" sz="1600"/>
              <a:t>Accuracy</a:t>
            </a:r>
          </a:p>
          <a:p>
            <a:pPr lvl="3"/>
            <a:r>
              <a:rPr lang="en-US" sz="1600"/>
              <a:t>Clarity</a:t>
            </a:r>
          </a:p>
          <a:p>
            <a:pPr lvl="3"/>
            <a:r>
              <a:rPr lang="en-US" sz="1600"/>
              <a:t>Usability</a:t>
            </a:r>
          </a:p>
          <a:p>
            <a:pPr lvl="3"/>
            <a:r>
              <a:rPr lang="en-US" sz="1600"/>
              <a:t>Completeness</a:t>
            </a:r>
          </a:p>
          <a:p>
            <a:pPr lvl="2"/>
            <a:r>
              <a:rPr lang="en-US" sz="1800"/>
              <a:t>Look for areas that are hard to read</a:t>
            </a:r>
          </a:p>
          <a:p>
            <a:pPr lvl="1"/>
            <a:r>
              <a:rPr lang="en-US" sz="2000"/>
              <a:t>Look for areas that need discussion</a:t>
            </a:r>
          </a:p>
          <a:p>
            <a:pPr lvl="2"/>
            <a:r>
              <a:rPr lang="en-US" sz="1800"/>
              <a:t>Omissions</a:t>
            </a:r>
          </a:p>
          <a:p>
            <a:pPr lvl="3"/>
            <a:r>
              <a:rPr lang="en-US" sz="1600"/>
              <a:t>New function or features not available when document drafted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en-US" sz="3200"/>
              <a:t>Working With the Manual Through Its Development Stages</a:t>
            </a:r>
          </a:p>
        </p:txBody>
      </p:sp>
      <p:sp>
        <p:nvSpPr>
          <p:cNvPr id="34819" name="Rectangle 3"/>
          <p:cNvSpPr>
            <a:spLocks noGrp="1" noChangeArrowheads="1"/>
          </p:cNvSpPr>
          <p:nvPr>
            <p:ph type="body" idx="1"/>
          </p:nvPr>
        </p:nvSpPr>
        <p:spPr>
          <a:xfrm>
            <a:off x="838200" y="2362200"/>
            <a:ext cx="7693025" cy="3962400"/>
          </a:xfrm>
        </p:spPr>
        <p:txBody>
          <a:bodyPr/>
          <a:lstStyle/>
          <a:p>
            <a:r>
              <a:rPr lang="en-US"/>
              <a:t>Second Draft</a:t>
            </a:r>
          </a:p>
          <a:p>
            <a:pPr lvl="1"/>
            <a:r>
              <a:rPr lang="en-US"/>
              <a:t>Look of violations of the spirit of the design</a:t>
            </a:r>
          </a:p>
          <a:p>
            <a:pPr lvl="2"/>
            <a:r>
              <a:rPr lang="en-US"/>
              <a:t>Has the writer missed some aspect of the product</a:t>
            </a:r>
          </a:p>
          <a:p>
            <a:pPr lvl="2"/>
            <a:r>
              <a:rPr lang="en-US"/>
              <a:t>Large scale consistencies lost</a:t>
            </a:r>
          </a:p>
          <a:p>
            <a:pPr lvl="2"/>
            <a:r>
              <a:rPr lang="en-US"/>
              <a:t>Anything fundamental left out</a:t>
            </a:r>
          </a:p>
          <a:p>
            <a:pPr lvl="1"/>
            <a:r>
              <a:rPr lang="en-US"/>
              <a:t>Look for things that mislead</a:t>
            </a:r>
          </a:p>
          <a:p>
            <a:pPr lvl="2"/>
            <a:r>
              <a:rPr lang="en-US"/>
              <a:t>Example and feature descriptions that could be misinterpreted</a:t>
            </a:r>
          </a:p>
          <a:p>
            <a:pPr lvl="2"/>
            <a:r>
              <a:rPr lang="en-US"/>
              <a:t>Exaggerations</a:t>
            </a:r>
          </a:p>
          <a:p>
            <a:pPr lvl="2"/>
            <a:r>
              <a:rPr lang="en-US"/>
              <a:t>Incorrect restrictions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en-US" sz="3200"/>
              <a:t>Working With the Manual Through Its Development Stages</a:t>
            </a:r>
          </a:p>
        </p:txBody>
      </p:sp>
      <p:sp>
        <p:nvSpPr>
          <p:cNvPr id="35843" name="Rectangle 3"/>
          <p:cNvSpPr>
            <a:spLocks noGrp="1" noChangeArrowheads="1"/>
          </p:cNvSpPr>
          <p:nvPr>
            <p:ph type="body" idx="1"/>
          </p:nvPr>
        </p:nvSpPr>
        <p:spPr>
          <a:xfrm>
            <a:off x="838200" y="2362200"/>
            <a:ext cx="7693025" cy="3962400"/>
          </a:xfrm>
        </p:spPr>
        <p:txBody>
          <a:bodyPr/>
          <a:lstStyle/>
          <a:p>
            <a:r>
              <a:rPr lang="en-US"/>
              <a:t>Second Draft</a:t>
            </a:r>
          </a:p>
          <a:p>
            <a:pPr lvl="1"/>
            <a:r>
              <a:rPr lang="en-US"/>
              <a:t>Check the error messages</a:t>
            </a:r>
          </a:p>
          <a:p>
            <a:pPr lvl="2"/>
            <a:r>
              <a:rPr lang="en-US"/>
              <a:t>Typically in appendix of manual</a:t>
            </a:r>
          </a:p>
          <a:p>
            <a:pPr lvl="2"/>
            <a:r>
              <a:rPr lang="en-US"/>
              <a:t>Cross reference your notes in testing and errors messages generated to the manual messages</a:t>
            </a:r>
          </a:p>
          <a:p>
            <a:pPr lvl="3"/>
            <a:r>
              <a:rPr lang="en-US"/>
              <a:t>Refine explanations for error messages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en-US" sz="3200"/>
              <a:t>Working With the Manual Through Its Development Stages</a:t>
            </a:r>
          </a:p>
        </p:txBody>
      </p:sp>
      <p:sp>
        <p:nvSpPr>
          <p:cNvPr id="36867" name="Rectangle 3"/>
          <p:cNvSpPr>
            <a:spLocks noGrp="1" noChangeArrowheads="1"/>
          </p:cNvSpPr>
          <p:nvPr>
            <p:ph type="body" idx="1"/>
          </p:nvPr>
        </p:nvSpPr>
        <p:spPr>
          <a:xfrm>
            <a:off x="838200" y="2362200"/>
            <a:ext cx="7693025" cy="4495800"/>
          </a:xfrm>
        </p:spPr>
        <p:txBody>
          <a:bodyPr/>
          <a:lstStyle/>
          <a:p>
            <a:pPr>
              <a:lnSpc>
                <a:spcPct val="90000"/>
              </a:lnSpc>
            </a:pPr>
            <a:r>
              <a:rPr lang="en-US" dirty="0"/>
              <a:t>Second Draft</a:t>
            </a:r>
          </a:p>
          <a:p>
            <a:pPr lvl="1">
              <a:lnSpc>
                <a:spcPct val="90000"/>
              </a:lnSpc>
            </a:pPr>
            <a:r>
              <a:rPr lang="en-US" dirty="0"/>
              <a:t>Look for confusions that reflect on the program</a:t>
            </a:r>
          </a:p>
          <a:p>
            <a:pPr lvl="2">
              <a:lnSpc>
                <a:spcPct val="90000"/>
              </a:lnSpc>
            </a:pPr>
            <a:r>
              <a:rPr lang="en-US" dirty="0"/>
              <a:t>If the writer cannot clearly describe the product</a:t>
            </a:r>
          </a:p>
          <a:p>
            <a:pPr lvl="3">
              <a:lnSpc>
                <a:spcPct val="90000"/>
              </a:lnSpc>
            </a:pPr>
            <a:r>
              <a:rPr lang="en-US" dirty="0"/>
              <a:t>Review the product</a:t>
            </a:r>
          </a:p>
          <a:p>
            <a:pPr lvl="3">
              <a:lnSpc>
                <a:spcPct val="90000"/>
              </a:lnSpc>
            </a:pPr>
            <a:r>
              <a:rPr lang="en-US" dirty="0"/>
              <a:t>Is it consistent</a:t>
            </a:r>
          </a:p>
          <a:p>
            <a:pPr lvl="2">
              <a:lnSpc>
                <a:spcPct val="90000"/>
              </a:lnSpc>
            </a:pPr>
            <a:r>
              <a:rPr lang="en-US" dirty="0"/>
              <a:t>If the product is inconsistent it cannot be described consistently</a:t>
            </a:r>
          </a:p>
          <a:p>
            <a:pPr lvl="1">
              <a:lnSpc>
                <a:spcPct val="90000"/>
              </a:lnSpc>
            </a:pPr>
            <a:r>
              <a:rPr lang="en-US" dirty="0">
                <a:solidFill>
                  <a:srgbClr val="00B050"/>
                </a:solidFill>
              </a:rPr>
              <a:t>“</a:t>
            </a:r>
            <a:r>
              <a:rPr lang="en-US" i="1" dirty="0">
                <a:solidFill>
                  <a:srgbClr val="00B050"/>
                </a:solidFill>
              </a:rPr>
              <a:t>It’s easy and common to condemn writers for documentation that accurately describes an incompetent design.  We find it more profitable to start with the assumption that the writer is competent and that bad text is telling us something about the program</a:t>
            </a:r>
            <a:r>
              <a:rPr lang="en-US" dirty="0">
                <a:solidFill>
                  <a:srgbClr val="00B050"/>
                </a:solidFill>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en-US" sz="3200"/>
              <a:t>Working With the Manual Through Its Development Stages</a:t>
            </a:r>
          </a:p>
        </p:txBody>
      </p:sp>
      <p:sp>
        <p:nvSpPr>
          <p:cNvPr id="31747" name="Rectangle 3"/>
          <p:cNvSpPr>
            <a:spLocks noGrp="1" noChangeArrowheads="1"/>
          </p:cNvSpPr>
          <p:nvPr>
            <p:ph type="body" idx="1"/>
          </p:nvPr>
        </p:nvSpPr>
        <p:spPr/>
        <p:txBody>
          <a:bodyPr/>
          <a:lstStyle/>
          <a:p>
            <a:r>
              <a:rPr lang="en-US"/>
              <a:t>Revised Second Draft(s)</a:t>
            </a:r>
          </a:p>
          <a:p>
            <a:pPr lvl="1"/>
            <a:r>
              <a:rPr lang="en-US"/>
              <a:t>Keep reviewing the manual </a:t>
            </a:r>
          </a:p>
          <a:p>
            <a:pPr lvl="1"/>
            <a:r>
              <a:rPr lang="en-US"/>
              <a:t>Watch out for program changes </a:t>
            </a:r>
          </a:p>
          <a:p>
            <a:pPr lvl="2"/>
            <a:r>
              <a:rPr lang="en-US"/>
              <a:t>Flag changes for writer </a:t>
            </a:r>
          </a:p>
          <a:p>
            <a:pPr lvl="1"/>
            <a:r>
              <a:rPr lang="en-US"/>
              <a:t>Concentrate on accuracy and on the spirit of the document </a:t>
            </a:r>
          </a:p>
          <a:p>
            <a:pPr lvl="1"/>
            <a:r>
              <a:rPr lang="en-US"/>
              <a:t>If you have comments on style note them early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n-US" sz="3200"/>
              <a:t>Working With the Manual Through Its Development Stages</a:t>
            </a:r>
          </a:p>
        </p:txBody>
      </p:sp>
      <p:sp>
        <p:nvSpPr>
          <p:cNvPr id="25603" name="Rectangle 3"/>
          <p:cNvSpPr>
            <a:spLocks noGrp="1" noChangeArrowheads="1"/>
          </p:cNvSpPr>
          <p:nvPr>
            <p:ph type="body" idx="1"/>
          </p:nvPr>
        </p:nvSpPr>
        <p:spPr/>
        <p:txBody>
          <a:bodyPr/>
          <a:lstStyle/>
          <a:p>
            <a:r>
              <a:rPr lang="en-US"/>
              <a:t>Beta Test Draft</a:t>
            </a:r>
          </a:p>
          <a:p>
            <a:pPr lvl="1"/>
            <a:r>
              <a:rPr lang="en-US"/>
              <a:t>The last draft before production </a:t>
            </a:r>
          </a:p>
          <a:p>
            <a:pPr lvl="1"/>
            <a:r>
              <a:rPr lang="en-US"/>
              <a:t>Seen outside the company </a:t>
            </a:r>
          </a:p>
          <a:p>
            <a:pPr lvl="1"/>
            <a:r>
              <a:rPr lang="en-US"/>
              <a:t>Typically courageous (or foolish) end-users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dirty="0" smtClean="0">
                <a:solidFill>
                  <a:srgbClr val="FF0000"/>
                </a:solidFill>
              </a:rPr>
              <a:t>Resume 2/26</a:t>
            </a:r>
            <a:endParaRPr lang="en-US" sz="8000"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en-US" sz="3200"/>
              <a:t>Working With the Manual Through Its Development Stages</a:t>
            </a:r>
          </a:p>
        </p:txBody>
      </p:sp>
      <p:sp>
        <p:nvSpPr>
          <p:cNvPr id="39939" name="Rectangle 3"/>
          <p:cNvSpPr>
            <a:spLocks noGrp="1" noChangeArrowheads="1"/>
          </p:cNvSpPr>
          <p:nvPr>
            <p:ph type="body" idx="1"/>
          </p:nvPr>
        </p:nvSpPr>
        <p:spPr/>
        <p:txBody>
          <a:bodyPr/>
          <a:lstStyle/>
          <a:p>
            <a:r>
              <a:rPr lang="en-US" sz="2400"/>
              <a:t>Two documents styles </a:t>
            </a:r>
          </a:p>
          <a:p>
            <a:pPr lvl="1"/>
            <a:r>
              <a:rPr lang="en-US" sz="2000"/>
              <a:t>Task oriented </a:t>
            </a:r>
          </a:p>
          <a:p>
            <a:pPr lvl="2"/>
            <a:r>
              <a:rPr lang="en-US" sz="1800"/>
              <a:t>Explains how do typical tasks </a:t>
            </a:r>
          </a:p>
          <a:p>
            <a:pPr lvl="2"/>
            <a:r>
              <a:rPr lang="en-US" sz="1800"/>
              <a:t>Concentrates on what the user may actually do </a:t>
            </a:r>
          </a:p>
          <a:p>
            <a:pPr lvl="2"/>
            <a:r>
              <a:rPr lang="en-US" sz="1800"/>
              <a:t>Typically leaves out unusual or seldom used features </a:t>
            </a:r>
          </a:p>
          <a:p>
            <a:pPr lvl="1"/>
            <a:r>
              <a:rPr lang="en-US" sz="2000"/>
              <a:t>Feature oriented </a:t>
            </a:r>
          </a:p>
          <a:p>
            <a:pPr lvl="2"/>
            <a:r>
              <a:rPr lang="en-US" sz="1800"/>
              <a:t>Explains how features work </a:t>
            </a:r>
          </a:p>
          <a:p>
            <a:pPr lvl="2"/>
            <a:r>
              <a:rPr lang="en-US" sz="1800"/>
              <a:t>Explains features one by one </a:t>
            </a:r>
          </a:p>
          <a:p>
            <a:pPr lvl="2"/>
            <a:r>
              <a:rPr lang="en-US" sz="1800"/>
              <a:t>Takes longer for an end user become familiar with the product </a:t>
            </a:r>
          </a:p>
          <a:p>
            <a:pPr lvl="1"/>
            <a:r>
              <a:rPr lang="en-US" sz="2000"/>
              <a:t>Combination of the two styles may be used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en-US" sz="3200"/>
              <a:t>Working With the Manual Through Its Development Stages</a:t>
            </a:r>
          </a:p>
        </p:txBody>
      </p:sp>
      <p:sp>
        <p:nvSpPr>
          <p:cNvPr id="26627" name="Rectangle 3"/>
          <p:cNvSpPr>
            <a:spLocks noGrp="1" noChangeArrowheads="1"/>
          </p:cNvSpPr>
          <p:nvPr>
            <p:ph type="body" idx="1"/>
          </p:nvPr>
        </p:nvSpPr>
        <p:spPr/>
        <p:txBody>
          <a:bodyPr/>
          <a:lstStyle/>
          <a:p>
            <a:pPr>
              <a:lnSpc>
                <a:spcPct val="80000"/>
              </a:lnSpc>
            </a:pPr>
            <a:r>
              <a:rPr lang="en-US" sz="2400" dirty="0"/>
              <a:t>Production</a:t>
            </a:r>
          </a:p>
          <a:p>
            <a:pPr lvl="1">
              <a:lnSpc>
                <a:spcPct val="80000"/>
              </a:lnSpc>
            </a:pPr>
            <a:r>
              <a:rPr lang="en-US" sz="2000" dirty="0"/>
              <a:t>Final proofreading and document layout done by the documentation group </a:t>
            </a:r>
          </a:p>
          <a:p>
            <a:pPr lvl="1">
              <a:lnSpc>
                <a:spcPct val="80000"/>
              </a:lnSpc>
            </a:pPr>
            <a:r>
              <a:rPr lang="en-US" sz="2000" dirty="0"/>
              <a:t>Ensure document stays in sync with product </a:t>
            </a:r>
          </a:p>
          <a:p>
            <a:pPr lvl="2">
              <a:lnSpc>
                <a:spcPct val="80000"/>
              </a:lnSpc>
            </a:pPr>
            <a:r>
              <a:rPr lang="en-US" sz="1800" dirty="0"/>
              <a:t>Watch out for program changes</a:t>
            </a:r>
          </a:p>
          <a:p>
            <a:pPr lvl="3">
              <a:lnSpc>
                <a:spcPct val="80000"/>
              </a:lnSpc>
            </a:pPr>
            <a:r>
              <a:rPr lang="en-US" sz="1600" dirty="0"/>
              <a:t>Do they affect the documentation </a:t>
            </a:r>
          </a:p>
          <a:p>
            <a:pPr lvl="2">
              <a:lnSpc>
                <a:spcPct val="80000"/>
              </a:lnSpc>
            </a:pPr>
            <a:r>
              <a:rPr lang="en-US" sz="1800" dirty="0"/>
              <a:t>Try to keep changes minimal </a:t>
            </a:r>
          </a:p>
          <a:p>
            <a:pPr lvl="3">
              <a:lnSpc>
                <a:spcPct val="80000"/>
              </a:lnSpc>
            </a:pPr>
            <a:r>
              <a:rPr lang="en-US" sz="1600" dirty="0"/>
              <a:t>Keep changes to one page if possible </a:t>
            </a:r>
          </a:p>
          <a:p>
            <a:pPr lvl="2">
              <a:lnSpc>
                <a:spcPct val="80000"/>
              </a:lnSpc>
            </a:pPr>
            <a:r>
              <a:rPr lang="en-US" sz="1800" dirty="0"/>
              <a:t>Help with index </a:t>
            </a:r>
          </a:p>
          <a:p>
            <a:pPr lvl="3">
              <a:lnSpc>
                <a:spcPct val="80000"/>
              </a:lnSpc>
            </a:pPr>
            <a:r>
              <a:rPr lang="en-US" sz="1600" dirty="0"/>
              <a:t>Is it complete </a:t>
            </a:r>
          </a:p>
          <a:p>
            <a:pPr lvl="3">
              <a:lnSpc>
                <a:spcPct val="80000"/>
              </a:lnSpc>
            </a:pPr>
            <a:r>
              <a:rPr lang="en-US" sz="1600" dirty="0"/>
              <a:t>Try to look things up using index </a:t>
            </a:r>
          </a:p>
          <a:p>
            <a:pPr lvl="3">
              <a:lnSpc>
                <a:spcPct val="80000"/>
              </a:lnSpc>
            </a:pPr>
            <a:r>
              <a:rPr lang="en-US" sz="1600" dirty="0"/>
              <a:t>Any chapters missed </a:t>
            </a:r>
          </a:p>
          <a:p>
            <a:pPr lvl="3">
              <a:lnSpc>
                <a:spcPct val="80000"/>
              </a:lnSpc>
            </a:pPr>
            <a:r>
              <a:rPr lang="en-US" sz="1600" dirty="0"/>
              <a:t>Verify two index entries per five pages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en-US" sz="3200"/>
              <a:t>Working With the Manual Through Its Development Stages</a:t>
            </a:r>
          </a:p>
        </p:txBody>
      </p:sp>
      <p:sp>
        <p:nvSpPr>
          <p:cNvPr id="40963" name="Rectangle 3"/>
          <p:cNvSpPr>
            <a:spLocks noGrp="1" noChangeArrowheads="1"/>
          </p:cNvSpPr>
          <p:nvPr>
            <p:ph type="body" idx="1"/>
          </p:nvPr>
        </p:nvSpPr>
        <p:spPr/>
        <p:txBody>
          <a:bodyPr/>
          <a:lstStyle/>
          <a:p>
            <a:pPr>
              <a:lnSpc>
                <a:spcPct val="90000"/>
              </a:lnSpc>
            </a:pPr>
            <a:r>
              <a:rPr lang="en-US" dirty="0"/>
              <a:t>Post-production</a:t>
            </a:r>
          </a:p>
          <a:p>
            <a:pPr lvl="1">
              <a:lnSpc>
                <a:spcPct val="90000"/>
              </a:lnSpc>
            </a:pPr>
            <a:r>
              <a:rPr lang="en-US" dirty="0"/>
              <a:t>If manual printed after the software is </a:t>
            </a:r>
            <a:r>
              <a:rPr lang="en-US" dirty="0" smtClean="0"/>
              <a:t>completed</a:t>
            </a:r>
          </a:p>
          <a:p>
            <a:pPr lvl="2">
              <a:lnSpc>
                <a:spcPct val="90000"/>
              </a:lnSpc>
            </a:pPr>
            <a:r>
              <a:rPr lang="en-US" dirty="0" smtClean="0"/>
              <a:t>No </a:t>
            </a:r>
            <a:r>
              <a:rPr lang="en-US" dirty="0"/>
              <a:t>postproduction tasks are typically required</a:t>
            </a:r>
          </a:p>
          <a:p>
            <a:pPr lvl="1">
              <a:lnSpc>
                <a:spcPct val="90000"/>
              </a:lnSpc>
            </a:pPr>
            <a:r>
              <a:rPr lang="en-US" dirty="0"/>
              <a:t>If manual printed before software is produced two more documents may be needed </a:t>
            </a:r>
          </a:p>
          <a:p>
            <a:pPr lvl="2">
              <a:lnSpc>
                <a:spcPct val="90000"/>
              </a:lnSpc>
            </a:pPr>
            <a:r>
              <a:rPr lang="en-US" dirty="0"/>
              <a:t>A supplement </a:t>
            </a:r>
          </a:p>
          <a:p>
            <a:pPr lvl="3">
              <a:lnSpc>
                <a:spcPct val="90000"/>
              </a:lnSpc>
            </a:pPr>
            <a:r>
              <a:rPr lang="en-US" dirty="0"/>
              <a:t>Printed errata of late program changes </a:t>
            </a:r>
          </a:p>
          <a:p>
            <a:pPr lvl="3">
              <a:lnSpc>
                <a:spcPct val="90000"/>
              </a:lnSpc>
            </a:pPr>
            <a:r>
              <a:rPr lang="en-US" dirty="0"/>
              <a:t>Potential late errors found and documented </a:t>
            </a:r>
          </a:p>
          <a:p>
            <a:pPr lvl="2">
              <a:lnSpc>
                <a:spcPct val="90000"/>
              </a:lnSpc>
            </a:pPr>
            <a:r>
              <a:rPr lang="en-US" dirty="0"/>
              <a:t>A read-me file </a:t>
            </a:r>
          </a:p>
          <a:p>
            <a:pPr lvl="3">
              <a:lnSpc>
                <a:spcPct val="90000"/>
              </a:lnSpc>
            </a:pPr>
            <a:r>
              <a:rPr lang="en-US" dirty="0"/>
              <a:t>Late breaking information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a:t>Effective Documentation</a:t>
            </a:r>
          </a:p>
        </p:txBody>
      </p:sp>
      <p:sp>
        <p:nvSpPr>
          <p:cNvPr id="7171" name="Rectangle 3"/>
          <p:cNvSpPr>
            <a:spLocks noGrp="1" noChangeArrowheads="1"/>
          </p:cNvSpPr>
          <p:nvPr>
            <p:ph type="body" idx="1"/>
          </p:nvPr>
        </p:nvSpPr>
        <p:spPr/>
        <p:txBody>
          <a:bodyPr/>
          <a:lstStyle/>
          <a:p>
            <a:r>
              <a:rPr lang="en-US"/>
              <a:t>Benefits</a:t>
            </a:r>
          </a:p>
          <a:p>
            <a:pPr lvl="1"/>
            <a:r>
              <a:rPr lang="en-US"/>
              <a:t>Improves usability</a:t>
            </a:r>
          </a:p>
          <a:p>
            <a:pPr lvl="1"/>
            <a:r>
              <a:rPr lang="en-US"/>
              <a:t>Lowers customer support costs</a:t>
            </a:r>
          </a:p>
          <a:p>
            <a:pPr lvl="1"/>
            <a:r>
              <a:rPr lang="en-US"/>
              <a:t>Improves reliability</a:t>
            </a:r>
          </a:p>
          <a:p>
            <a:pPr lvl="1"/>
            <a:r>
              <a:rPr lang="en-US"/>
              <a:t>Increases maintainability</a:t>
            </a:r>
          </a:p>
          <a:p>
            <a:pPr lvl="1"/>
            <a:r>
              <a:rPr lang="en-US"/>
              <a:t>Improves installability</a:t>
            </a:r>
          </a:p>
          <a:p>
            <a:pPr lvl="1"/>
            <a:r>
              <a:rPr lang="en-US"/>
              <a:t>Enhances salability</a:t>
            </a:r>
          </a:p>
          <a:p>
            <a:pPr lvl="1"/>
            <a:r>
              <a:rPr lang="en-US"/>
              <a:t>Reduces liability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On-line help</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en-US"/>
              <a:t>Online Help</a:t>
            </a:r>
          </a:p>
        </p:txBody>
      </p:sp>
      <p:sp>
        <p:nvSpPr>
          <p:cNvPr id="12291" name="Rectangle 3"/>
          <p:cNvSpPr>
            <a:spLocks noGrp="1" noChangeArrowheads="1"/>
          </p:cNvSpPr>
          <p:nvPr>
            <p:ph type="body" idx="1"/>
          </p:nvPr>
        </p:nvSpPr>
        <p:spPr/>
        <p:txBody>
          <a:bodyPr/>
          <a:lstStyle/>
          <a:p>
            <a:pPr>
              <a:lnSpc>
                <a:spcPct val="90000"/>
              </a:lnSpc>
            </a:pPr>
            <a:r>
              <a:rPr lang="en-US" sz="2400"/>
              <a:t>Material said about the manual is equally true for the online help </a:t>
            </a:r>
          </a:p>
          <a:p>
            <a:pPr>
              <a:lnSpc>
                <a:spcPct val="90000"/>
              </a:lnSpc>
            </a:pPr>
            <a:r>
              <a:rPr lang="en-US" sz="2400"/>
              <a:t>Additional notes </a:t>
            </a:r>
          </a:p>
          <a:p>
            <a:pPr lvl="1">
              <a:lnSpc>
                <a:spcPct val="90000"/>
              </a:lnSpc>
            </a:pPr>
            <a:r>
              <a:rPr lang="en-US" sz="2000"/>
              <a:t>Accuracy </a:t>
            </a:r>
          </a:p>
          <a:p>
            <a:pPr lvl="1">
              <a:lnSpc>
                <a:spcPct val="90000"/>
              </a:lnSpc>
            </a:pPr>
            <a:r>
              <a:rPr lang="en-US" sz="2000"/>
              <a:t>Good reading </a:t>
            </a:r>
          </a:p>
          <a:p>
            <a:pPr lvl="1">
              <a:lnSpc>
                <a:spcPct val="90000"/>
              </a:lnSpc>
            </a:pPr>
            <a:r>
              <a:rPr lang="en-US" sz="2000"/>
              <a:t>Help Is a combination of writing and programming </a:t>
            </a:r>
          </a:p>
          <a:p>
            <a:pPr lvl="1">
              <a:lnSpc>
                <a:spcPct val="90000"/>
              </a:lnSpc>
            </a:pPr>
            <a:r>
              <a:rPr lang="en-US" sz="2000"/>
              <a:t>Test hypertext links </a:t>
            </a:r>
          </a:p>
          <a:p>
            <a:pPr lvl="1">
              <a:lnSpc>
                <a:spcPct val="90000"/>
              </a:lnSpc>
            </a:pPr>
            <a:r>
              <a:rPr lang="en-US" sz="2000"/>
              <a:t>Test the index </a:t>
            </a:r>
          </a:p>
          <a:p>
            <a:pPr lvl="1">
              <a:lnSpc>
                <a:spcPct val="90000"/>
              </a:lnSpc>
            </a:pPr>
            <a:r>
              <a:rPr lang="en-US" sz="2000"/>
              <a:t>More on the index </a:t>
            </a:r>
          </a:p>
          <a:p>
            <a:pPr lvl="1">
              <a:lnSpc>
                <a:spcPct val="90000"/>
              </a:lnSpc>
            </a:pPr>
            <a:r>
              <a:rPr lang="en-US" sz="2000"/>
              <a:t>Watch the style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p:txBody>
          <a:bodyPr/>
          <a:lstStyle/>
          <a:p>
            <a:r>
              <a:rPr lang="en-US"/>
              <a:t>Online Help</a:t>
            </a:r>
          </a:p>
        </p:txBody>
      </p:sp>
      <p:sp>
        <p:nvSpPr>
          <p:cNvPr id="43011" name="Rectangle 3"/>
          <p:cNvSpPr>
            <a:spLocks noGrp="1" noChangeArrowheads="1"/>
          </p:cNvSpPr>
          <p:nvPr>
            <p:ph type="body" idx="1"/>
          </p:nvPr>
        </p:nvSpPr>
        <p:spPr/>
        <p:txBody>
          <a:bodyPr/>
          <a:lstStyle/>
          <a:p>
            <a:pPr>
              <a:lnSpc>
                <a:spcPct val="90000"/>
              </a:lnSpc>
            </a:pPr>
            <a:r>
              <a:rPr lang="en-US"/>
              <a:t>Additional notes </a:t>
            </a:r>
          </a:p>
          <a:p>
            <a:pPr lvl="1">
              <a:lnSpc>
                <a:spcPct val="90000"/>
              </a:lnSpc>
            </a:pPr>
            <a:r>
              <a:rPr lang="en-US"/>
              <a:t>Accuracy </a:t>
            </a:r>
          </a:p>
          <a:p>
            <a:pPr lvl="2">
              <a:lnSpc>
                <a:spcPct val="90000"/>
              </a:lnSpc>
            </a:pPr>
            <a:r>
              <a:rPr lang="en-US"/>
              <a:t>Make sure the help file is as accurate as the manual </a:t>
            </a:r>
          </a:p>
          <a:p>
            <a:pPr lvl="2">
              <a:lnSpc>
                <a:spcPct val="90000"/>
              </a:lnSpc>
            </a:pPr>
            <a:r>
              <a:rPr lang="en-US"/>
              <a:t>If the customer finds errors they will quit using help </a:t>
            </a:r>
          </a:p>
          <a:p>
            <a:pPr lvl="1">
              <a:lnSpc>
                <a:spcPct val="90000"/>
              </a:lnSpc>
            </a:pPr>
            <a:r>
              <a:rPr lang="en-US"/>
              <a:t>Good reading </a:t>
            </a:r>
          </a:p>
          <a:p>
            <a:pPr lvl="2">
              <a:lnSpc>
                <a:spcPct val="90000"/>
              </a:lnSpc>
            </a:pPr>
            <a:r>
              <a:rPr lang="en-US"/>
              <a:t>Make the online help easy to read </a:t>
            </a:r>
          </a:p>
          <a:p>
            <a:pPr lvl="1">
              <a:lnSpc>
                <a:spcPct val="90000"/>
              </a:lnSpc>
            </a:pPr>
            <a:r>
              <a:rPr lang="en-US"/>
              <a:t>Help Is a combination of writing and programming </a:t>
            </a:r>
          </a:p>
          <a:p>
            <a:pPr lvl="2">
              <a:lnSpc>
                <a:spcPct val="90000"/>
              </a:lnSpc>
            </a:pPr>
            <a:r>
              <a:rPr lang="en-US"/>
              <a:t>Online help is code also </a:t>
            </a:r>
          </a:p>
          <a:p>
            <a:pPr lvl="2">
              <a:lnSpc>
                <a:spcPct val="90000"/>
              </a:lnSpc>
            </a:pPr>
            <a:r>
              <a:rPr lang="en-US"/>
              <a:t>Writing must be good </a:t>
            </a:r>
          </a:p>
          <a:p>
            <a:pPr lvl="2">
              <a:lnSpc>
                <a:spcPct val="90000"/>
              </a:lnSpc>
            </a:pPr>
            <a:r>
              <a:rPr lang="en-US"/>
              <a:t>Code to support that writing must be good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r>
              <a:rPr lang="en-US"/>
              <a:t>Online Help</a:t>
            </a:r>
          </a:p>
        </p:txBody>
      </p:sp>
      <p:sp>
        <p:nvSpPr>
          <p:cNvPr id="44035" name="Rectangle 3"/>
          <p:cNvSpPr>
            <a:spLocks noGrp="1" noChangeArrowheads="1"/>
          </p:cNvSpPr>
          <p:nvPr>
            <p:ph type="body" idx="1"/>
          </p:nvPr>
        </p:nvSpPr>
        <p:spPr>
          <a:xfrm>
            <a:off x="838200" y="2362200"/>
            <a:ext cx="7693025" cy="4267200"/>
          </a:xfrm>
        </p:spPr>
        <p:txBody>
          <a:bodyPr/>
          <a:lstStyle/>
          <a:p>
            <a:pPr>
              <a:lnSpc>
                <a:spcPct val="80000"/>
              </a:lnSpc>
            </a:pPr>
            <a:r>
              <a:rPr lang="en-US" dirty="0"/>
              <a:t>Additional notes </a:t>
            </a:r>
          </a:p>
          <a:p>
            <a:pPr lvl="1">
              <a:lnSpc>
                <a:spcPct val="80000"/>
              </a:lnSpc>
            </a:pPr>
            <a:r>
              <a:rPr lang="en-US" dirty="0"/>
              <a:t>Test hypertext links </a:t>
            </a:r>
          </a:p>
          <a:p>
            <a:pPr lvl="2">
              <a:lnSpc>
                <a:spcPct val="80000"/>
              </a:lnSpc>
            </a:pPr>
            <a:r>
              <a:rPr lang="en-US" dirty="0"/>
              <a:t>Make sure all the hypertext links work </a:t>
            </a:r>
          </a:p>
          <a:p>
            <a:pPr lvl="2">
              <a:lnSpc>
                <a:spcPct val="80000"/>
              </a:lnSpc>
            </a:pPr>
            <a:r>
              <a:rPr lang="en-US" dirty="0"/>
              <a:t>Make sure the hypertext links are consistent </a:t>
            </a:r>
          </a:p>
          <a:p>
            <a:pPr lvl="1">
              <a:lnSpc>
                <a:spcPct val="80000"/>
              </a:lnSpc>
            </a:pPr>
            <a:r>
              <a:rPr lang="en-US" dirty="0"/>
              <a:t>Test the index </a:t>
            </a:r>
          </a:p>
          <a:p>
            <a:pPr lvl="2">
              <a:lnSpc>
                <a:spcPct val="80000"/>
              </a:lnSpc>
            </a:pPr>
            <a:r>
              <a:rPr lang="en-US" dirty="0"/>
              <a:t>Make sure the index is complete </a:t>
            </a:r>
          </a:p>
          <a:p>
            <a:pPr lvl="2">
              <a:lnSpc>
                <a:spcPct val="80000"/>
              </a:lnSpc>
            </a:pPr>
            <a:r>
              <a:rPr lang="en-US" dirty="0"/>
              <a:t>Make sure the index is correct </a:t>
            </a:r>
          </a:p>
          <a:p>
            <a:pPr lvl="1">
              <a:lnSpc>
                <a:spcPct val="80000"/>
              </a:lnSpc>
            </a:pPr>
            <a:r>
              <a:rPr lang="en-US" dirty="0"/>
              <a:t>Watch the style </a:t>
            </a:r>
          </a:p>
          <a:p>
            <a:pPr lvl="2">
              <a:lnSpc>
                <a:spcPct val="80000"/>
              </a:lnSpc>
            </a:pPr>
            <a:r>
              <a:rPr lang="en-US" dirty="0"/>
              <a:t>Remember the online help is to find immediate answers </a:t>
            </a:r>
          </a:p>
          <a:p>
            <a:pPr lvl="2">
              <a:lnSpc>
                <a:spcPct val="80000"/>
              </a:lnSpc>
            </a:pPr>
            <a:r>
              <a:rPr lang="en-US" dirty="0"/>
              <a:t>Keep the data terse and to the point </a:t>
            </a:r>
          </a:p>
          <a:p>
            <a:pPr lvl="2">
              <a:lnSpc>
                <a:spcPct val="80000"/>
              </a:lnSpc>
            </a:pPr>
            <a:r>
              <a:rPr lang="en-US" dirty="0"/>
              <a:t>Keep the style simple (grade 5)</a:t>
            </a:r>
          </a:p>
          <a:p>
            <a:pPr lvl="2">
              <a:lnSpc>
                <a:spcPct val="80000"/>
              </a:lnSpc>
            </a:pPr>
            <a:r>
              <a:rPr lang="en-US" dirty="0"/>
              <a:t>Keep the help information task or action oriented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en-US"/>
              <a:t>Summary</a:t>
            </a:r>
          </a:p>
        </p:txBody>
      </p:sp>
      <p:sp>
        <p:nvSpPr>
          <p:cNvPr id="13315" name="Rectangle 3"/>
          <p:cNvSpPr>
            <a:spLocks noGrp="1" noChangeArrowheads="1"/>
          </p:cNvSpPr>
          <p:nvPr>
            <p:ph type="body" idx="1"/>
          </p:nvPr>
        </p:nvSpPr>
        <p:spPr/>
        <p:txBody>
          <a:bodyPr/>
          <a:lstStyle/>
          <a:p>
            <a:r>
              <a:rPr lang="en-US" dirty="0"/>
              <a:t>Good documentation is critical to a good </a:t>
            </a:r>
            <a:r>
              <a:rPr lang="en-US" dirty="0" smtClean="0"/>
              <a:t>product</a:t>
            </a:r>
          </a:p>
          <a:p>
            <a:r>
              <a:rPr lang="en-US" dirty="0" smtClean="0"/>
              <a:t>Testing helps ensure </a:t>
            </a:r>
            <a:r>
              <a:rPr lang="en-US" smtClean="0"/>
              <a:t>good documentation</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en-US"/>
              <a:t>Effective Documentation</a:t>
            </a:r>
          </a:p>
        </p:txBody>
      </p:sp>
      <p:sp>
        <p:nvSpPr>
          <p:cNvPr id="14339" name="Rectangle 3"/>
          <p:cNvSpPr>
            <a:spLocks noGrp="1" noChangeArrowheads="1"/>
          </p:cNvSpPr>
          <p:nvPr>
            <p:ph type="body" idx="1"/>
          </p:nvPr>
        </p:nvSpPr>
        <p:spPr>
          <a:xfrm>
            <a:off x="838200" y="2362200"/>
            <a:ext cx="7693025" cy="4267200"/>
          </a:xfrm>
        </p:spPr>
        <p:txBody>
          <a:bodyPr/>
          <a:lstStyle/>
          <a:p>
            <a:pPr>
              <a:lnSpc>
                <a:spcPct val="90000"/>
              </a:lnSpc>
            </a:pPr>
            <a:r>
              <a:rPr lang="en-US"/>
              <a:t>Benefits</a:t>
            </a:r>
          </a:p>
          <a:p>
            <a:pPr lvl="1">
              <a:lnSpc>
                <a:spcPct val="90000"/>
              </a:lnSpc>
            </a:pPr>
            <a:r>
              <a:rPr lang="en-US"/>
              <a:t>Improves usability</a:t>
            </a:r>
          </a:p>
          <a:p>
            <a:pPr lvl="2">
              <a:lnSpc>
                <a:spcPct val="90000"/>
              </a:lnSpc>
            </a:pPr>
            <a:r>
              <a:rPr lang="en-US"/>
              <a:t>A well-documented product is easier to use</a:t>
            </a:r>
          </a:p>
          <a:p>
            <a:pPr lvl="3">
              <a:lnSpc>
                <a:spcPct val="90000"/>
              </a:lnSpc>
            </a:pPr>
            <a:r>
              <a:rPr lang="en-US"/>
              <a:t>Faster learning</a:t>
            </a:r>
          </a:p>
          <a:p>
            <a:pPr lvl="3">
              <a:lnSpc>
                <a:spcPct val="90000"/>
              </a:lnSpc>
            </a:pPr>
            <a:r>
              <a:rPr lang="en-US"/>
              <a:t>Fewer errors</a:t>
            </a:r>
          </a:p>
          <a:p>
            <a:pPr lvl="3">
              <a:lnSpc>
                <a:spcPct val="90000"/>
              </a:lnSpc>
            </a:pPr>
            <a:r>
              <a:rPr lang="en-US"/>
              <a:t>More work done</a:t>
            </a:r>
          </a:p>
          <a:p>
            <a:pPr lvl="1">
              <a:lnSpc>
                <a:spcPct val="90000"/>
              </a:lnSpc>
            </a:pPr>
            <a:r>
              <a:rPr lang="en-US"/>
              <a:t>Lowers customer support costs</a:t>
            </a:r>
          </a:p>
          <a:p>
            <a:pPr lvl="2">
              <a:lnSpc>
                <a:spcPct val="90000"/>
              </a:lnSpc>
            </a:pPr>
            <a:r>
              <a:rPr lang="en-US"/>
              <a:t>Good documentation </a:t>
            </a:r>
            <a:r>
              <a:rPr lang="en-US">
                <a:sym typeface="Wingdings" pitchFamily="2" charset="2"/>
              </a:rPr>
              <a:t> few customer support calls</a:t>
            </a:r>
            <a:endParaRPr lang="en-US"/>
          </a:p>
          <a:p>
            <a:pPr lvl="1">
              <a:lnSpc>
                <a:spcPct val="90000"/>
              </a:lnSpc>
            </a:pPr>
            <a:r>
              <a:rPr lang="en-US"/>
              <a:t>Improves reliability</a:t>
            </a:r>
          </a:p>
          <a:p>
            <a:pPr lvl="2">
              <a:lnSpc>
                <a:spcPct val="90000"/>
              </a:lnSpc>
            </a:pPr>
            <a:r>
              <a:rPr lang="en-US"/>
              <a:t>Unclear and inaccurate documentation</a:t>
            </a:r>
          </a:p>
          <a:p>
            <a:pPr lvl="3">
              <a:lnSpc>
                <a:spcPct val="90000"/>
              </a:lnSpc>
            </a:pPr>
            <a:r>
              <a:rPr lang="en-US"/>
              <a:t>More user errors</a:t>
            </a:r>
          </a:p>
          <a:p>
            <a:pPr lvl="3">
              <a:lnSpc>
                <a:spcPct val="90000"/>
              </a:lnSpc>
            </a:pPr>
            <a:r>
              <a:rPr lang="en-US"/>
              <a:t>Make product look bad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r>
              <a:rPr lang="en-US"/>
              <a:t>Effective Documentation</a:t>
            </a:r>
          </a:p>
        </p:txBody>
      </p:sp>
      <p:sp>
        <p:nvSpPr>
          <p:cNvPr id="15363" name="Rectangle 3"/>
          <p:cNvSpPr>
            <a:spLocks noGrp="1" noChangeArrowheads="1"/>
          </p:cNvSpPr>
          <p:nvPr>
            <p:ph type="body" idx="1"/>
          </p:nvPr>
        </p:nvSpPr>
        <p:spPr/>
        <p:txBody>
          <a:bodyPr/>
          <a:lstStyle/>
          <a:p>
            <a:pPr>
              <a:lnSpc>
                <a:spcPct val="90000"/>
              </a:lnSpc>
            </a:pPr>
            <a:r>
              <a:rPr lang="en-US" sz="2400" dirty="0"/>
              <a:t>Benefits</a:t>
            </a:r>
          </a:p>
          <a:p>
            <a:pPr lvl="1">
              <a:lnSpc>
                <a:spcPct val="90000"/>
              </a:lnSpc>
            </a:pPr>
            <a:r>
              <a:rPr lang="en-US" sz="2000" dirty="0"/>
              <a:t>Increases maintainability</a:t>
            </a:r>
          </a:p>
          <a:p>
            <a:pPr lvl="2">
              <a:lnSpc>
                <a:spcPct val="90000"/>
              </a:lnSpc>
            </a:pPr>
            <a:r>
              <a:rPr lang="en-US" sz="1800" dirty="0"/>
              <a:t>Reduces user errors</a:t>
            </a:r>
          </a:p>
          <a:p>
            <a:pPr lvl="2">
              <a:lnSpc>
                <a:spcPct val="90000"/>
              </a:lnSpc>
            </a:pPr>
            <a:r>
              <a:rPr lang="en-US" sz="1800" dirty="0"/>
              <a:t>Won’t chase false errors</a:t>
            </a:r>
          </a:p>
          <a:p>
            <a:pPr lvl="2">
              <a:lnSpc>
                <a:spcPct val="90000"/>
              </a:lnSpc>
            </a:pPr>
            <a:r>
              <a:rPr lang="en-US" sz="1800" dirty="0" smtClean="0"/>
              <a:t>Programmers (everyone) knows </a:t>
            </a:r>
            <a:r>
              <a:rPr lang="en-US" sz="1800" dirty="0"/>
              <a:t>what the product should be doing</a:t>
            </a:r>
          </a:p>
          <a:p>
            <a:pPr lvl="1">
              <a:lnSpc>
                <a:spcPct val="90000"/>
              </a:lnSpc>
            </a:pPr>
            <a:r>
              <a:rPr lang="en-US" sz="2000" dirty="0"/>
              <a:t>Enhances salability</a:t>
            </a:r>
          </a:p>
          <a:p>
            <a:pPr lvl="2">
              <a:lnSpc>
                <a:spcPct val="90000"/>
              </a:lnSpc>
            </a:pPr>
            <a:r>
              <a:rPr lang="en-US" sz="1800" dirty="0"/>
              <a:t>Allows easy explanation of product</a:t>
            </a:r>
          </a:p>
          <a:p>
            <a:pPr lvl="2">
              <a:lnSpc>
                <a:spcPct val="90000"/>
              </a:lnSpc>
            </a:pPr>
            <a:r>
              <a:rPr lang="en-US" sz="1800" dirty="0"/>
              <a:t>Aids reviewers</a:t>
            </a:r>
          </a:p>
          <a:p>
            <a:pPr lvl="1">
              <a:lnSpc>
                <a:spcPct val="90000"/>
              </a:lnSpc>
            </a:pPr>
            <a:r>
              <a:rPr lang="en-US" sz="2000" dirty="0"/>
              <a:t>Reduces liability</a:t>
            </a:r>
          </a:p>
          <a:p>
            <a:pPr lvl="2">
              <a:lnSpc>
                <a:spcPct val="90000"/>
              </a:lnSpc>
            </a:pPr>
            <a:r>
              <a:rPr lang="en-US" sz="1800" dirty="0"/>
              <a:t>No false or inaccurate claims</a:t>
            </a:r>
          </a:p>
          <a:p>
            <a:pPr lvl="2">
              <a:lnSpc>
                <a:spcPct val="90000"/>
              </a:lnSpc>
            </a:pPr>
            <a:r>
              <a:rPr lang="en-US" sz="1800" dirty="0"/>
              <a:t>Clear documentation of what program does or doesn’t do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en-US"/>
              <a:t>Effective Documentation</a:t>
            </a:r>
          </a:p>
        </p:txBody>
      </p:sp>
      <p:sp>
        <p:nvSpPr>
          <p:cNvPr id="16387" name="Rectangle 3"/>
          <p:cNvSpPr>
            <a:spLocks noGrp="1" noChangeArrowheads="1"/>
          </p:cNvSpPr>
          <p:nvPr>
            <p:ph type="body" idx="1"/>
          </p:nvPr>
        </p:nvSpPr>
        <p:spPr>
          <a:xfrm>
            <a:off x="838200" y="2362200"/>
            <a:ext cx="7693025" cy="4495800"/>
          </a:xfrm>
        </p:spPr>
        <p:txBody>
          <a:bodyPr/>
          <a:lstStyle/>
          <a:p>
            <a:r>
              <a:rPr lang="en-US" dirty="0"/>
              <a:t>Benefits</a:t>
            </a:r>
          </a:p>
          <a:p>
            <a:pPr lvl="1"/>
            <a:r>
              <a:rPr lang="en-US" dirty="0"/>
              <a:t>Improves </a:t>
            </a:r>
            <a:r>
              <a:rPr lang="en-US" dirty="0" err="1" smtClean="0"/>
              <a:t>installability</a:t>
            </a:r>
            <a:endParaRPr lang="en-US" dirty="0"/>
          </a:p>
          <a:p>
            <a:pPr lvl="2"/>
            <a:r>
              <a:rPr lang="en-US" dirty="0" smtClean="0"/>
              <a:t>For simple installations:</a:t>
            </a:r>
            <a:endParaRPr lang="en-US" dirty="0"/>
          </a:p>
          <a:p>
            <a:pPr lvl="3"/>
            <a:r>
              <a:rPr lang="en-US" dirty="0"/>
              <a:t>Customer can get program running with minimal effort</a:t>
            </a:r>
          </a:p>
          <a:p>
            <a:pPr lvl="3"/>
            <a:r>
              <a:rPr lang="en-US" dirty="0"/>
              <a:t>Reduce customer support costs for bad installs</a:t>
            </a:r>
          </a:p>
          <a:p>
            <a:pPr lvl="2"/>
            <a:r>
              <a:rPr lang="en-US" dirty="0" smtClean="0"/>
              <a:t>For complex installations:</a:t>
            </a:r>
            <a:endParaRPr lang="en-US" dirty="0"/>
          </a:p>
          <a:p>
            <a:pPr lvl="3"/>
            <a:r>
              <a:rPr lang="en-US" dirty="0"/>
              <a:t>Typically done by professional installers</a:t>
            </a:r>
          </a:p>
          <a:p>
            <a:pPr lvl="3"/>
            <a:r>
              <a:rPr lang="en-US" dirty="0"/>
              <a:t>Installers work with variety of products</a:t>
            </a:r>
          </a:p>
          <a:p>
            <a:pPr lvl="3"/>
            <a:r>
              <a:rPr lang="en-US" dirty="0"/>
              <a:t>Makes their job easier</a:t>
            </a:r>
          </a:p>
          <a:p>
            <a:pPr lvl="4"/>
            <a:r>
              <a:rPr lang="en-US" dirty="0"/>
              <a:t>Less errors</a:t>
            </a:r>
          </a:p>
          <a:p>
            <a:pPr lvl="4"/>
            <a:r>
              <a:rPr lang="en-US" dirty="0"/>
              <a:t>Quicker</a:t>
            </a:r>
          </a:p>
          <a:p>
            <a:pPr lvl="4"/>
            <a:r>
              <a:rPr lang="en-US" dirty="0"/>
              <a:t>Less cost to end customer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en-US" sz="3200"/>
              <a:t>Documentation Tester’s Objectives</a:t>
            </a:r>
          </a:p>
        </p:txBody>
      </p:sp>
      <p:sp>
        <p:nvSpPr>
          <p:cNvPr id="8195" name="Rectangle 3"/>
          <p:cNvSpPr>
            <a:spLocks noGrp="1" noChangeArrowheads="1"/>
          </p:cNvSpPr>
          <p:nvPr>
            <p:ph type="body" idx="1"/>
          </p:nvPr>
        </p:nvSpPr>
        <p:spPr>
          <a:xfrm>
            <a:off x="838200" y="2362200"/>
            <a:ext cx="8077200" cy="4343400"/>
          </a:xfrm>
        </p:spPr>
        <p:txBody>
          <a:bodyPr/>
          <a:lstStyle/>
          <a:p>
            <a:pPr>
              <a:lnSpc>
                <a:spcPct val="90000"/>
              </a:lnSpc>
            </a:pPr>
            <a:r>
              <a:rPr lang="en-US"/>
              <a:t>Improve</a:t>
            </a:r>
          </a:p>
          <a:p>
            <a:pPr lvl="1">
              <a:lnSpc>
                <a:spcPct val="90000"/>
              </a:lnSpc>
            </a:pPr>
            <a:r>
              <a:rPr lang="en-US"/>
              <a:t>Accuracy</a:t>
            </a:r>
          </a:p>
          <a:p>
            <a:pPr lvl="1">
              <a:lnSpc>
                <a:spcPct val="90000"/>
              </a:lnSpc>
            </a:pPr>
            <a:r>
              <a:rPr lang="en-US"/>
              <a:t>Clarity</a:t>
            </a:r>
          </a:p>
          <a:p>
            <a:pPr lvl="1">
              <a:lnSpc>
                <a:spcPct val="90000"/>
              </a:lnSpc>
            </a:pPr>
            <a:r>
              <a:rPr lang="en-US"/>
              <a:t>Ease of use</a:t>
            </a:r>
          </a:p>
          <a:p>
            <a:pPr lvl="1">
              <a:lnSpc>
                <a:spcPct val="90000"/>
              </a:lnSpc>
            </a:pPr>
            <a:r>
              <a:rPr lang="en-US"/>
              <a:t>Reflection of design</a:t>
            </a:r>
          </a:p>
          <a:p>
            <a:pPr>
              <a:lnSpc>
                <a:spcPct val="90000"/>
              </a:lnSpc>
            </a:pPr>
            <a:r>
              <a:rPr lang="en-US"/>
              <a:t>Manual, on-line help, and other relevant documentation</a:t>
            </a:r>
          </a:p>
          <a:p>
            <a:pPr>
              <a:lnSpc>
                <a:spcPct val="90000"/>
              </a:lnSpc>
            </a:pPr>
            <a:r>
              <a:rPr lang="en-US"/>
              <a:t>Document and track problems found in the manuals just like code errors</a:t>
            </a:r>
          </a:p>
          <a:p>
            <a:pPr>
              <a:lnSpc>
                <a:spcPct val="90000"/>
              </a:lnSpc>
            </a:pPr>
            <a:r>
              <a:rPr lang="en-US"/>
              <a:t>Plan on retesting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en-US" sz="3200"/>
              <a:t>Documentation Tester’s Objectives</a:t>
            </a:r>
          </a:p>
        </p:txBody>
      </p:sp>
      <p:sp>
        <p:nvSpPr>
          <p:cNvPr id="18435" name="Rectangle 3"/>
          <p:cNvSpPr>
            <a:spLocks noGrp="1" noChangeArrowheads="1"/>
          </p:cNvSpPr>
          <p:nvPr>
            <p:ph type="body" idx="1"/>
          </p:nvPr>
        </p:nvSpPr>
        <p:spPr>
          <a:xfrm>
            <a:off x="838200" y="2362200"/>
            <a:ext cx="7693025" cy="4267200"/>
          </a:xfrm>
        </p:spPr>
        <p:txBody>
          <a:bodyPr/>
          <a:lstStyle/>
          <a:p>
            <a:r>
              <a:rPr lang="en-US"/>
              <a:t>Review every word</a:t>
            </a:r>
          </a:p>
          <a:p>
            <a:pPr lvl="1"/>
            <a:r>
              <a:rPr lang="en-US"/>
              <a:t>Compare to actual program</a:t>
            </a:r>
          </a:p>
          <a:p>
            <a:r>
              <a:rPr lang="en-US"/>
              <a:t>Watch for confusing writing</a:t>
            </a:r>
          </a:p>
          <a:p>
            <a:pPr lvl="1"/>
            <a:r>
              <a:rPr lang="en-US"/>
              <a:t>Complex programs needs careful description</a:t>
            </a:r>
          </a:p>
          <a:p>
            <a:r>
              <a:rPr lang="en-US"/>
              <a:t>Watch for missing features</a:t>
            </a:r>
          </a:p>
          <a:p>
            <a:pPr lvl="1"/>
            <a:r>
              <a:rPr lang="en-US"/>
              <a:t>Is the product completely covered</a:t>
            </a:r>
          </a:p>
          <a:p>
            <a:r>
              <a:rPr lang="en-US"/>
              <a:t>Watch for dropped features</a:t>
            </a:r>
          </a:p>
          <a:p>
            <a:pPr lvl="1"/>
            <a:r>
              <a:rPr lang="en-US"/>
              <a:t>Descriptions in the manual of features no longer in the product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en-US" sz="3200"/>
              <a:t>Documentation Tester’s Objectives</a:t>
            </a:r>
          </a:p>
        </p:txBody>
      </p:sp>
      <p:sp>
        <p:nvSpPr>
          <p:cNvPr id="19459" name="Rectangle 3"/>
          <p:cNvSpPr>
            <a:spLocks noGrp="1" noChangeArrowheads="1"/>
          </p:cNvSpPr>
          <p:nvPr>
            <p:ph type="body" idx="1"/>
          </p:nvPr>
        </p:nvSpPr>
        <p:spPr/>
        <p:txBody>
          <a:bodyPr/>
          <a:lstStyle/>
          <a:p>
            <a:r>
              <a:rPr lang="en-US"/>
              <a:t>Don’ts:</a:t>
            </a:r>
          </a:p>
          <a:p>
            <a:pPr lvl="1"/>
            <a:r>
              <a:rPr lang="en-US"/>
              <a:t>Demand changes in manual that are not factual</a:t>
            </a:r>
          </a:p>
          <a:p>
            <a:pPr lvl="1"/>
            <a:r>
              <a:rPr lang="en-US"/>
              <a:t>Criticize style</a:t>
            </a:r>
          </a:p>
          <a:p>
            <a:pPr lvl="2"/>
            <a:r>
              <a:rPr lang="en-US"/>
              <a:t>You’re reviewing facts</a:t>
            </a:r>
          </a:p>
          <a:p>
            <a:r>
              <a:rPr lang="en-US"/>
              <a:t>Do:</a:t>
            </a:r>
          </a:p>
          <a:p>
            <a:pPr lvl="1"/>
            <a:r>
              <a:rPr lang="en-US"/>
              <a:t>Keep copy of changes and comments</a:t>
            </a:r>
          </a:p>
          <a:p>
            <a:pPr lvl="1"/>
            <a:r>
              <a:rPr lang="en-US"/>
              <a:t>Compare to update</a:t>
            </a:r>
          </a:p>
          <a:p>
            <a:pPr lvl="1"/>
            <a:r>
              <a:rPr lang="en-US"/>
              <a:t>Work as a partner with writer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466</TotalTime>
  <Words>1404</Words>
  <Application>Microsoft Office PowerPoint</Application>
  <PresentationFormat>On-screen Show (4:3)</PresentationFormat>
  <Paragraphs>287</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Capsules</vt:lpstr>
      <vt:lpstr>Testing User Manuals</vt:lpstr>
      <vt:lpstr>Overview</vt:lpstr>
      <vt:lpstr>Effective Documentation</vt:lpstr>
      <vt:lpstr>Effective Documentation</vt:lpstr>
      <vt:lpstr>Effective Documentation</vt:lpstr>
      <vt:lpstr>Effective Documentation</vt:lpstr>
      <vt:lpstr>Documentation Tester’s Objectives</vt:lpstr>
      <vt:lpstr>Documentation Tester’s Objectives</vt:lpstr>
      <vt:lpstr>Documentation Tester’s Objectives</vt:lpstr>
      <vt:lpstr>How Testing Documentation Contributes to Software Reliability</vt:lpstr>
      <vt:lpstr>How Testing Documentation Contributes to Software Reliability</vt:lpstr>
      <vt:lpstr>How Testing Documentation Contributes to Software Reliability</vt:lpstr>
      <vt:lpstr>Become a Technical Editor</vt:lpstr>
      <vt:lpstr>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Working With the Manual Through Its Development Stages</vt:lpstr>
      <vt:lpstr>Resume 2/26</vt:lpstr>
      <vt:lpstr>Working With the Manual Through Its Development Stages</vt:lpstr>
      <vt:lpstr>Working With the Manual Through Its Development Stages</vt:lpstr>
      <vt:lpstr>Working With the Manual Through Its Development Stages</vt:lpstr>
      <vt:lpstr>On-line help</vt:lpstr>
      <vt:lpstr>Online Help</vt:lpstr>
      <vt:lpstr>Online Help</vt:lpstr>
      <vt:lpstr>Online Help</vt:lpstr>
      <vt:lpstr>Summary</vt:lpstr>
    </vt:vector>
  </TitlesOfParts>
  <Company>Home/School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User Manuals</dc:title>
  <dc:creator>Kombol</dc:creator>
  <cp:lastModifiedBy>Information &amp; Technology Services</cp:lastModifiedBy>
  <cp:revision>22</cp:revision>
  <dcterms:created xsi:type="dcterms:W3CDTF">2006-07-11T17:45:42Z</dcterms:created>
  <dcterms:modified xsi:type="dcterms:W3CDTF">2009-02-26T12:39:25Z</dcterms:modified>
</cp:coreProperties>
</file>