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97" r:id="rId4"/>
    <p:sldId id="258" r:id="rId5"/>
    <p:sldId id="263" r:id="rId6"/>
    <p:sldId id="287" r:id="rId7"/>
    <p:sldId id="264" r:id="rId8"/>
    <p:sldId id="288" r:id="rId9"/>
    <p:sldId id="289" r:id="rId10"/>
    <p:sldId id="265" r:id="rId11"/>
    <p:sldId id="290" r:id="rId12"/>
    <p:sldId id="291" r:id="rId13"/>
    <p:sldId id="266" r:id="rId14"/>
    <p:sldId id="292" r:id="rId15"/>
    <p:sldId id="267" r:id="rId16"/>
    <p:sldId id="293" r:id="rId17"/>
    <p:sldId id="294" r:id="rId18"/>
    <p:sldId id="268" r:id="rId19"/>
    <p:sldId id="269" r:id="rId20"/>
    <p:sldId id="295" r:id="rId21"/>
    <p:sldId id="296" r:id="rId22"/>
    <p:sldId id="259" r:id="rId23"/>
    <p:sldId id="270" r:id="rId24"/>
    <p:sldId id="271" r:id="rId25"/>
    <p:sldId id="272" r:id="rId26"/>
    <p:sldId id="273" r:id="rId27"/>
    <p:sldId id="274" r:id="rId28"/>
    <p:sldId id="276" r:id="rId29"/>
    <p:sldId id="277" r:id="rId30"/>
    <p:sldId id="275" r:id="rId31"/>
    <p:sldId id="300" r:id="rId32"/>
    <p:sldId id="298" r:id="rId33"/>
    <p:sldId id="260" r:id="rId34"/>
    <p:sldId id="278" r:id="rId35"/>
    <p:sldId id="279" r:id="rId36"/>
    <p:sldId id="280" r:id="rId37"/>
    <p:sldId id="301" r:id="rId38"/>
    <p:sldId id="299" r:id="rId39"/>
    <p:sldId id="261" r:id="rId40"/>
    <p:sldId id="284" r:id="rId41"/>
    <p:sldId id="285" r:id="rId42"/>
    <p:sldId id="281" r:id="rId43"/>
    <p:sldId id="282" r:id="rId44"/>
    <p:sldId id="286" r:id="rId45"/>
    <p:sldId id="262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C801904-7EF0-46FA-99DB-D7252EEE2DF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A4AAB-9404-42B7-B47F-38FC30C643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1B855-1CC0-4A96-906B-75A6FDD198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736BB-7416-4247-9E35-CFDAB39DBB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DA92D-014F-4B34-BBF6-AF849593B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8395F-DCCF-49A3-B20B-F84F616D08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2AD02-C7D6-44C7-A13A-CD0A61D231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55E38-4090-4035-8B1B-FEE999BA9D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EC3EC-2842-4C94-9EC0-6E362F59F8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E1F16-78DF-4947-BF58-8E0554815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63CBB-5CD5-42E2-B6D6-8E0EB06DE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64CD1CB3-5B7A-4927-A05A-530C27FAB5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Testing tools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162800" cy="4495800"/>
          </a:xfrm>
        </p:spPr>
        <p:txBody>
          <a:bodyPr/>
          <a:lstStyle/>
          <a:p>
            <a:r>
              <a:rPr lang="en-US"/>
              <a:t>File viewers </a:t>
            </a:r>
          </a:p>
          <a:p>
            <a:pPr lvl="1"/>
            <a:r>
              <a:rPr lang="en-US"/>
              <a:t>Use to browse files</a:t>
            </a:r>
          </a:p>
          <a:p>
            <a:pPr lvl="2"/>
            <a:r>
              <a:rPr lang="en-US"/>
              <a:t>Check results</a:t>
            </a:r>
          </a:p>
          <a:p>
            <a:pPr lvl="1"/>
            <a:r>
              <a:rPr lang="en-US"/>
              <a:t>Must be able to display</a:t>
            </a:r>
          </a:p>
          <a:p>
            <a:pPr lvl="2"/>
            <a:r>
              <a:rPr lang="en-US"/>
              <a:t>ASCII data </a:t>
            </a:r>
          </a:p>
          <a:p>
            <a:pPr lvl="2"/>
            <a:r>
              <a:rPr lang="en-US"/>
              <a:t>Hex data </a:t>
            </a:r>
          </a:p>
          <a:p>
            <a:pPr lvl="2"/>
            <a:r>
              <a:rPr lang="en-US"/>
              <a:t>Other?</a:t>
            </a:r>
          </a:p>
          <a:p>
            <a:pPr lvl="3"/>
            <a:r>
              <a:rPr lang="en-US"/>
              <a:t>Images</a:t>
            </a:r>
          </a:p>
          <a:p>
            <a:pPr lvl="3"/>
            <a:r>
              <a:rPr lang="en-US"/>
              <a:t>HTML, XHTML, XML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162800" cy="4495800"/>
          </a:xfrm>
        </p:spPr>
        <p:txBody>
          <a:bodyPr/>
          <a:lstStyle/>
          <a:p>
            <a:r>
              <a:rPr lang="en-US"/>
              <a:t>File format converters </a:t>
            </a:r>
          </a:p>
          <a:p>
            <a:pPr lvl="1"/>
            <a:r>
              <a:rPr lang="en-US"/>
              <a:t>Convert one format to another </a:t>
            </a:r>
          </a:p>
          <a:p>
            <a:pPr lvl="2"/>
            <a:r>
              <a:rPr lang="en-US"/>
              <a:t>Especially useful when comparing to benchmarks</a:t>
            </a:r>
          </a:p>
          <a:p>
            <a:pPr lvl="3"/>
            <a:r>
              <a:rPr lang="en-US"/>
              <a:t>Compare Word document to WordPerfect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162800" cy="4495800"/>
          </a:xfrm>
        </p:spPr>
        <p:txBody>
          <a:bodyPr/>
          <a:lstStyle/>
          <a:p>
            <a:r>
              <a:rPr lang="en-US"/>
              <a:t>Memory utilities </a:t>
            </a:r>
          </a:p>
          <a:p>
            <a:pPr lvl="1"/>
            <a:r>
              <a:rPr lang="en-US"/>
              <a:t>One that will block access to specified memory banks </a:t>
            </a:r>
          </a:p>
          <a:p>
            <a:pPr lvl="1"/>
            <a:r>
              <a:rPr lang="en-US"/>
              <a:t>Critical for testing memory problems </a:t>
            </a:r>
          </a:p>
          <a:p>
            <a:pPr lvl="1"/>
            <a:r>
              <a:rPr lang="en-US"/>
              <a:t>Can simulate low memory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Screen capture utilities </a:t>
            </a:r>
          </a:p>
          <a:p>
            <a:pPr lvl="1"/>
            <a:r>
              <a:rPr lang="en-US"/>
              <a:t>Capture the contents of a screen</a:t>
            </a:r>
          </a:p>
          <a:p>
            <a:pPr lvl="2"/>
            <a:r>
              <a:rPr lang="en-US"/>
              <a:t>To a printer</a:t>
            </a:r>
          </a:p>
          <a:p>
            <a:pPr lvl="2"/>
            <a:r>
              <a:rPr lang="en-US"/>
              <a:t>To a file </a:t>
            </a:r>
          </a:p>
          <a:p>
            <a:pPr lvl="1"/>
            <a:r>
              <a:rPr lang="en-US"/>
              <a:t>Critical for capturing screens</a:t>
            </a:r>
          </a:p>
          <a:p>
            <a:pPr lvl="2"/>
            <a:r>
              <a:rPr lang="en-US"/>
              <a:t>Document an error </a:t>
            </a:r>
          </a:p>
          <a:p>
            <a:pPr lvl="2"/>
            <a:r>
              <a:rPr lang="en-US"/>
              <a:t>Document a standard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String-finding utilities </a:t>
            </a:r>
          </a:p>
          <a:p>
            <a:pPr lvl="1"/>
            <a:r>
              <a:rPr lang="en-US"/>
              <a:t>Scan object code for ASCII text </a:t>
            </a:r>
          </a:p>
          <a:p>
            <a:pPr lvl="1"/>
            <a:r>
              <a:rPr lang="en-US"/>
              <a:t>Used on compiled programs </a:t>
            </a:r>
          </a:p>
          <a:p>
            <a:pPr lvl="2"/>
            <a:r>
              <a:rPr lang="en-US"/>
              <a:t>Ideal to find embedded error messages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A VCR (DVD recorder nowadays?) </a:t>
            </a:r>
          </a:p>
          <a:p>
            <a:pPr lvl="1"/>
            <a:r>
              <a:rPr lang="en-US"/>
              <a:t>Videotape screen output</a:t>
            </a:r>
          </a:p>
          <a:p>
            <a:pPr lvl="1"/>
            <a:r>
              <a:rPr lang="en-US"/>
              <a:t>Use to document hard to reproduce errors </a:t>
            </a:r>
          </a:p>
          <a:p>
            <a:pPr lvl="1"/>
            <a:r>
              <a:rPr lang="en-US"/>
              <a:t>Note output is typically restricted to standard TV video resolution 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Hardware and configuration diagnostics </a:t>
            </a:r>
          </a:p>
          <a:p>
            <a:pPr lvl="1"/>
            <a:r>
              <a:rPr lang="en-US"/>
              <a:t>Used to verify a proper operation of equipment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Software diagnostics </a:t>
            </a:r>
          </a:p>
          <a:p>
            <a:pPr lvl="1"/>
            <a:r>
              <a:rPr lang="en-US"/>
              <a:t>Aid in diagnosing software crashes </a:t>
            </a:r>
          </a:p>
          <a:p>
            <a:pPr lvl="2"/>
            <a:r>
              <a:rPr lang="en-US"/>
              <a:t>Memory dumps </a:t>
            </a:r>
          </a:p>
          <a:p>
            <a:pPr lvl="2"/>
            <a:r>
              <a:rPr lang="en-US"/>
              <a:t>Stack information </a:t>
            </a:r>
          </a:p>
          <a:p>
            <a:pPr lvl="2"/>
            <a:r>
              <a:rPr lang="en-US"/>
              <a:t>Memory status </a:t>
            </a:r>
          </a:p>
          <a:p>
            <a:pPr lvl="1"/>
            <a:r>
              <a:rPr lang="en-US"/>
              <a:t>Ask programmers for recommendations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Stopwatch </a:t>
            </a:r>
          </a:p>
          <a:p>
            <a:pPr lvl="1">
              <a:lnSpc>
                <a:spcPct val="90000"/>
              </a:lnSpc>
            </a:pPr>
            <a:r>
              <a:rPr lang="en-US"/>
              <a:t>Accurate to tenths or hundredths of a second </a:t>
            </a:r>
          </a:p>
          <a:p>
            <a:pPr lvl="1">
              <a:lnSpc>
                <a:spcPct val="90000"/>
              </a:lnSpc>
            </a:pPr>
            <a:r>
              <a:rPr lang="en-US"/>
              <a:t>Easy to use for accuracy </a:t>
            </a:r>
          </a:p>
          <a:p>
            <a:pPr lvl="1">
              <a:lnSpc>
                <a:spcPct val="90000"/>
              </a:lnSpc>
            </a:pPr>
            <a:r>
              <a:rPr lang="en-US"/>
              <a:t>Measure</a:t>
            </a:r>
          </a:p>
          <a:p>
            <a:pPr lvl="2">
              <a:lnSpc>
                <a:spcPct val="90000"/>
              </a:lnSpc>
            </a:pPr>
            <a:r>
              <a:rPr lang="en-US"/>
              <a:t>Execution time </a:t>
            </a:r>
          </a:p>
          <a:p>
            <a:pPr lvl="2">
              <a:lnSpc>
                <a:spcPct val="90000"/>
              </a:lnSpc>
            </a:pPr>
            <a:r>
              <a:rPr lang="en-US"/>
              <a:t>Timeout intervals </a:t>
            </a:r>
          </a:p>
          <a:p>
            <a:pPr lvl="2">
              <a:lnSpc>
                <a:spcPct val="90000"/>
              </a:lnSpc>
            </a:pPr>
            <a:r>
              <a:rPr lang="en-US"/>
              <a:t>Delays between events </a:t>
            </a:r>
          </a:p>
          <a:p>
            <a:pPr lvl="2">
              <a:lnSpc>
                <a:spcPct val="90000"/>
              </a:lnSpc>
            </a:pPr>
            <a:r>
              <a:rPr lang="en-US"/>
              <a:t>Checking race conditions </a:t>
            </a:r>
          </a:p>
          <a:p>
            <a:pPr lvl="1">
              <a:lnSpc>
                <a:spcPct val="90000"/>
              </a:lnSpc>
            </a:pPr>
            <a:r>
              <a:rPr lang="en-US"/>
              <a:t>Note this is used to check actual terminal response time, not how fast the program works</a:t>
            </a:r>
          </a:p>
          <a:p>
            <a:pPr lvl="2">
              <a:lnSpc>
                <a:spcPct val="90000"/>
              </a:lnSpc>
            </a:pPr>
            <a:r>
              <a:rPr lang="en-US"/>
              <a:t>Don’t fall into the trap of relying on code reported times</a:t>
            </a:r>
          </a:p>
          <a:p>
            <a:pPr lvl="3">
              <a:lnSpc>
                <a:spcPct val="90000"/>
              </a:lnSpc>
            </a:pPr>
            <a:r>
              <a:rPr lang="en-US"/>
              <a:t>Timings built into the program to report execution times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Bug tracking system </a:t>
            </a:r>
          </a:p>
          <a:p>
            <a:pPr lvl="1"/>
            <a:r>
              <a:rPr lang="en-US"/>
              <a:t>This is covered in its own chapter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Introduction to some Black Box Testing tools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can be done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Types of things they can do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Limitations</a:t>
            </a:r>
          </a:p>
          <a:p>
            <a:pPr>
              <a:lnSpc>
                <a:spcPct val="90000"/>
              </a:lnSpc>
            </a:pPr>
            <a:r>
              <a:rPr lang="en-US" dirty="0"/>
              <a:t>Fundamental Tools</a:t>
            </a:r>
          </a:p>
          <a:p>
            <a:pPr>
              <a:lnSpc>
                <a:spcPct val="90000"/>
              </a:lnSpc>
            </a:pPr>
            <a:r>
              <a:rPr lang="en-US" dirty="0"/>
              <a:t>Automated acceptance and regression tests</a:t>
            </a:r>
          </a:p>
          <a:p>
            <a:pPr>
              <a:lnSpc>
                <a:spcPct val="90000"/>
              </a:lnSpc>
            </a:pPr>
            <a:r>
              <a:rPr lang="en-US" dirty="0"/>
              <a:t>Standards compliance testing</a:t>
            </a:r>
          </a:p>
          <a:p>
            <a:pPr>
              <a:lnSpc>
                <a:spcPct val="90000"/>
              </a:lnSpc>
            </a:pPr>
            <a:r>
              <a:rPr lang="en-US" dirty="0"/>
              <a:t>Tools for </a:t>
            </a:r>
            <a:r>
              <a:rPr lang="en-US" dirty="0" smtClean="0"/>
              <a:t>Glass Box Testing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The programmer or development team</a:t>
            </a:r>
          </a:p>
          <a:p>
            <a:pPr lvl="1"/>
            <a:r>
              <a:rPr lang="en-US"/>
              <a:t>One of the best tools</a:t>
            </a:r>
          </a:p>
          <a:p>
            <a:pPr lvl="2"/>
            <a:r>
              <a:rPr lang="en-US"/>
              <a:t>Help reproduce bugs</a:t>
            </a:r>
          </a:p>
          <a:p>
            <a:pPr lvl="2"/>
            <a:r>
              <a:rPr lang="en-US"/>
              <a:t>Find boundaries</a:t>
            </a:r>
          </a:p>
          <a:p>
            <a:pPr lvl="2"/>
            <a:r>
              <a:rPr lang="en-US"/>
              <a:t>Why was something done in a certain way?</a:t>
            </a:r>
          </a:p>
          <a:p>
            <a:pPr lvl="1"/>
            <a:r>
              <a:rPr lang="en-US"/>
              <a:t>Use sparingly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tests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Acceptance Tests</a:t>
            </a:r>
          </a:p>
          <a:p>
            <a:r>
              <a:rPr lang="en-US" dirty="0" smtClean="0"/>
              <a:t>Regression Tests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r>
              <a:rPr lang="en-US" sz="2400"/>
              <a:t>Acceptance tests </a:t>
            </a:r>
          </a:p>
          <a:p>
            <a:pPr lvl="1"/>
            <a:r>
              <a:rPr lang="en-US" sz="2000"/>
              <a:t>Make sure the program is ready for Primetime testing </a:t>
            </a:r>
          </a:p>
          <a:p>
            <a:pPr lvl="1"/>
            <a:r>
              <a:rPr lang="en-US" sz="2000"/>
              <a:t>Reject the program if too unstable for test </a:t>
            </a:r>
          </a:p>
          <a:p>
            <a:r>
              <a:rPr lang="en-US" sz="2400"/>
              <a:t>Regression tests </a:t>
            </a:r>
          </a:p>
          <a:p>
            <a:pPr lvl="1"/>
            <a:r>
              <a:rPr lang="en-US" sz="2000"/>
              <a:t>Used on subsequent (re)test sequences </a:t>
            </a:r>
          </a:p>
          <a:p>
            <a:pPr lvl="2"/>
            <a:r>
              <a:rPr lang="en-US" sz="1800"/>
              <a:t>Fixes </a:t>
            </a:r>
          </a:p>
          <a:p>
            <a:pPr lvl="2"/>
            <a:r>
              <a:rPr lang="en-US" sz="1800"/>
              <a:t>Enhancements </a:t>
            </a:r>
          </a:p>
          <a:p>
            <a:pPr lvl="1"/>
            <a:r>
              <a:rPr lang="en-US" sz="2000"/>
              <a:t>Verifies previous function works </a:t>
            </a:r>
          </a:p>
          <a:p>
            <a:pPr lvl="1"/>
            <a:r>
              <a:rPr lang="en-US" sz="2000"/>
              <a:t>Verified changes worked </a:t>
            </a:r>
          </a:p>
          <a:p>
            <a:r>
              <a:rPr lang="en-US" sz="2400"/>
              <a:t>Ideal if the acceptance and regression tests can be automated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regression test cases come </a:t>
            </a:r>
            <a:r>
              <a:rPr lang="en-US" dirty="0" smtClean="0"/>
              <a:t>from? </a:t>
            </a:r>
            <a:endParaRPr lang="en-US" dirty="0"/>
          </a:p>
          <a:p>
            <a:r>
              <a:rPr lang="en-US" dirty="0"/>
              <a:t>Feeding input to the program </a:t>
            </a:r>
          </a:p>
          <a:p>
            <a:r>
              <a:rPr lang="en-US" dirty="0"/>
              <a:t>Capturing the programs output </a:t>
            </a:r>
          </a:p>
          <a:p>
            <a:r>
              <a:rPr lang="en-US" dirty="0"/>
              <a:t>Evaluating the output </a:t>
            </a:r>
          </a:p>
          <a:p>
            <a:r>
              <a:rPr lang="en-US" dirty="0"/>
              <a:t>Automating acceptance tests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Where regression test cases come from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After a bug is fixed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May have not fixed the reported problem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May have fixed reported problem but broke something else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Must check: did the fix work and not break anything else?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Regression test sources: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Boundary tests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Choose ones most likely to reveal errors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Tests that found previous errors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Fixes may break previous fixes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Customer reported bugs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Reveal holes in test plan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 Batteries of randomly generated test data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Will exercise the program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Automate and run at 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Feeding input to the program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“</a:t>
            </a:r>
            <a:r>
              <a:rPr lang="en-US" sz="1600" i="1"/>
              <a:t>Too many tests, too little time</a:t>
            </a:r>
            <a:r>
              <a:rPr lang="en-US" sz="1600"/>
              <a:t>”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Ways to automate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Data files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Test core functionality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Consider data in a DBM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Batch files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Drive tests from disk files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Data redirection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Redirect input from keyboard to use files for test data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Redirect output data from screens and printers to files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Serial input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Use another computer to emulate a terminal with test programs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Keyboard (mouse) capture and replay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Test once manually recording all the activity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Play back on subsequent tests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Make sure program can vary between events</a:t>
            </a:r>
          </a:p>
          <a:p>
            <a:pPr lvl="4">
              <a:lnSpc>
                <a:spcPct val="80000"/>
              </a:lnSpc>
            </a:pPr>
            <a:r>
              <a:rPr lang="en-US" sz="1200"/>
              <a:t>Keystrokes, clicks, etc.</a:t>
            </a:r>
          </a:p>
          <a:p>
            <a:pPr lvl="4">
              <a:lnSpc>
                <a:spcPct val="80000"/>
              </a:lnSpc>
            </a:pPr>
            <a:r>
              <a:rPr lang="en-US" sz="1200"/>
              <a:t>Vary timing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Match program to requirements of the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Capturing the programs output </a:t>
            </a:r>
          </a:p>
          <a:p>
            <a:pPr lvl="1">
              <a:lnSpc>
                <a:spcPct val="90000"/>
              </a:lnSpc>
            </a:pPr>
            <a:r>
              <a:rPr lang="en-US"/>
              <a:t>Typical choices</a:t>
            </a:r>
          </a:p>
          <a:p>
            <a:pPr lvl="2">
              <a:lnSpc>
                <a:spcPct val="90000"/>
              </a:lnSpc>
            </a:pPr>
            <a:r>
              <a:rPr lang="en-US"/>
              <a:t>Data file</a:t>
            </a:r>
          </a:p>
          <a:p>
            <a:pPr lvl="3">
              <a:lnSpc>
                <a:spcPct val="90000"/>
              </a:lnSpc>
            </a:pPr>
            <a:r>
              <a:rPr lang="en-US"/>
              <a:t>Save to a disc for analysis or comparison</a:t>
            </a:r>
          </a:p>
          <a:p>
            <a:pPr lvl="2">
              <a:lnSpc>
                <a:spcPct val="90000"/>
              </a:lnSpc>
            </a:pPr>
            <a:r>
              <a:rPr lang="en-US"/>
              <a:t>Redirected</a:t>
            </a:r>
          </a:p>
          <a:p>
            <a:pPr lvl="3">
              <a:lnSpc>
                <a:spcPct val="90000"/>
              </a:lnSpc>
            </a:pPr>
            <a:r>
              <a:rPr lang="en-US"/>
              <a:t>Data normally sent to screen or printer sent to file</a:t>
            </a:r>
          </a:p>
          <a:p>
            <a:pPr lvl="2">
              <a:lnSpc>
                <a:spcPct val="90000"/>
              </a:lnSpc>
            </a:pPr>
            <a:r>
              <a:rPr lang="en-US"/>
              <a:t>Out a serial link</a:t>
            </a:r>
          </a:p>
          <a:p>
            <a:pPr lvl="3">
              <a:lnSpc>
                <a:spcPct val="90000"/>
              </a:lnSpc>
            </a:pPr>
            <a:r>
              <a:rPr lang="en-US"/>
              <a:t>Capture the sent data via a second computer</a:t>
            </a:r>
          </a:p>
          <a:p>
            <a:pPr lvl="2">
              <a:lnSpc>
                <a:spcPct val="90000"/>
              </a:lnSpc>
            </a:pPr>
            <a:r>
              <a:rPr lang="en-US"/>
              <a:t>Screen capture</a:t>
            </a:r>
          </a:p>
          <a:p>
            <a:pPr lvl="3">
              <a:lnSpc>
                <a:spcPct val="90000"/>
              </a:lnSpc>
            </a:pPr>
            <a:r>
              <a:rPr lang="en-US"/>
              <a:t>Capture a permanent record of the screen</a:t>
            </a:r>
          </a:p>
          <a:p>
            <a:pPr lvl="2">
              <a:lnSpc>
                <a:spcPct val="90000"/>
              </a:lnSpc>
            </a:pPr>
            <a:r>
              <a:rPr lang="en-US"/>
              <a:t>Output capture using an input/output test program</a:t>
            </a:r>
          </a:p>
          <a:p>
            <a:pPr lvl="3">
              <a:lnSpc>
                <a:spcPct val="90000"/>
              </a:lnSpc>
            </a:pPr>
            <a:r>
              <a:rPr lang="en-US"/>
              <a:t>Write or buy a program to capture just a part of interest of an output screen that change from test to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sz="2400"/>
              <a:t>Evaluating the output </a:t>
            </a:r>
          </a:p>
          <a:p>
            <a:pPr lvl="1"/>
            <a:r>
              <a:rPr lang="en-US" sz="2000"/>
              <a:t>Is the data correct?</a:t>
            </a:r>
          </a:p>
          <a:p>
            <a:pPr lvl="2"/>
            <a:r>
              <a:rPr lang="en-US" sz="1800"/>
              <a:t>Reference program</a:t>
            </a:r>
          </a:p>
          <a:p>
            <a:pPr lvl="3"/>
            <a:r>
              <a:rPr lang="en-US" sz="1600"/>
              <a:t>Find a program that does the same thing and compare</a:t>
            </a:r>
          </a:p>
          <a:p>
            <a:pPr lvl="2"/>
            <a:r>
              <a:rPr lang="en-US" sz="1800"/>
              <a:t>Use a parallel program</a:t>
            </a:r>
          </a:p>
          <a:p>
            <a:pPr lvl="3"/>
            <a:r>
              <a:rPr lang="en-US" sz="1600"/>
              <a:t>Compare outputs</a:t>
            </a:r>
          </a:p>
          <a:p>
            <a:pPr lvl="2"/>
            <a:r>
              <a:rPr lang="en-US" sz="1800"/>
              <a:t>Library of correct outputs</a:t>
            </a:r>
          </a:p>
          <a:p>
            <a:pPr lvl="3"/>
            <a:r>
              <a:rPr lang="en-US" sz="1600"/>
              <a:t>Either manually create data or store data from a known good test</a:t>
            </a:r>
          </a:p>
          <a:p>
            <a:pPr lvl="2"/>
            <a:r>
              <a:rPr lang="en-US" sz="1800"/>
              <a:t>Capture programs output</a:t>
            </a:r>
          </a:p>
          <a:p>
            <a:pPr lvl="3"/>
            <a:r>
              <a:rPr lang="en-US" sz="1600"/>
              <a:t>Save data from tests that have proven “good”</a:t>
            </a:r>
          </a:p>
          <a:p>
            <a:pPr lvl="3"/>
            <a:r>
              <a:rPr lang="en-US" sz="1600"/>
              <a:t>Automate comparisons of later runs and flag differences</a:t>
            </a:r>
          </a:p>
          <a:p>
            <a:pPr lvl="3"/>
            <a:r>
              <a:rPr lang="en-US" sz="1600"/>
              <a:t>Check differences, if new is correct save as new standard, else flag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Evaluating the output </a:t>
            </a:r>
          </a:p>
          <a:p>
            <a:pPr lvl="1"/>
            <a:r>
              <a:rPr lang="en-US"/>
              <a:t>Output comparison is not trivial</a:t>
            </a:r>
          </a:p>
          <a:p>
            <a:pPr lvl="2"/>
            <a:r>
              <a:rPr lang="en-US"/>
              <a:t>Date differences ok?</a:t>
            </a:r>
          </a:p>
          <a:p>
            <a:pPr lvl="2"/>
            <a:r>
              <a:rPr lang="en-US"/>
              <a:t>Title changes?</a:t>
            </a:r>
          </a:p>
          <a:p>
            <a:pPr lvl="2"/>
            <a:r>
              <a:rPr lang="en-US"/>
              <a:t>Any subtle changes ok?</a:t>
            </a:r>
          </a:p>
          <a:p>
            <a:pPr lvl="3"/>
            <a:r>
              <a:rPr lang="en-US"/>
              <a:t>Date changes?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Evaluating the output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Consider capture/automation trade offs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Time cost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Capture and automation take time and money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Costs not recouped until many iterations later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Testing delay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Programmers need feedback ASAP 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Delays to automate will cost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Inertia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Automation is an investment for a specific case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If anything changes big impacts to testing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Risk of missed bugs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Automation may miss errors, especially ones obvious to a human tester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Partial automation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Automate where it makes the most sense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Use manual test techniques elsewhere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tools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Black Box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Automated acceptance and regression tests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Automating acceptance tests </a:t>
            </a:r>
          </a:p>
          <a:p>
            <a:pPr lvl="1">
              <a:lnSpc>
                <a:spcPct val="90000"/>
              </a:lnSpc>
            </a:pPr>
            <a:r>
              <a:rPr lang="en-US"/>
              <a:t>Significant money spent on automating test</a:t>
            </a:r>
          </a:p>
          <a:p>
            <a:pPr lvl="1">
              <a:lnSpc>
                <a:spcPct val="90000"/>
              </a:lnSpc>
            </a:pPr>
            <a:r>
              <a:rPr lang="en-US"/>
              <a:t>Main reasons:</a:t>
            </a:r>
          </a:p>
          <a:p>
            <a:pPr lvl="2">
              <a:lnSpc>
                <a:spcPct val="90000"/>
              </a:lnSpc>
            </a:pPr>
            <a:r>
              <a:rPr lang="en-US"/>
              <a:t>Most often run tests</a:t>
            </a:r>
          </a:p>
          <a:p>
            <a:pPr lvl="3">
              <a:lnSpc>
                <a:spcPct val="90000"/>
              </a:lnSpc>
            </a:pPr>
            <a:r>
              <a:rPr lang="en-US"/>
              <a:t>When testing for regular updates automate acceptance tests that are rerun over and over again</a:t>
            </a:r>
          </a:p>
          <a:p>
            <a:pPr lvl="2">
              <a:lnSpc>
                <a:spcPct val="90000"/>
              </a:lnSpc>
            </a:pPr>
            <a:r>
              <a:rPr lang="en-US"/>
              <a:t>Not many tests to any individual area of the program</a:t>
            </a:r>
          </a:p>
          <a:p>
            <a:pPr lvl="3">
              <a:lnSpc>
                <a:spcPct val="90000"/>
              </a:lnSpc>
            </a:pPr>
            <a:r>
              <a:rPr lang="en-US"/>
              <a:t>Quick tests of program, easy to automate</a:t>
            </a:r>
          </a:p>
          <a:p>
            <a:pPr lvl="2">
              <a:lnSpc>
                <a:spcPct val="90000"/>
              </a:lnSpc>
            </a:pPr>
            <a:r>
              <a:rPr lang="en-US"/>
              <a:t>Boredom induced missed bugs</a:t>
            </a:r>
          </a:p>
          <a:p>
            <a:pPr lvl="3">
              <a:lnSpc>
                <a:spcPct val="90000"/>
              </a:lnSpc>
            </a:pPr>
            <a:r>
              <a:rPr lang="en-US"/>
              <a:t>People may miss errors the 9</a:t>
            </a:r>
            <a:r>
              <a:rPr lang="en-US" baseline="30000"/>
              <a:t>th</a:t>
            </a:r>
            <a:r>
              <a:rPr lang="en-US"/>
              <a:t> or 10</a:t>
            </a:r>
            <a:r>
              <a:rPr lang="en-US" baseline="30000"/>
              <a:t>th</a:t>
            </a:r>
            <a:r>
              <a:rPr lang="en-US"/>
              <a:t> time a test is run due to too much familiarity with the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Tests - 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for areas that are:</a:t>
            </a:r>
          </a:p>
          <a:p>
            <a:pPr lvl="1"/>
            <a:r>
              <a:rPr lang="en-US" dirty="0" smtClean="0"/>
              <a:t>Tested repeatedly</a:t>
            </a:r>
          </a:p>
          <a:p>
            <a:pPr lvl="1"/>
            <a:r>
              <a:rPr lang="en-US" dirty="0" smtClean="0"/>
              <a:t>Intense or complex</a:t>
            </a:r>
          </a:p>
          <a:p>
            <a:r>
              <a:rPr lang="en-US" dirty="0" smtClean="0"/>
              <a:t>Consider tradeoff:</a:t>
            </a:r>
          </a:p>
          <a:p>
            <a:pPr lvl="1"/>
            <a:r>
              <a:rPr lang="en-US" dirty="0" smtClean="0"/>
              <a:t>Expense</a:t>
            </a:r>
          </a:p>
          <a:p>
            <a:pPr lvl="2"/>
            <a:r>
              <a:rPr lang="en-US" dirty="0" smtClean="0"/>
              <a:t>Time spent creating / updating</a:t>
            </a:r>
          </a:p>
          <a:p>
            <a:pPr lvl="1"/>
            <a:r>
              <a:rPr lang="en-US" dirty="0" smtClean="0"/>
              <a:t>Savings</a:t>
            </a:r>
          </a:p>
          <a:p>
            <a:pPr lvl="2"/>
            <a:r>
              <a:rPr lang="en-US" dirty="0" smtClean="0"/>
              <a:t>Time spent  (re)running</a:t>
            </a:r>
          </a:p>
          <a:p>
            <a:pPr lvl="2"/>
            <a:r>
              <a:rPr lang="en-US" dirty="0" smtClean="0"/>
              <a:t>Error caught that might have been missed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Many companies have software coding standards</a:t>
            </a:r>
          </a:p>
          <a:p>
            <a:pPr>
              <a:lnSpc>
                <a:spcPct val="90000"/>
              </a:lnSpc>
            </a:pPr>
            <a:r>
              <a:rPr lang="en-US"/>
              <a:t>May need to test to see if standards adhered to </a:t>
            </a:r>
          </a:p>
          <a:p>
            <a:pPr>
              <a:lnSpc>
                <a:spcPct val="90000"/>
              </a:lnSpc>
            </a:pPr>
            <a:r>
              <a:rPr lang="en-US"/>
              <a:t>Standards Compliance-checking programs check source code</a:t>
            </a:r>
          </a:p>
          <a:p>
            <a:pPr>
              <a:lnSpc>
                <a:spcPct val="90000"/>
              </a:lnSpc>
            </a:pPr>
            <a:r>
              <a:rPr lang="en-US"/>
              <a:t>May be home grown or heavily modified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Typical violations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Lack of portability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Recursion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Levels of nesting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Embedded constants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Module size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Comments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Naming conventions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Formatting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Prohibited constructs (e.g. GOTO)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Prohibited actions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Aliasing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Consistent data typing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24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 standards checkers catch errors:</a:t>
            </a:r>
          </a:p>
          <a:p>
            <a:pPr lvl="1">
              <a:lnSpc>
                <a:spcPct val="90000"/>
              </a:lnSpc>
            </a:pPr>
            <a:r>
              <a:rPr lang="en-US"/>
              <a:t>Invalid syntax</a:t>
            </a:r>
          </a:p>
          <a:p>
            <a:pPr lvl="1">
              <a:lnSpc>
                <a:spcPct val="90000"/>
              </a:lnSpc>
            </a:pPr>
            <a:r>
              <a:rPr lang="en-US"/>
              <a:t>Mixed mode calculations</a:t>
            </a:r>
          </a:p>
          <a:p>
            <a:pPr lvl="1">
              <a:lnSpc>
                <a:spcPct val="90000"/>
              </a:lnSpc>
            </a:pPr>
            <a:r>
              <a:rPr lang="en-US"/>
              <a:t>Variables defined but not used</a:t>
            </a:r>
          </a:p>
          <a:p>
            <a:pPr lvl="1">
              <a:lnSpc>
                <a:spcPct val="90000"/>
              </a:lnSpc>
            </a:pPr>
            <a:r>
              <a:rPr lang="en-US"/>
              <a:t>Variable used before initialized</a:t>
            </a:r>
          </a:p>
          <a:p>
            <a:pPr lvl="1">
              <a:lnSpc>
                <a:spcPct val="90000"/>
              </a:lnSpc>
            </a:pPr>
            <a:r>
              <a:rPr lang="en-US"/>
              <a:t>Read a file not yet opened or after it’s been closed</a:t>
            </a:r>
          </a:p>
          <a:p>
            <a:pPr lvl="1">
              <a:lnSpc>
                <a:spcPct val="90000"/>
              </a:lnSpc>
            </a:pPr>
            <a:r>
              <a:rPr lang="en-US"/>
              <a:t>Unreachable code</a:t>
            </a:r>
          </a:p>
          <a:p>
            <a:pPr lvl="1">
              <a:lnSpc>
                <a:spcPct val="90000"/>
              </a:lnSpc>
            </a:pPr>
            <a:r>
              <a:rPr lang="en-US"/>
              <a:t>Obvious infinite loops</a:t>
            </a:r>
          </a:p>
          <a:p>
            <a:pPr lvl="1">
              <a:lnSpc>
                <a:spcPct val="90000"/>
              </a:lnSpc>
            </a:pPr>
            <a:r>
              <a:rPr lang="en-US"/>
              <a:t>Etc.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Caveats to watch for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Programmers program to what they get measured on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May do </a:t>
            </a:r>
            <a:r>
              <a:rPr lang="en-US" sz="1800" dirty="0" smtClean="0"/>
              <a:t>“stupid” </a:t>
            </a:r>
            <a:r>
              <a:rPr lang="en-US" sz="1800" dirty="0"/>
              <a:t>things to comply to standards requirements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More time spent on standards, less time on doing productive work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Standards may not allow an easy, clear, or elegant solution to a problem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Glass: </a:t>
            </a:r>
            <a:r>
              <a:rPr lang="en-US" sz="2400" i="1" dirty="0">
                <a:solidFill>
                  <a:srgbClr val="FF0000"/>
                </a:solidFill>
              </a:rPr>
              <a:t>Efforts to measure quality in terms of standards conformance are doomed to letting poor quality software slip through undetected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FF0000"/>
                </a:solidFill>
              </a:rPr>
              <a:t>Resume </a:t>
            </a:r>
            <a:r>
              <a:rPr lang="en-US" sz="7200" dirty="0" smtClean="0">
                <a:solidFill>
                  <a:srgbClr val="FF0000"/>
                </a:solidFill>
              </a:rPr>
              <a:t>3/17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Box Testing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sz="3200"/>
              <a:t>Translucent box testing </a:t>
            </a:r>
            <a:br>
              <a:rPr lang="en-US" sz="3200"/>
            </a:br>
            <a:r>
              <a:rPr lang="en-US" sz="3200"/>
              <a:t>(glass or white box)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Look inside the program and test using knowledge derived from the source code</a:t>
            </a:r>
          </a:p>
          <a:p>
            <a:r>
              <a:rPr lang="en-US"/>
              <a:t>Major areas:</a:t>
            </a:r>
          </a:p>
          <a:p>
            <a:pPr lvl="1"/>
            <a:r>
              <a:rPr lang="en-US"/>
              <a:t>Instrumenting the code, for coverage monitoring</a:t>
            </a:r>
          </a:p>
          <a:p>
            <a:pPr lvl="1"/>
            <a:r>
              <a:rPr lang="en-US"/>
              <a:t>Assertion checks</a:t>
            </a:r>
          </a:p>
          <a:p>
            <a:pPr lvl="1"/>
            <a:r>
              <a:rPr lang="en-US"/>
              <a:t>Memory validity and usage checks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Tools Needed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 personal computer terminal or workstation at your desk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 good word processing program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An outline processor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 spreadsheet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File comparison utilities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File viewers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File format converters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Memory utilities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Screen capture utilities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 VCR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Hardware and configuration diagnostics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Software diagnostics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Stopwatch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Bug tracking system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The programmer or development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sz="3200"/>
              <a:t>Translucent box testing </a:t>
            </a:r>
            <a:br>
              <a:rPr lang="en-US" sz="3200"/>
            </a:br>
            <a:r>
              <a:rPr lang="en-US" sz="3200"/>
              <a:t>(glass or white box)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Instrumenting</a:t>
            </a:r>
            <a:r>
              <a:rPr lang="en-US" dirty="0"/>
              <a:t> the code for coverage monitoring</a:t>
            </a:r>
          </a:p>
          <a:p>
            <a:pPr lvl="1"/>
            <a:r>
              <a:rPr lang="en-US" dirty="0"/>
              <a:t>As discussed earlier, it is impossible to test all possible </a:t>
            </a:r>
            <a:r>
              <a:rPr lang="en-US" dirty="0" smtClean="0"/>
              <a:t>paths and combinations </a:t>
            </a:r>
            <a:r>
              <a:rPr lang="en-US" dirty="0"/>
              <a:t>in a program</a:t>
            </a:r>
          </a:p>
          <a:p>
            <a:pPr lvl="1"/>
            <a:r>
              <a:rPr lang="en-US" dirty="0"/>
              <a:t>Try to execute each line of code at least once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Kilroy</a:t>
            </a:r>
            <a:r>
              <a:rPr lang="en-US" dirty="0"/>
              <a:t> was here”</a:t>
            </a:r>
          </a:p>
          <a:p>
            <a:pPr lvl="2"/>
            <a:r>
              <a:rPr lang="en-US" dirty="0"/>
              <a:t>Debug code messages to trace execution of program</a:t>
            </a:r>
          </a:p>
          <a:p>
            <a:pPr lvl="2"/>
            <a:r>
              <a:rPr lang="en-US" dirty="0"/>
              <a:t>Check to make sure all messages issued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sz="3200"/>
              <a:t>Translucent box testing </a:t>
            </a:r>
            <a:br>
              <a:rPr lang="en-US" sz="3200"/>
            </a:br>
            <a:r>
              <a:rPr lang="en-US" sz="3200"/>
              <a:t>(glass or white box)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r>
              <a:rPr lang="en-US" sz="2400" dirty="0" err="1"/>
              <a:t>Instrumenting</a:t>
            </a:r>
            <a:r>
              <a:rPr lang="en-US" sz="2400" dirty="0"/>
              <a:t> the code for coverage monitoring</a:t>
            </a:r>
          </a:p>
          <a:p>
            <a:pPr lvl="1"/>
            <a:r>
              <a:rPr lang="en-US" sz="2000" dirty="0"/>
              <a:t>Coverage monitors and analyzers</a:t>
            </a:r>
          </a:p>
          <a:p>
            <a:pPr lvl="2"/>
            <a:r>
              <a:rPr lang="en-US" sz="1800" dirty="0"/>
              <a:t>Mainly for glass box testing</a:t>
            </a:r>
          </a:p>
          <a:p>
            <a:pPr lvl="1"/>
            <a:r>
              <a:rPr lang="en-US" sz="2000" dirty="0"/>
              <a:t>Concerns:</a:t>
            </a:r>
          </a:p>
          <a:p>
            <a:pPr lvl="2"/>
            <a:r>
              <a:rPr lang="en-US" sz="1800" dirty="0"/>
              <a:t>Code is inserted in program</a:t>
            </a:r>
          </a:p>
          <a:p>
            <a:pPr lvl="3"/>
            <a:r>
              <a:rPr lang="en-US" sz="1600" dirty="0"/>
              <a:t>Will not be the same as shipping code</a:t>
            </a:r>
          </a:p>
          <a:p>
            <a:pPr lvl="2"/>
            <a:r>
              <a:rPr lang="en-US" sz="1800" dirty="0" smtClean="0"/>
              <a:t>Makes </a:t>
            </a:r>
            <a:r>
              <a:rPr lang="en-US" sz="1800" dirty="0"/>
              <a:t>program run more slowly than final product</a:t>
            </a:r>
          </a:p>
          <a:p>
            <a:pPr lvl="3"/>
            <a:r>
              <a:rPr lang="en-US" sz="1600" dirty="0"/>
              <a:t>Alters potential race conditions</a:t>
            </a:r>
          </a:p>
          <a:p>
            <a:pPr lvl="2"/>
            <a:r>
              <a:rPr lang="en-US" sz="1800" dirty="0"/>
              <a:t>Code much bigger that final product</a:t>
            </a:r>
          </a:p>
          <a:p>
            <a:pPr lvl="3"/>
            <a:r>
              <a:rPr lang="en-US" sz="1600" dirty="0"/>
              <a:t>May not fit on the tester machines</a:t>
            </a:r>
          </a:p>
          <a:p>
            <a:pPr lvl="3"/>
            <a:r>
              <a:rPr lang="en-US" sz="1600" dirty="0"/>
              <a:t>May hide the fact the final code won’t run on the target machines</a:t>
            </a:r>
          </a:p>
          <a:p>
            <a:pPr lvl="2"/>
            <a:r>
              <a:rPr lang="en-US" sz="1800" dirty="0"/>
              <a:t>Monitor code might (will) have bugs</a:t>
            </a:r>
          </a:p>
          <a:p>
            <a:pPr lvl="3"/>
            <a:r>
              <a:rPr lang="en-US" sz="1600" dirty="0"/>
              <a:t>Create false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sz="3200"/>
              <a:t>Translucent box testing </a:t>
            </a:r>
            <a:br>
              <a:rPr lang="en-US" sz="3200"/>
            </a:br>
            <a:r>
              <a:rPr lang="en-US" sz="3200"/>
              <a:t>(glass or white box)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Assertion checks</a:t>
            </a:r>
          </a:p>
          <a:p>
            <a:pPr lvl="1"/>
            <a:r>
              <a:rPr lang="en-US"/>
              <a:t>At certain times the state of the code will be known (otherwise it wouldn’t be here)</a:t>
            </a:r>
          </a:p>
          <a:p>
            <a:pPr lvl="1"/>
            <a:r>
              <a:rPr lang="en-US"/>
              <a:t>Check the actual state of the code vs. what it is anticipated to be</a:t>
            </a:r>
          </a:p>
          <a:p>
            <a:pPr lvl="1"/>
            <a:r>
              <a:rPr lang="en-US"/>
              <a:t>Only report discrepancies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sz="3200"/>
              <a:t>Translucent box testing </a:t>
            </a:r>
            <a:br>
              <a:rPr lang="en-US" sz="3200"/>
            </a:br>
            <a:r>
              <a:rPr lang="en-US" sz="3200"/>
              <a:t>(glass or white box)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Memory validity and usage checks</a:t>
            </a:r>
          </a:p>
          <a:p>
            <a:pPr lvl="1"/>
            <a:r>
              <a:rPr lang="en-US"/>
              <a:t>Memory</a:t>
            </a:r>
          </a:p>
          <a:p>
            <a:pPr lvl="2"/>
            <a:r>
              <a:rPr lang="en-US"/>
              <a:t>If used for code execution</a:t>
            </a:r>
          </a:p>
          <a:p>
            <a:pPr lvl="3"/>
            <a:r>
              <a:rPr lang="en-US"/>
              <a:t>Illegal to write data to</a:t>
            </a:r>
          </a:p>
          <a:p>
            <a:pPr lvl="2"/>
            <a:r>
              <a:rPr lang="en-US"/>
              <a:t>If used to hold data</a:t>
            </a:r>
          </a:p>
          <a:p>
            <a:pPr lvl="3"/>
            <a:r>
              <a:rPr lang="en-US"/>
              <a:t>Shouldn’t be used to execute statements</a:t>
            </a:r>
          </a:p>
          <a:p>
            <a:pPr lvl="2"/>
            <a:r>
              <a:rPr lang="en-US"/>
              <a:t>Is used to communicate to peripherals</a:t>
            </a:r>
          </a:p>
          <a:p>
            <a:pPr lvl="2"/>
            <a:r>
              <a:rPr lang="en-US"/>
              <a:t>Is out-of-bounds</a:t>
            </a:r>
          </a:p>
          <a:p>
            <a:pPr lvl="3"/>
            <a:r>
              <a:rPr lang="en-US"/>
              <a:t>Used by other programs only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sz="3200"/>
              <a:t>Translucent box testing </a:t>
            </a:r>
            <a:br>
              <a:rPr lang="en-US" sz="3200"/>
            </a:br>
            <a:r>
              <a:rPr lang="en-US" sz="3200"/>
              <a:t>(glass or white box)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Memory validity and usage checks</a:t>
            </a:r>
          </a:p>
          <a:p>
            <a:pPr lvl="1"/>
            <a:r>
              <a:rPr lang="en-US"/>
              <a:t>Memory-usage checkers various types</a:t>
            </a:r>
          </a:p>
          <a:p>
            <a:pPr lvl="2"/>
            <a:r>
              <a:rPr lang="en-US"/>
              <a:t>Reports suspicious memory usage</a:t>
            </a:r>
          </a:p>
          <a:p>
            <a:pPr lvl="2"/>
            <a:r>
              <a:rPr lang="en-US"/>
              <a:t>Reports free memory and block sizes</a:t>
            </a:r>
          </a:p>
          <a:p>
            <a:pPr lvl="3"/>
            <a:r>
              <a:rPr lang="en-US"/>
              <a:t>Analyze program usage</a:t>
            </a:r>
          </a:p>
          <a:p>
            <a:pPr lvl="3"/>
            <a:r>
              <a:rPr lang="en-US"/>
              <a:t>Is memory freed when done using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79525" y="2579688"/>
            <a:ext cx="7559675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 dirty="0"/>
              <a:t>Use tools effectively to assist the testing process</a:t>
            </a:r>
          </a:p>
          <a:p>
            <a:pPr lvl="1">
              <a:buFontTx/>
              <a:buChar char="•"/>
            </a:pPr>
            <a:r>
              <a:rPr lang="en-US" sz="2400" dirty="0"/>
              <a:t>Hardware</a:t>
            </a:r>
          </a:p>
          <a:p>
            <a:pPr lvl="1">
              <a:buFontTx/>
              <a:buChar char="•"/>
            </a:pPr>
            <a:r>
              <a:rPr lang="en-US" sz="2400" dirty="0"/>
              <a:t>“Soft” items</a:t>
            </a:r>
          </a:p>
          <a:p>
            <a:pPr lvl="2">
              <a:buFontTx/>
              <a:buChar char="•"/>
            </a:pPr>
            <a:r>
              <a:rPr lang="en-US" sz="2000" dirty="0"/>
              <a:t>Programs</a:t>
            </a:r>
          </a:p>
          <a:p>
            <a:pPr lvl="2">
              <a:buFontTx/>
              <a:buChar char="•"/>
            </a:pPr>
            <a:r>
              <a:rPr lang="en-US" sz="2000" dirty="0"/>
              <a:t>People </a:t>
            </a:r>
            <a:endParaRPr lang="en-US" sz="2400" dirty="0"/>
          </a:p>
          <a:p>
            <a:pPr>
              <a:buFontTx/>
              <a:buChar char="•"/>
            </a:pPr>
            <a:r>
              <a:rPr lang="en-US" sz="2800" dirty="0"/>
              <a:t>Black Box</a:t>
            </a:r>
          </a:p>
          <a:p>
            <a:pPr>
              <a:buFontTx/>
              <a:buChar char="•"/>
            </a:pPr>
            <a:r>
              <a:rPr lang="en-US" sz="2800" dirty="0"/>
              <a:t>Glass Box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A personal computer terminal or WorkStation at your desk</a:t>
            </a:r>
          </a:p>
          <a:p>
            <a:pPr lvl="1"/>
            <a:r>
              <a:rPr lang="en-US"/>
              <a:t>Your own computer placed for work efficiency</a:t>
            </a:r>
          </a:p>
          <a:p>
            <a:pPr lvl="1"/>
            <a:r>
              <a:rPr lang="en-US"/>
              <a:t>Should not have to leave desk to use it  </a:t>
            </a:r>
          </a:p>
          <a:p>
            <a:pPr lvl="1"/>
            <a:r>
              <a:rPr lang="en-US"/>
              <a:t>Two or three computers may be better </a:t>
            </a:r>
          </a:p>
          <a:p>
            <a:pPr lvl="2"/>
            <a:r>
              <a:rPr lang="en-US"/>
              <a:t>One to test </a:t>
            </a:r>
          </a:p>
          <a:p>
            <a:pPr lvl="2"/>
            <a:r>
              <a:rPr lang="en-US"/>
              <a:t>One to document </a:t>
            </a:r>
          </a:p>
          <a:p>
            <a:pPr lvl="2"/>
            <a:r>
              <a:rPr lang="en-US"/>
              <a:t>Perhaps a third for references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dirty="0"/>
              <a:t>A good word processing program </a:t>
            </a:r>
          </a:p>
          <a:p>
            <a:pPr lvl="1"/>
            <a:r>
              <a:rPr lang="en-US" dirty="0"/>
              <a:t>Create and maintain</a:t>
            </a:r>
          </a:p>
          <a:p>
            <a:pPr lvl="2"/>
            <a:r>
              <a:rPr lang="en-US" dirty="0" smtClean="0"/>
              <a:t>Manuals </a:t>
            </a:r>
            <a:endParaRPr lang="en-US" dirty="0"/>
          </a:p>
          <a:p>
            <a:pPr lvl="2"/>
            <a:r>
              <a:rPr lang="en-US" dirty="0"/>
              <a:t>T</a:t>
            </a:r>
            <a:r>
              <a:rPr lang="en-US" dirty="0" smtClean="0"/>
              <a:t>est </a:t>
            </a:r>
            <a:r>
              <a:rPr lang="en-US" dirty="0"/>
              <a:t>plans 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eports </a:t>
            </a:r>
            <a:endParaRPr lang="en-US" dirty="0"/>
          </a:p>
          <a:p>
            <a:pPr lvl="2"/>
            <a:r>
              <a:rPr lang="en-US" dirty="0"/>
              <a:t>M</a:t>
            </a:r>
            <a:r>
              <a:rPr lang="en-US" dirty="0" smtClean="0"/>
              <a:t>emos </a:t>
            </a:r>
            <a:endParaRPr lang="en-US" dirty="0"/>
          </a:p>
          <a:p>
            <a:pPr lvl="2"/>
            <a:r>
              <a:rPr lang="en-US" dirty="0"/>
              <a:t>L</a:t>
            </a:r>
            <a:r>
              <a:rPr lang="en-US" dirty="0" smtClean="0"/>
              <a:t>etters </a:t>
            </a:r>
            <a:endParaRPr lang="en-US" dirty="0"/>
          </a:p>
          <a:p>
            <a:pPr lvl="2"/>
            <a:r>
              <a:rPr lang="en-US" dirty="0"/>
              <a:t>etc. </a:t>
            </a:r>
          </a:p>
          <a:p>
            <a:pPr lvl="1"/>
            <a:r>
              <a:rPr lang="en-US" dirty="0"/>
              <a:t>Use one you like</a:t>
            </a:r>
          </a:p>
          <a:p>
            <a:pPr lvl="2"/>
            <a:r>
              <a:rPr lang="en-US" dirty="0"/>
              <a:t>You’re going to use it a lot!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dirty="0"/>
              <a:t>An outline processor </a:t>
            </a:r>
          </a:p>
          <a:p>
            <a:pPr lvl="1"/>
            <a:r>
              <a:rPr lang="en-US" dirty="0"/>
              <a:t>Typical outline portion </a:t>
            </a:r>
            <a:r>
              <a:rPr lang="en-US" dirty="0" smtClean="0"/>
              <a:t>found in </a:t>
            </a:r>
            <a:r>
              <a:rPr lang="en-US" dirty="0"/>
              <a:t>word processors are not the best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/>
              <a:t>A spreadsheet </a:t>
            </a:r>
          </a:p>
          <a:p>
            <a:pPr lvl="1"/>
            <a:r>
              <a:rPr lang="en-US"/>
              <a:t>Invaluable for creating and updating matrices </a:t>
            </a:r>
          </a:p>
          <a:p>
            <a:pPr lvl="1"/>
            <a:r>
              <a:rPr lang="en-US"/>
              <a:t>Reports</a:t>
            </a:r>
          </a:p>
          <a:p>
            <a:pPr lvl="2"/>
            <a:r>
              <a:rPr lang="en-US"/>
              <a:t>Summarize data</a:t>
            </a:r>
          </a:p>
          <a:p>
            <a:pPr lvl="2"/>
            <a:r>
              <a:rPr lang="en-US"/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tools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en-US" dirty="0"/>
              <a:t>File comparison utilities </a:t>
            </a:r>
          </a:p>
          <a:p>
            <a:pPr lvl="1"/>
            <a:r>
              <a:rPr lang="en-US" dirty="0"/>
              <a:t>Compare two files </a:t>
            </a:r>
          </a:p>
          <a:p>
            <a:pPr lvl="2"/>
            <a:r>
              <a:rPr lang="en-US" dirty="0" smtClean="0"/>
              <a:t>“Standard” </a:t>
            </a:r>
            <a:r>
              <a:rPr lang="en-US" dirty="0"/>
              <a:t>against </a:t>
            </a:r>
            <a:r>
              <a:rPr lang="en-US" dirty="0" smtClean="0"/>
              <a:t>test case </a:t>
            </a:r>
            <a:endParaRPr lang="en-US" dirty="0"/>
          </a:p>
          <a:p>
            <a:pPr lvl="1"/>
            <a:r>
              <a:rPr lang="en-US" dirty="0"/>
              <a:t>Needed for volume and automated tests </a:t>
            </a:r>
          </a:p>
          <a:p>
            <a:pPr lvl="1"/>
            <a:r>
              <a:rPr lang="en-US" dirty="0"/>
              <a:t>Find the best available</a:t>
            </a:r>
          </a:p>
          <a:p>
            <a:pPr lvl="2"/>
            <a:r>
              <a:rPr lang="en-US" dirty="0"/>
              <a:t>Easy to use</a:t>
            </a:r>
          </a:p>
          <a:p>
            <a:pPr lvl="2"/>
            <a:r>
              <a:rPr lang="en-US" dirty="0"/>
              <a:t>Will it handle the data volume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463</TotalTime>
  <Words>1684</Words>
  <Application>Microsoft Office PowerPoint</Application>
  <PresentationFormat>On-screen Show (4:3)</PresentationFormat>
  <Paragraphs>361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Capsules</vt:lpstr>
      <vt:lpstr>Testing tools </vt:lpstr>
      <vt:lpstr>Overview </vt:lpstr>
      <vt:lpstr>Fundamental tools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Fundamental tools </vt:lpstr>
      <vt:lpstr>Automated tests</vt:lpstr>
      <vt:lpstr>Automated acceptance and regression tests </vt:lpstr>
      <vt:lpstr>Automated acceptance and regression tests</vt:lpstr>
      <vt:lpstr>Automated acceptance and regression tests</vt:lpstr>
      <vt:lpstr>Automated acceptance and regression tests</vt:lpstr>
      <vt:lpstr>Automated acceptance and regression tests</vt:lpstr>
      <vt:lpstr>Automated acceptance and regression tests</vt:lpstr>
      <vt:lpstr>Automated acceptance and regression tests</vt:lpstr>
      <vt:lpstr>Automated acceptance and regression tests</vt:lpstr>
      <vt:lpstr>Automated acceptance and regression tests</vt:lpstr>
      <vt:lpstr>Automated Tests - Other</vt:lpstr>
      <vt:lpstr>Standards</vt:lpstr>
      <vt:lpstr>Standards </vt:lpstr>
      <vt:lpstr>Standards</vt:lpstr>
      <vt:lpstr>Standards</vt:lpstr>
      <vt:lpstr>Standards</vt:lpstr>
      <vt:lpstr>Resume 3/17</vt:lpstr>
      <vt:lpstr>White Box Testing</vt:lpstr>
      <vt:lpstr>Translucent box testing  (glass or white box)</vt:lpstr>
      <vt:lpstr>Translucent box testing  (glass or white box)</vt:lpstr>
      <vt:lpstr>Translucent box testing  (glass or white box)</vt:lpstr>
      <vt:lpstr>Translucent box testing  (glass or white box)</vt:lpstr>
      <vt:lpstr>Translucent box testing  (glass or white box)</vt:lpstr>
      <vt:lpstr>Translucent box testing  (glass or white box)</vt:lpstr>
      <vt:lpstr>Summary 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tools </dc:title>
  <dc:creator>Kombol</dc:creator>
  <cp:lastModifiedBy>Information &amp; Technology Services</cp:lastModifiedBy>
  <cp:revision>25</cp:revision>
  <dcterms:created xsi:type="dcterms:W3CDTF">2006-07-12T20:18:01Z</dcterms:created>
  <dcterms:modified xsi:type="dcterms:W3CDTF">2009-03-17T11:53:24Z</dcterms:modified>
</cp:coreProperties>
</file>