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63" r:id="rId4"/>
    <p:sldId id="264" r:id="rId5"/>
    <p:sldId id="272" r:id="rId6"/>
    <p:sldId id="271" r:id="rId7"/>
    <p:sldId id="265" r:id="rId8"/>
    <p:sldId id="349"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350" r:id="rId25"/>
    <p:sldId id="266" r:id="rId26"/>
    <p:sldId id="288" r:id="rId27"/>
    <p:sldId id="289" r:id="rId28"/>
    <p:sldId id="267" r:id="rId29"/>
    <p:sldId id="290" r:id="rId30"/>
    <p:sldId id="291" r:id="rId31"/>
    <p:sldId id="292" r:id="rId32"/>
    <p:sldId id="293" r:id="rId33"/>
    <p:sldId id="268" r:id="rId34"/>
    <p:sldId id="294" r:id="rId35"/>
    <p:sldId id="295" r:id="rId36"/>
    <p:sldId id="307" r:id="rId37"/>
    <p:sldId id="299" r:id="rId38"/>
    <p:sldId id="300" r:id="rId39"/>
    <p:sldId id="301" r:id="rId40"/>
    <p:sldId id="302" r:id="rId41"/>
    <p:sldId id="303" r:id="rId42"/>
    <p:sldId id="304" r:id="rId43"/>
    <p:sldId id="305" r:id="rId44"/>
    <p:sldId id="306" r:id="rId45"/>
    <p:sldId id="296" r:id="rId46"/>
    <p:sldId id="308" r:id="rId47"/>
    <p:sldId id="309" r:id="rId48"/>
    <p:sldId id="310" r:id="rId49"/>
    <p:sldId id="341" r:id="rId50"/>
    <p:sldId id="311" r:id="rId51"/>
    <p:sldId id="312" r:id="rId52"/>
    <p:sldId id="342" r:id="rId53"/>
    <p:sldId id="313" r:id="rId54"/>
    <p:sldId id="314" r:id="rId55"/>
    <p:sldId id="346" r:id="rId56"/>
    <p:sldId id="297" r:id="rId57"/>
    <p:sldId id="343" r:id="rId58"/>
    <p:sldId id="347" r:id="rId59"/>
    <p:sldId id="298" r:id="rId60"/>
    <p:sldId id="315" r:id="rId61"/>
    <p:sldId id="316" r:id="rId62"/>
    <p:sldId id="317" r:id="rId63"/>
    <p:sldId id="318" r:id="rId64"/>
    <p:sldId id="319" r:id="rId65"/>
    <p:sldId id="348" r:id="rId66"/>
    <p:sldId id="269" r:id="rId67"/>
    <p:sldId id="320" r:id="rId68"/>
    <p:sldId id="322" r:id="rId69"/>
    <p:sldId id="323" r:id="rId70"/>
    <p:sldId id="324" r:id="rId71"/>
    <p:sldId id="325" r:id="rId72"/>
    <p:sldId id="351" r:id="rId73"/>
    <p:sldId id="326" r:id="rId74"/>
    <p:sldId id="327" r:id="rId75"/>
    <p:sldId id="328" r:id="rId76"/>
    <p:sldId id="321" r:id="rId77"/>
    <p:sldId id="329" r:id="rId78"/>
    <p:sldId id="330" r:id="rId79"/>
    <p:sldId id="331" r:id="rId80"/>
    <p:sldId id="332" r:id="rId81"/>
    <p:sldId id="333" r:id="rId82"/>
    <p:sldId id="334" r:id="rId83"/>
    <p:sldId id="335" r:id="rId84"/>
    <p:sldId id="336" r:id="rId85"/>
    <p:sldId id="337" r:id="rId86"/>
    <p:sldId id="338" r:id="rId87"/>
    <p:sldId id="339" r:id="rId88"/>
    <p:sldId id="270" r:id="rId89"/>
    <p:sldId id="262" r:id="rId9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80" autoAdjust="0"/>
    <p:restoredTop sz="94660"/>
  </p:normalViewPr>
  <p:slideViewPr>
    <p:cSldViewPr>
      <p:cViewPr varScale="1">
        <p:scale>
          <a:sx n="84" d="100"/>
          <a:sy n="84" d="100"/>
        </p:scale>
        <p:origin x="-13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5867400" cy="6858000"/>
            <a:chOff x="0" y="0"/>
            <a:chExt cx="3696" cy="4320"/>
          </a:xfrm>
        </p:grpSpPr>
        <p:sp>
          <p:nvSpPr>
            <p:cNvPr id="512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512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a:latin typeface="Times New Roman" pitchFamily="18" charset="0"/>
              </a:endParaRPr>
            </a:p>
          </p:txBody>
        </p:sp>
      </p:grpSp>
      <p:grpSp>
        <p:nvGrpSpPr>
          <p:cNvPr id="5125" name="Group 5"/>
          <p:cNvGrpSpPr>
            <a:grpSpLocks/>
          </p:cNvGrpSpPr>
          <p:nvPr/>
        </p:nvGrpSpPr>
        <p:grpSpPr bwMode="auto">
          <a:xfrm>
            <a:off x="3632200" y="4889500"/>
            <a:ext cx="4876800" cy="319088"/>
            <a:chOff x="2288" y="3080"/>
            <a:chExt cx="3072" cy="201"/>
          </a:xfrm>
        </p:grpSpPr>
        <p:sp>
          <p:nvSpPr>
            <p:cNvPr id="512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512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29"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5130" name="Rectangle 10"/>
          <p:cNvSpPr>
            <a:spLocks noGrp="1" noChangeArrowheads="1"/>
          </p:cNvSpPr>
          <p:nvPr>
            <p:ph type="ftr" sz="quarter" idx="3"/>
          </p:nvPr>
        </p:nvSpPr>
        <p:spPr/>
        <p:txBody>
          <a:bodyPr/>
          <a:lstStyle>
            <a:lvl1pPr algn="r">
              <a:defRPr/>
            </a:lvl1pPr>
          </a:lstStyle>
          <a:p>
            <a:endParaRPr lang="en-US"/>
          </a:p>
        </p:txBody>
      </p:sp>
      <p:sp>
        <p:nvSpPr>
          <p:cNvPr id="5131" name="Rectangle 11"/>
          <p:cNvSpPr>
            <a:spLocks noGrp="1" noChangeArrowheads="1"/>
          </p:cNvSpPr>
          <p:nvPr>
            <p:ph type="sldNum" sz="quarter" idx="4"/>
          </p:nvPr>
        </p:nvSpPr>
        <p:spPr>
          <a:xfrm>
            <a:off x="76200" y="6248400"/>
            <a:ext cx="587375" cy="488950"/>
          </a:xfrm>
        </p:spPr>
        <p:txBody>
          <a:bodyPr anchorCtr="0"/>
          <a:lstStyle>
            <a:lvl1pPr>
              <a:defRPr/>
            </a:lvl1pPr>
          </a:lstStyle>
          <a:p>
            <a:fld id="{56718E00-9097-46D4-A11D-2F1E8F013C06}" type="slidenum">
              <a:rPr lang="en-US"/>
              <a:pPr/>
              <a:t>‹#›</a:t>
            </a:fld>
            <a:endParaRPr lang="en-US"/>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E8BF78-1338-4965-A76D-5C26C3E3A7A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9EB21E-FB27-4B0D-8403-42CD2D1AA76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endParaRPr lang="en-US"/>
          </a:p>
        </p:txBody>
      </p:sp>
      <p:sp>
        <p:nvSpPr>
          <p:cNvPr id="4" name="Date Placeholder 3"/>
          <p:cNvSpPr>
            <a:spLocks noGrp="1"/>
          </p:cNvSpPr>
          <p:nvPr>
            <p:ph type="dt" sz="half" idx="10"/>
          </p:nvPr>
        </p:nvSpPr>
        <p:spPr>
          <a:xfrm>
            <a:off x="2438400" y="6248400"/>
            <a:ext cx="2130425" cy="474663"/>
          </a:xfrm>
        </p:spPr>
        <p:txBody>
          <a:bodyPr/>
          <a:lstStyle>
            <a:lvl1pPr>
              <a:defRPr/>
            </a:lvl1pPr>
          </a:lstStyle>
          <a:p>
            <a:endParaRPr lang="en-US"/>
          </a:p>
        </p:txBody>
      </p:sp>
      <p:sp>
        <p:nvSpPr>
          <p:cNvPr id="5" name="Footer Placeholder 4"/>
          <p:cNvSpPr>
            <a:spLocks noGrp="1"/>
          </p:cNvSpPr>
          <p:nvPr>
            <p:ph type="ftr" sz="quarter" idx="11"/>
          </p:nvPr>
        </p:nvSpPr>
        <p:spPr>
          <a:xfrm>
            <a:off x="5791200" y="6248400"/>
            <a:ext cx="2897188" cy="474663"/>
          </a:xfrm>
        </p:spPr>
        <p:txBody>
          <a:bodyPr/>
          <a:lstStyle>
            <a:lvl1pPr>
              <a:defRPr/>
            </a:lvl1pPr>
          </a:lstStyle>
          <a:p>
            <a:endParaRPr lang="en-US"/>
          </a:p>
        </p:txBody>
      </p:sp>
      <p:sp>
        <p:nvSpPr>
          <p:cNvPr id="6" name="Slide Number Placeholder 5"/>
          <p:cNvSpPr>
            <a:spLocks noGrp="1"/>
          </p:cNvSpPr>
          <p:nvPr>
            <p:ph type="sldNum" sz="quarter" idx="12"/>
          </p:nvPr>
        </p:nvSpPr>
        <p:spPr>
          <a:xfrm>
            <a:off x="84138" y="6242050"/>
            <a:ext cx="587375" cy="488950"/>
          </a:xfrm>
        </p:spPr>
        <p:txBody>
          <a:bodyPr/>
          <a:lstStyle>
            <a:lvl1pPr>
              <a:defRPr/>
            </a:lvl1pPr>
          </a:lstStyle>
          <a:p>
            <a:fld id="{B1F7308F-7C8A-4F05-AAA7-0E5D31460B2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1CF80B-6CF1-413A-84D6-47CF9F3A16D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6D5EBF-3900-41E4-A46C-16823710D2C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7B285F-2478-4E24-B590-EF8CAAE522E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57E8BE1-DD7E-42BF-B21F-DAB96D93C6B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75E1D33-1A09-4305-B497-53887BDE365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8B6FA6B-BEF8-4E17-B67A-2274B6CCAD8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F9D4F6-2EE7-45CA-8024-1C46A501A49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CB1890-2E30-4D8A-B74F-DB764889709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099"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4102"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410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46BF1F11-6AD4-4B5B-887F-62F3FC47790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n-US"/>
              <a:t>Test Planning and Test Documentation </a:t>
            </a:r>
          </a:p>
        </p:txBody>
      </p:sp>
      <p:sp>
        <p:nvSpPr>
          <p:cNvPr id="2051" name="Rectangle 3"/>
          <p:cNvSpPr>
            <a:spLocks noGrp="1" noChangeArrowheads="1"/>
          </p:cNvSpPr>
          <p:nvPr>
            <p:ph type="subTitle" idx="1"/>
          </p:nvPr>
        </p:nvSpPr>
        <p:spPr/>
        <p:txBody>
          <a:bodyPr/>
          <a:lstStyle/>
          <a:p>
            <a:r>
              <a:rPr lang="en-US"/>
              <a:t>Chapter 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noChangeArrowheads="1"/>
          </p:cNvSpPr>
          <p:nvPr>
            <p:ph type="title"/>
          </p:nvPr>
        </p:nvSpPr>
        <p:spPr>
          <a:xfrm>
            <a:off x="762000" y="762000"/>
            <a:ext cx="8001000" cy="1143000"/>
          </a:xfrm>
        </p:spPr>
        <p:txBody>
          <a:bodyPr/>
          <a:lstStyle/>
          <a:p>
            <a:r>
              <a:rPr lang="en-US" sz="3200" dirty="0" smtClean="0"/>
              <a:t>Test documentation:</a:t>
            </a:r>
            <a:br>
              <a:rPr lang="en-US" sz="3200" dirty="0" smtClean="0"/>
            </a:br>
            <a:r>
              <a:rPr lang="en-US" sz="3200" dirty="0" smtClean="0"/>
              <a:t>Facilitates the technical tasks of testing </a:t>
            </a:r>
            <a:endParaRPr lang="en-US" sz="3200" dirty="0"/>
          </a:p>
        </p:txBody>
      </p:sp>
      <p:sp>
        <p:nvSpPr>
          <p:cNvPr id="56323" name="Rectangle 3"/>
          <p:cNvSpPr>
            <a:spLocks noGrp="1" noChangeArrowheads="1"/>
          </p:cNvSpPr>
          <p:nvPr>
            <p:ph type="body" idx="1"/>
          </p:nvPr>
        </p:nvSpPr>
        <p:spPr/>
        <p:txBody>
          <a:bodyPr/>
          <a:lstStyle/>
          <a:p>
            <a:r>
              <a:rPr lang="en-US" sz="2400"/>
              <a:t>Improve testing coverage </a:t>
            </a:r>
          </a:p>
          <a:p>
            <a:pPr lvl="1"/>
            <a:r>
              <a:rPr lang="en-US" sz="2000"/>
              <a:t>List of programs features </a:t>
            </a:r>
          </a:p>
          <a:p>
            <a:pPr lvl="2"/>
            <a:r>
              <a:rPr lang="en-US" sz="1800"/>
              <a:t>All reports</a:t>
            </a:r>
          </a:p>
          <a:p>
            <a:pPr lvl="2"/>
            <a:r>
              <a:rPr lang="en-US" sz="1800"/>
              <a:t>All error messages</a:t>
            </a:r>
          </a:p>
          <a:p>
            <a:pPr lvl="2"/>
            <a:r>
              <a:rPr lang="en-US" sz="1800"/>
              <a:t>Also supported printers </a:t>
            </a:r>
          </a:p>
          <a:p>
            <a:pPr lvl="2"/>
            <a:r>
              <a:rPr lang="en-US" sz="1800"/>
              <a:t>All menu choices </a:t>
            </a:r>
          </a:p>
          <a:p>
            <a:pPr lvl="2"/>
            <a:r>
              <a:rPr lang="en-US" sz="1800"/>
              <a:t>All dialog boxes </a:t>
            </a:r>
          </a:p>
          <a:p>
            <a:pPr lvl="2"/>
            <a:r>
              <a:rPr lang="en-US" sz="1800"/>
              <a:t>All options </a:t>
            </a:r>
          </a:p>
          <a:p>
            <a:pPr lvl="2"/>
            <a:r>
              <a:rPr lang="en-US" sz="1800"/>
              <a:t>Etc. </a:t>
            </a:r>
          </a:p>
          <a:p>
            <a:pPr lvl="1"/>
            <a:r>
              <a:rPr lang="en-US" sz="2000"/>
              <a:t>The more thorough the lists the fewer things you’ll miss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Grp="1" noChangeArrowheads="1"/>
          </p:cNvSpPr>
          <p:nvPr>
            <p:ph type="title"/>
          </p:nvPr>
        </p:nvSpPr>
        <p:spPr>
          <a:xfrm>
            <a:off x="762000" y="762000"/>
            <a:ext cx="8153400" cy="1143000"/>
          </a:xfrm>
        </p:spPr>
        <p:txBody>
          <a:bodyPr/>
          <a:lstStyle/>
          <a:p>
            <a:r>
              <a:rPr lang="en-US" sz="3200" dirty="0" smtClean="0"/>
              <a:t>Test documentation:</a:t>
            </a:r>
            <a:br>
              <a:rPr lang="en-US" sz="3200" dirty="0" smtClean="0"/>
            </a:br>
            <a:r>
              <a:rPr lang="en-US" sz="3200" dirty="0" smtClean="0"/>
              <a:t>Facilitates the technical tasks of testing </a:t>
            </a:r>
            <a:endParaRPr lang="en-US" sz="3200" dirty="0"/>
          </a:p>
        </p:txBody>
      </p:sp>
      <p:sp>
        <p:nvSpPr>
          <p:cNvPr id="57347" name="Rectangle 3"/>
          <p:cNvSpPr>
            <a:spLocks noGrp="1" noChangeArrowheads="1"/>
          </p:cNvSpPr>
          <p:nvPr>
            <p:ph type="body" idx="1"/>
          </p:nvPr>
        </p:nvSpPr>
        <p:spPr/>
        <p:txBody>
          <a:bodyPr/>
          <a:lstStyle/>
          <a:p>
            <a:r>
              <a:rPr lang="en-US"/>
              <a:t>Avoid unnecessary repetition and don’t forget items </a:t>
            </a:r>
          </a:p>
          <a:p>
            <a:pPr lvl="1"/>
            <a:r>
              <a:rPr lang="en-US"/>
              <a:t>Use check off lists </a:t>
            </a:r>
          </a:p>
          <a:p>
            <a:pPr lvl="2"/>
            <a:r>
              <a:rPr lang="en-US"/>
              <a:t>Verify what was tested </a:t>
            </a:r>
          </a:p>
          <a:p>
            <a:pPr lvl="2"/>
            <a:r>
              <a:rPr lang="en-US"/>
              <a:t>See what was forgotten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AutoShape 2"/>
          <p:cNvSpPr>
            <a:spLocks noGrp="1" noChangeArrowheads="1"/>
          </p:cNvSpPr>
          <p:nvPr>
            <p:ph type="title"/>
          </p:nvPr>
        </p:nvSpPr>
        <p:spPr>
          <a:xfrm>
            <a:off x="762000" y="762000"/>
            <a:ext cx="8229600" cy="1143000"/>
          </a:xfrm>
        </p:spPr>
        <p:txBody>
          <a:bodyPr/>
          <a:lstStyle/>
          <a:p>
            <a:r>
              <a:rPr lang="en-US" sz="3200" dirty="0" smtClean="0"/>
              <a:t>Test documentation:</a:t>
            </a:r>
            <a:br>
              <a:rPr lang="en-US" sz="3200" dirty="0" smtClean="0"/>
            </a:br>
            <a:r>
              <a:rPr lang="en-US" sz="3200" dirty="0" smtClean="0"/>
              <a:t>Facilitates the technical tasks of testing </a:t>
            </a:r>
            <a:endParaRPr lang="en-US" sz="3200" dirty="0"/>
          </a:p>
        </p:txBody>
      </p:sp>
      <p:sp>
        <p:nvSpPr>
          <p:cNvPr id="58371" name="Rectangle 3"/>
          <p:cNvSpPr>
            <a:spLocks noGrp="1" noChangeArrowheads="1"/>
          </p:cNvSpPr>
          <p:nvPr>
            <p:ph type="body" idx="1"/>
          </p:nvPr>
        </p:nvSpPr>
        <p:spPr/>
        <p:txBody>
          <a:bodyPr/>
          <a:lstStyle/>
          <a:p>
            <a:r>
              <a:rPr lang="en-US"/>
              <a:t>Analyze the program and spot good test cases quickly </a:t>
            </a:r>
          </a:p>
          <a:p>
            <a:pPr lvl="1"/>
            <a:r>
              <a:rPr lang="en-US"/>
              <a:t>Analyze data entry fields </a:t>
            </a:r>
          </a:p>
          <a:p>
            <a:pPr lvl="2"/>
            <a:r>
              <a:rPr lang="en-US"/>
              <a:t>Find equivalence classes </a:t>
            </a:r>
          </a:p>
          <a:p>
            <a:pPr lvl="2"/>
            <a:r>
              <a:rPr lang="en-US"/>
              <a:t>Find boundary conditions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p:cNvSpPr>
            <a:spLocks noGrp="1" noChangeArrowheads="1"/>
          </p:cNvSpPr>
          <p:nvPr>
            <p:ph type="title"/>
          </p:nvPr>
        </p:nvSpPr>
        <p:spPr>
          <a:xfrm>
            <a:off x="762000" y="762000"/>
            <a:ext cx="8077200" cy="1143000"/>
          </a:xfrm>
        </p:spPr>
        <p:txBody>
          <a:bodyPr/>
          <a:lstStyle/>
          <a:p>
            <a:r>
              <a:rPr lang="en-US" sz="3200" dirty="0" smtClean="0"/>
              <a:t>Test documentation:</a:t>
            </a:r>
            <a:br>
              <a:rPr lang="en-US" sz="3200" dirty="0" smtClean="0"/>
            </a:br>
            <a:r>
              <a:rPr lang="en-US" sz="3200" dirty="0" smtClean="0"/>
              <a:t>Facilitates the technical tasks of testing </a:t>
            </a:r>
            <a:endParaRPr lang="en-US" sz="3200" dirty="0"/>
          </a:p>
        </p:txBody>
      </p:sp>
      <p:sp>
        <p:nvSpPr>
          <p:cNvPr id="59395" name="Rectangle 3"/>
          <p:cNvSpPr>
            <a:spLocks noGrp="1" noChangeArrowheads="1"/>
          </p:cNvSpPr>
          <p:nvPr>
            <p:ph type="body" idx="1"/>
          </p:nvPr>
        </p:nvSpPr>
        <p:spPr/>
        <p:txBody>
          <a:bodyPr/>
          <a:lstStyle/>
          <a:p>
            <a:r>
              <a:rPr lang="en-US"/>
              <a:t>Provide structure for the final test </a:t>
            </a:r>
          </a:p>
          <a:p>
            <a:pPr lvl="1"/>
            <a:r>
              <a:rPr lang="en-US"/>
              <a:t>When coding completed </a:t>
            </a:r>
          </a:p>
          <a:p>
            <a:pPr lvl="1"/>
            <a:r>
              <a:rPr lang="en-US"/>
              <a:t>Everything basically tested </a:t>
            </a:r>
          </a:p>
          <a:p>
            <a:pPr lvl="1"/>
            <a:r>
              <a:rPr lang="en-US"/>
              <a:t>Ready for final test </a:t>
            </a:r>
          </a:p>
          <a:p>
            <a:pPr lvl="2"/>
            <a:r>
              <a:rPr lang="en-US"/>
              <a:t>Usually little time available </a:t>
            </a:r>
          </a:p>
          <a:p>
            <a:pPr lvl="2"/>
            <a:r>
              <a:rPr lang="en-US"/>
              <a:t>Notes allow testing of critical items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p:cNvSpPr>
            <a:spLocks noGrp="1" noChangeArrowheads="1"/>
          </p:cNvSpPr>
          <p:nvPr>
            <p:ph type="title"/>
          </p:nvPr>
        </p:nvSpPr>
        <p:spPr>
          <a:xfrm>
            <a:off x="762000" y="762000"/>
            <a:ext cx="8229600" cy="1143000"/>
          </a:xfrm>
        </p:spPr>
        <p:txBody>
          <a:bodyPr/>
          <a:lstStyle/>
          <a:p>
            <a:r>
              <a:rPr lang="en-US" sz="3200" dirty="0" smtClean="0"/>
              <a:t>Test documentation:</a:t>
            </a:r>
            <a:br>
              <a:rPr lang="en-US" sz="3200" dirty="0" smtClean="0"/>
            </a:br>
            <a:r>
              <a:rPr lang="en-US" sz="3200" dirty="0" smtClean="0"/>
              <a:t>Facilitates the technical tasks of testing </a:t>
            </a:r>
            <a:endParaRPr lang="en-US" sz="3200" dirty="0"/>
          </a:p>
        </p:txBody>
      </p:sp>
      <p:sp>
        <p:nvSpPr>
          <p:cNvPr id="60419" name="Rectangle 3"/>
          <p:cNvSpPr>
            <a:spLocks noGrp="1" noChangeArrowheads="1"/>
          </p:cNvSpPr>
          <p:nvPr>
            <p:ph type="body" idx="1"/>
          </p:nvPr>
        </p:nvSpPr>
        <p:spPr/>
        <p:txBody>
          <a:bodyPr/>
          <a:lstStyle/>
          <a:p>
            <a:r>
              <a:rPr lang="en-US"/>
              <a:t>Improved test efficiency</a:t>
            </a:r>
          </a:p>
          <a:p>
            <a:pPr lvl="1"/>
            <a:r>
              <a:rPr lang="en-US"/>
              <a:t>Boundary analysis</a:t>
            </a:r>
          </a:p>
          <a:p>
            <a:pPr lvl="1"/>
            <a:r>
              <a:rPr lang="en-US"/>
              <a:t>Configuration test strategy </a:t>
            </a:r>
          </a:p>
          <a:p>
            <a:pPr lvl="2"/>
            <a:r>
              <a:rPr lang="en-US"/>
              <a:t>Carefully chosen features </a:t>
            </a:r>
          </a:p>
          <a:p>
            <a:pPr lvl="2"/>
            <a:r>
              <a:rPr lang="en-US"/>
              <a:t>Run critical subset </a:t>
            </a:r>
          </a:p>
          <a:p>
            <a:pPr lvl="1"/>
            <a:r>
              <a:rPr lang="en-US"/>
              <a:t>Sample from a group of equivalent classes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AutoShape 2"/>
          <p:cNvSpPr>
            <a:spLocks noGrp="1" noChangeArrowheads="1"/>
          </p:cNvSpPr>
          <p:nvPr>
            <p:ph type="title"/>
          </p:nvPr>
        </p:nvSpPr>
        <p:spPr>
          <a:xfrm>
            <a:off x="762000" y="762000"/>
            <a:ext cx="8153400" cy="1143000"/>
          </a:xfrm>
        </p:spPr>
        <p:txBody>
          <a:bodyPr/>
          <a:lstStyle/>
          <a:p>
            <a:r>
              <a:rPr lang="en-US" sz="3200" dirty="0" smtClean="0"/>
              <a:t>Test documentation:</a:t>
            </a:r>
            <a:br>
              <a:rPr lang="en-US" sz="3200" dirty="0" smtClean="0"/>
            </a:br>
            <a:r>
              <a:rPr lang="en-US" sz="3200" dirty="0" smtClean="0"/>
              <a:t>Facilitates the technical tasks of testing </a:t>
            </a:r>
            <a:endParaRPr lang="en-US" sz="3200" dirty="0"/>
          </a:p>
        </p:txBody>
      </p:sp>
      <p:sp>
        <p:nvSpPr>
          <p:cNvPr id="61443" name="Rectangle 3"/>
          <p:cNvSpPr>
            <a:spLocks noGrp="1" noChangeArrowheads="1"/>
          </p:cNvSpPr>
          <p:nvPr>
            <p:ph type="body" idx="1"/>
          </p:nvPr>
        </p:nvSpPr>
        <p:spPr/>
        <p:txBody>
          <a:bodyPr/>
          <a:lstStyle/>
          <a:p>
            <a:r>
              <a:rPr lang="en-US" dirty="0"/>
              <a:t>Check for completeness </a:t>
            </a:r>
          </a:p>
          <a:p>
            <a:pPr lvl="1"/>
            <a:r>
              <a:rPr lang="en-US" dirty="0"/>
              <a:t>Look for </a:t>
            </a:r>
            <a:r>
              <a:rPr lang="en-US" dirty="0" smtClean="0"/>
              <a:t>holes </a:t>
            </a:r>
            <a:endParaRPr lang="en-US" dirty="0"/>
          </a:p>
          <a:p>
            <a:pPr lvl="2"/>
            <a:r>
              <a:rPr lang="en-US" dirty="0"/>
              <a:t>Is there an overlooked </a:t>
            </a:r>
            <a:r>
              <a:rPr lang="en-US" dirty="0" smtClean="0"/>
              <a:t>area?</a:t>
            </a:r>
            <a:endParaRPr lang="en-US" dirty="0"/>
          </a:p>
          <a:p>
            <a:pPr lvl="2"/>
            <a:r>
              <a:rPr lang="en-US" dirty="0"/>
              <a:t>Is there an overlook class of </a:t>
            </a:r>
            <a:r>
              <a:rPr lang="en-US" dirty="0" smtClean="0"/>
              <a:t>bugs?</a:t>
            </a:r>
            <a:endParaRPr lang="en-US" dirty="0"/>
          </a:p>
          <a:p>
            <a:pPr lvl="2"/>
            <a:r>
              <a:rPr lang="en-US" dirty="0"/>
              <a:t>Is there an </a:t>
            </a:r>
            <a:r>
              <a:rPr lang="en-US" dirty="0" smtClean="0"/>
              <a:t>overlooked </a:t>
            </a:r>
            <a:r>
              <a:rPr lang="en-US" dirty="0"/>
              <a:t>class of </a:t>
            </a:r>
            <a:r>
              <a:rPr lang="en-US" dirty="0" smtClean="0"/>
              <a:t>test?</a:t>
            </a:r>
            <a:endParaRPr lang="en-US" dirty="0"/>
          </a:p>
          <a:p>
            <a:pPr lvl="2"/>
            <a:r>
              <a:rPr lang="en-US" dirty="0"/>
              <a:t>Any simple </a:t>
            </a:r>
            <a:r>
              <a:rPr lang="en-US" dirty="0" smtClean="0"/>
              <a:t>oversights?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AutoShape 2"/>
          <p:cNvSpPr>
            <a:spLocks noGrp="1" noChangeArrowheads="1"/>
          </p:cNvSpPr>
          <p:nvPr>
            <p:ph type="title"/>
          </p:nvPr>
        </p:nvSpPr>
        <p:spPr>
          <a:xfrm>
            <a:off x="762000" y="990600"/>
            <a:ext cx="7924800" cy="1143000"/>
          </a:xfrm>
        </p:spPr>
        <p:txBody>
          <a:bodyPr/>
          <a:lstStyle/>
          <a:p>
            <a:r>
              <a:rPr lang="en-US" sz="3200" dirty="0"/>
              <a:t>Test </a:t>
            </a:r>
            <a:r>
              <a:rPr lang="en-US" sz="3200" dirty="0" smtClean="0"/>
              <a:t>documentation:</a:t>
            </a:r>
            <a:br>
              <a:rPr lang="en-US" sz="3200" dirty="0" smtClean="0"/>
            </a:br>
            <a:r>
              <a:rPr lang="en-US" sz="2400" dirty="0" smtClean="0"/>
              <a:t>Improves </a:t>
            </a:r>
            <a:r>
              <a:rPr lang="en-US" sz="2400" dirty="0"/>
              <a:t>communication about testing tasks and processes </a:t>
            </a:r>
            <a:endParaRPr lang="en-US" sz="3200" dirty="0"/>
          </a:p>
        </p:txBody>
      </p:sp>
      <p:sp>
        <p:nvSpPr>
          <p:cNvPr id="62467" name="Rectangle 3"/>
          <p:cNvSpPr>
            <a:spLocks noGrp="1" noChangeArrowheads="1"/>
          </p:cNvSpPr>
          <p:nvPr>
            <p:ph type="body" idx="1"/>
          </p:nvPr>
        </p:nvSpPr>
        <p:spPr>
          <a:xfrm>
            <a:off x="838200" y="2362200"/>
            <a:ext cx="7693025" cy="4495800"/>
          </a:xfrm>
        </p:spPr>
        <p:txBody>
          <a:bodyPr/>
          <a:lstStyle/>
          <a:p>
            <a:pPr>
              <a:lnSpc>
                <a:spcPct val="80000"/>
              </a:lnSpc>
            </a:pPr>
            <a:r>
              <a:rPr lang="en-US" sz="2400"/>
              <a:t>Communicate thinking behind the testers strategy </a:t>
            </a:r>
          </a:p>
          <a:p>
            <a:pPr>
              <a:lnSpc>
                <a:spcPct val="80000"/>
              </a:lnSpc>
            </a:pPr>
            <a:r>
              <a:rPr lang="en-US" sz="2400"/>
              <a:t>Elicit feedback about testing depth and coverage </a:t>
            </a:r>
          </a:p>
          <a:p>
            <a:pPr lvl="1">
              <a:lnSpc>
                <a:spcPct val="80000"/>
              </a:lnSpc>
            </a:pPr>
            <a:r>
              <a:rPr lang="en-US" sz="2000"/>
              <a:t>Find areas you may have forgotten to test </a:t>
            </a:r>
          </a:p>
          <a:p>
            <a:pPr>
              <a:lnSpc>
                <a:spcPct val="80000"/>
              </a:lnSpc>
            </a:pPr>
            <a:r>
              <a:rPr lang="en-US" sz="2400"/>
              <a:t>Communicate the size of the testing job </a:t>
            </a:r>
          </a:p>
          <a:p>
            <a:pPr lvl="1">
              <a:lnSpc>
                <a:spcPct val="80000"/>
              </a:lnSpc>
            </a:pPr>
            <a:r>
              <a:rPr lang="en-US" sz="2000"/>
              <a:t>The test plan shows how much there is to do and you can see how much you have done</a:t>
            </a:r>
          </a:p>
          <a:p>
            <a:pPr>
              <a:lnSpc>
                <a:spcPct val="80000"/>
              </a:lnSpc>
            </a:pPr>
            <a:r>
              <a:rPr lang="en-US" sz="2400"/>
              <a:t>Elicit feedback about testing depth and timing </a:t>
            </a:r>
          </a:p>
          <a:p>
            <a:pPr lvl="1">
              <a:lnSpc>
                <a:spcPct val="80000"/>
              </a:lnSpc>
            </a:pPr>
            <a:r>
              <a:rPr lang="en-US" sz="2000"/>
              <a:t>Have you done too much </a:t>
            </a:r>
          </a:p>
          <a:p>
            <a:pPr lvl="1">
              <a:lnSpc>
                <a:spcPct val="80000"/>
              </a:lnSpc>
            </a:pPr>
            <a:r>
              <a:rPr lang="en-US" sz="2000"/>
              <a:t>Have you done too little </a:t>
            </a:r>
          </a:p>
          <a:p>
            <a:pPr lvl="1">
              <a:lnSpc>
                <a:spcPct val="80000"/>
              </a:lnSpc>
            </a:pPr>
            <a:r>
              <a:rPr lang="en-US" sz="2000"/>
              <a:t>To do budget the right amount of time </a:t>
            </a:r>
          </a:p>
          <a:p>
            <a:pPr>
              <a:lnSpc>
                <a:spcPct val="80000"/>
              </a:lnSpc>
            </a:pPr>
            <a:r>
              <a:rPr lang="en-US" sz="2400"/>
              <a:t>Divide the work </a:t>
            </a:r>
          </a:p>
          <a:p>
            <a:pPr lvl="1">
              <a:lnSpc>
                <a:spcPct val="80000"/>
              </a:lnSpc>
            </a:pPr>
            <a:r>
              <a:rPr lang="en-US" sz="2000"/>
              <a:t>Documented testing procedures can be delegated to others</a:t>
            </a:r>
          </a:p>
          <a:p>
            <a:pPr lvl="1">
              <a:lnSpc>
                <a:spcPct val="80000"/>
              </a:lnSpc>
            </a:pPr>
            <a:r>
              <a:rPr lang="en-US" sz="2000"/>
              <a:t>If it’s not written down no one else will know it’s there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Grp="1" noChangeArrowheads="1"/>
          </p:cNvSpPr>
          <p:nvPr>
            <p:ph type="title"/>
          </p:nvPr>
        </p:nvSpPr>
        <p:spPr>
          <a:xfrm>
            <a:off x="685800" y="4876800"/>
            <a:ext cx="7772400" cy="1362075"/>
          </a:xfrm>
        </p:spPr>
        <p:txBody>
          <a:bodyPr/>
          <a:lstStyle/>
          <a:p>
            <a:r>
              <a:rPr lang="en-US" sz="3200" dirty="0" smtClean="0"/>
              <a:t>Test documentation:</a:t>
            </a:r>
            <a:br>
              <a:rPr lang="en-US" sz="3200" dirty="0" smtClean="0"/>
            </a:br>
            <a:r>
              <a:rPr lang="en-US" sz="3200" dirty="0" smtClean="0"/>
              <a:t>Improves communication about testing tasks and processes </a:t>
            </a:r>
            <a:endParaRPr lang="en-US" sz="3200" dirty="0"/>
          </a:p>
        </p:txBody>
      </p:sp>
      <p:sp>
        <p:nvSpPr>
          <p:cNvPr id="63491" name="Rectangle 3"/>
          <p:cNvSpPr>
            <a:spLocks noGrp="1" noChangeArrowheads="1"/>
          </p:cNvSpPr>
          <p:nvPr>
            <p:ph type="body" idx="1"/>
          </p:nvPr>
        </p:nvSpPr>
        <p:spPr>
          <a:xfrm>
            <a:off x="722313" y="2906713"/>
            <a:ext cx="7772400" cy="1970087"/>
          </a:xfrm>
        </p:spPr>
        <p:txBody>
          <a:bodyPr/>
          <a:lstStyle/>
          <a:p>
            <a:pPr>
              <a:lnSpc>
                <a:spcPct val="90000"/>
              </a:lnSpc>
            </a:pPr>
            <a:r>
              <a:rPr lang="en-US" dirty="0"/>
              <a:t>Reach agreement about the testing tasks </a:t>
            </a:r>
          </a:p>
          <a:p>
            <a:pPr>
              <a:lnSpc>
                <a:spcPct val="90000"/>
              </a:lnSpc>
            </a:pPr>
            <a:r>
              <a:rPr lang="en-US" dirty="0"/>
              <a:t>Identify the tasks </a:t>
            </a:r>
          </a:p>
          <a:p>
            <a:pPr>
              <a:lnSpc>
                <a:spcPct val="90000"/>
              </a:lnSpc>
            </a:pPr>
            <a:r>
              <a:rPr lang="en-US" dirty="0"/>
              <a:t>Structure </a:t>
            </a:r>
          </a:p>
          <a:p>
            <a:pPr>
              <a:lnSpc>
                <a:spcPct val="90000"/>
              </a:lnSpc>
            </a:pPr>
            <a:r>
              <a:rPr lang="en-US" dirty="0"/>
              <a:t>Organize </a:t>
            </a:r>
          </a:p>
          <a:p>
            <a:pPr>
              <a:lnSpc>
                <a:spcPct val="90000"/>
              </a:lnSpc>
            </a:pPr>
            <a:r>
              <a:rPr lang="en-US" dirty="0"/>
              <a:t>Coordinate</a:t>
            </a:r>
          </a:p>
          <a:p>
            <a:pPr>
              <a:lnSpc>
                <a:spcPct val="90000"/>
              </a:lnSpc>
            </a:pPr>
            <a:r>
              <a:rPr lang="en-US" dirty="0"/>
              <a:t>Improve individual accountability </a:t>
            </a:r>
          </a:p>
          <a:p>
            <a:pPr>
              <a:lnSpc>
                <a:spcPct val="90000"/>
              </a:lnSpc>
            </a:pPr>
            <a:r>
              <a:rPr lang="en-US" dirty="0"/>
              <a:t>Measure status and improve project accountability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AutoShape 2"/>
          <p:cNvSpPr>
            <a:spLocks noGrp="1" noChangeArrowheads="1"/>
          </p:cNvSpPr>
          <p:nvPr>
            <p:ph type="title"/>
          </p:nvPr>
        </p:nvSpPr>
        <p:spPr>
          <a:xfrm>
            <a:off x="762000" y="914400"/>
            <a:ext cx="8382000" cy="1143000"/>
          </a:xfrm>
        </p:spPr>
        <p:txBody>
          <a:bodyPr/>
          <a:lstStyle/>
          <a:p>
            <a:r>
              <a:rPr lang="en-US" sz="3200" dirty="0"/>
              <a:t>Testing </a:t>
            </a:r>
            <a:r>
              <a:rPr lang="en-US" sz="3200" dirty="0" smtClean="0"/>
              <a:t>documentation:</a:t>
            </a:r>
            <a:br>
              <a:rPr lang="en-US" sz="3200" dirty="0" smtClean="0"/>
            </a:br>
            <a:r>
              <a:rPr lang="en-US" sz="2800" dirty="0" smtClean="0"/>
              <a:t>Provides </a:t>
            </a:r>
            <a:r>
              <a:rPr lang="en-US" sz="2800" dirty="0"/>
              <a:t>structure for organizing, scheduling, and managing the testing project</a:t>
            </a:r>
            <a:endParaRPr lang="en-US" sz="3200" dirty="0"/>
          </a:p>
        </p:txBody>
      </p:sp>
      <p:sp>
        <p:nvSpPr>
          <p:cNvPr id="64515" name="Rectangle 3"/>
          <p:cNvSpPr>
            <a:spLocks noGrp="1" noChangeArrowheads="1"/>
          </p:cNvSpPr>
          <p:nvPr>
            <p:ph type="body" idx="1"/>
          </p:nvPr>
        </p:nvSpPr>
        <p:spPr>
          <a:xfrm>
            <a:off x="838200" y="2362200"/>
            <a:ext cx="7693025" cy="4495800"/>
          </a:xfrm>
        </p:spPr>
        <p:txBody>
          <a:bodyPr/>
          <a:lstStyle/>
          <a:p>
            <a:pPr>
              <a:lnSpc>
                <a:spcPct val="90000"/>
              </a:lnSpc>
            </a:pPr>
            <a:r>
              <a:rPr lang="en-US" sz="2400"/>
              <a:t>Reach agreement about the testing tasks </a:t>
            </a:r>
          </a:p>
          <a:p>
            <a:pPr lvl="1">
              <a:lnSpc>
                <a:spcPct val="90000"/>
              </a:lnSpc>
            </a:pPr>
            <a:r>
              <a:rPr lang="en-US" sz="2000"/>
              <a:t>Clearly define what the testing staff will and will not do </a:t>
            </a:r>
          </a:p>
          <a:p>
            <a:pPr lvl="1">
              <a:lnSpc>
                <a:spcPct val="90000"/>
              </a:lnSpc>
            </a:pPr>
            <a:r>
              <a:rPr lang="en-US" sz="2000"/>
              <a:t>Let other people review the plan </a:t>
            </a:r>
          </a:p>
          <a:p>
            <a:pPr lvl="2">
              <a:lnSpc>
                <a:spcPct val="90000"/>
              </a:lnSpc>
            </a:pPr>
            <a:r>
              <a:rPr lang="en-US" sz="1800"/>
              <a:t>Project managers </a:t>
            </a:r>
          </a:p>
          <a:p>
            <a:pPr lvl="2">
              <a:lnSpc>
                <a:spcPct val="90000"/>
              </a:lnSpc>
            </a:pPr>
            <a:r>
              <a:rPr lang="en-US" sz="1800"/>
              <a:t>Other managers </a:t>
            </a:r>
          </a:p>
          <a:p>
            <a:pPr lvl="2">
              <a:lnSpc>
                <a:spcPct val="90000"/>
              </a:lnSpc>
            </a:pPr>
            <a:r>
              <a:rPr lang="en-US" sz="1800"/>
              <a:t>Programmers </a:t>
            </a:r>
          </a:p>
          <a:p>
            <a:pPr lvl="2">
              <a:lnSpc>
                <a:spcPct val="90000"/>
              </a:lnSpc>
            </a:pPr>
            <a:r>
              <a:rPr lang="en-US" sz="1800"/>
              <a:t>Testers </a:t>
            </a:r>
          </a:p>
          <a:p>
            <a:pPr lvl="2">
              <a:lnSpc>
                <a:spcPct val="90000"/>
              </a:lnSpc>
            </a:pPr>
            <a:r>
              <a:rPr lang="en-US" sz="1800"/>
              <a:t>Marketers</a:t>
            </a:r>
          </a:p>
          <a:p>
            <a:pPr lvl="2">
              <a:lnSpc>
                <a:spcPct val="90000"/>
              </a:lnSpc>
            </a:pPr>
            <a:r>
              <a:rPr lang="en-US" sz="1800"/>
              <a:t>Any other stakeholder </a:t>
            </a:r>
          </a:p>
          <a:p>
            <a:pPr lvl="1">
              <a:lnSpc>
                <a:spcPct val="90000"/>
              </a:lnSpc>
            </a:pPr>
            <a:r>
              <a:rPr lang="en-US" sz="2000"/>
              <a:t>Use reviews to identify disagreements or misunderstandings </a:t>
            </a:r>
          </a:p>
          <a:p>
            <a:pPr lvl="2">
              <a:lnSpc>
                <a:spcPct val="90000"/>
              </a:lnSpc>
            </a:pPr>
            <a:r>
              <a:rPr lang="en-US" sz="1800"/>
              <a:t>Identify early </a:t>
            </a:r>
          </a:p>
          <a:p>
            <a:pPr lvl="2">
              <a:lnSpc>
                <a:spcPct val="90000"/>
              </a:lnSpc>
            </a:pPr>
            <a:r>
              <a:rPr lang="en-US" sz="1800"/>
              <a:t>Resolve quickly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Grp="1" noChangeArrowheads="1"/>
          </p:cNvSpPr>
          <p:nvPr>
            <p:ph type="title"/>
          </p:nvPr>
        </p:nvSpPr>
        <p:spPr>
          <a:xfrm>
            <a:off x="762000" y="914400"/>
            <a:ext cx="8229600" cy="1143000"/>
          </a:xfrm>
        </p:spPr>
        <p:txBody>
          <a:bodyPr/>
          <a:lstStyle/>
          <a:p>
            <a:r>
              <a:rPr lang="en-US" sz="3200" dirty="0" smtClean="0"/>
              <a:t>Testing documentation:</a:t>
            </a:r>
            <a:br>
              <a:rPr lang="en-US" sz="3200" dirty="0" smtClean="0"/>
            </a:br>
            <a:r>
              <a:rPr lang="en-US" sz="2800" dirty="0" smtClean="0"/>
              <a:t>Provides structure for organizing, scheduling, and managing the testing project</a:t>
            </a:r>
            <a:endParaRPr lang="en-US" sz="3200" dirty="0"/>
          </a:p>
        </p:txBody>
      </p:sp>
      <p:sp>
        <p:nvSpPr>
          <p:cNvPr id="65539" name="Rectangle 3"/>
          <p:cNvSpPr>
            <a:spLocks noGrp="1" noChangeArrowheads="1"/>
          </p:cNvSpPr>
          <p:nvPr>
            <p:ph type="body" idx="1"/>
          </p:nvPr>
        </p:nvSpPr>
        <p:spPr/>
        <p:txBody>
          <a:bodyPr/>
          <a:lstStyle/>
          <a:p>
            <a:r>
              <a:rPr lang="en-US"/>
              <a:t>Identify the tasks </a:t>
            </a:r>
          </a:p>
          <a:p>
            <a:pPr lvl="1"/>
            <a:r>
              <a:rPr lang="en-US"/>
              <a:t>Estimate and justify resources </a:t>
            </a:r>
          </a:p>
          <a:p>
            <a:pPr lvl="2"/>
            <a:r>
              <a:rPr lang="en-US"/>
              <a:t>Money </a:t>
            </a:r>
          </a:p>
          <a:p>
            <a:pPr lvl="2"/>
            <a:r>
              <a:rPr lang="en-US"/>
              <a:t>Time </a:t>
            </a:r>
          </a:p>
          <a:p>
            <a:pPr lvl="2"/>
            <a:r>
              <a:rPr lang="en-US"/>
              <a:t>People </a:t>
            </a:r>
          </a:p>
          <a:p>
            <a:pPr lvl="2"/>
            <a:r>
              <a:rPr lang="en-US"/>
              <a:t>Equipment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US"/>
              <a:t>Overview </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p:cNvSpPr>
            <a:spLocks noGrp="1" noChangeArrowheads="1"/>
          </p:cNvSpPr>
          <p:nvPr>
            <p:ph type="title"/>
          </p:nvPr>
        </p:nvSpPr>
        <p:spPr>
          <a:xfrm>
            <a:off x="762000" y="914400"/>
            <a:ext cx="8153400" cy="1143000"/>
          </a:xfrm>
        </p:spPr>
        <p:txBody>
          <a:bodyPr/>
          <a:lstStyle/>
          <a:p>
            <a:r>
              <a:rPr lang="en-US" sz="3200" dirty="0" smtClean="0"/>
              <a:t>Testing documentation:</a:t>
            </a:r>
            <a:br>
              <a:rPr lang="en-US" sz="3200" dirty="0" smtClean="0"/>
            </a:br>
            <a:r>
              <a:rPr lang="en-US" sz="2800" dirty="0" smtClean="0"/>
              <a:t>Provides structure for organizing, scheduling, and managing the testing project</a:t>
            </a:r>
            <a:endParaRPr lang="en-US" sz="3200" dirty="0"/>
          </a:p>
        </p:txBody>
      </p:sp>
      <p:sp>
        <p:nvSpPr>
          <p:cNvPr id="66563" name="Rectangle 3"/>
          <p:cNvSpPr>
            <a:spLocks noGrp="1" noChangeArrowheads="1"/>
          </p:cNvSpPr>
          <p:nvPr>
            <p:ph type="body" idx="1"/>
          </p:nvPr>
        </p:nvSpPr>
        <p:spPr/>
        <p:txBody>
          <a:bodyPr/>
          <a:lstStyle/>
          <a:p>
            <a:r>
              <a:rPr lang="en-US" sz="3200" dirty="0"/>
              <a:t>Structure </a:t>
            </a:r>
          </a:p>
          <a:p>
            <a:pPr lvl="1"/>
            <a:r>
              <a:rPr lang="en-US" sz="2800" dirty="0"/>
              <a:t>While identifying tasks </a:t>
            </a:r>
          </a:p>
          <a:p>
            <a:pPr lvl="2"/>
            <a:r>
              <a:rPr lang="en-US" sz="2400" dirty="0"/>
              <a:t>Note related items </a:t>
            </a:r>
          </a:p>
          <a:p>
            <a:pPr lvl="3"/>
            <a:r>
              <a:rPr lang="en-US" sz="2000" dirty="0"/>
              <a:t>Cluster </a:t>
            </a:r>
            <a:r>
              <a:rPr lang="en-US" sz="2000" dirty="0" smtClean="0"/>
              <a:t>them </a:t>
            </a:r>
            <a:endParaRPr lang="en-US" sz="2000" dirty="0"/>
          </a:p>
          <a:p>
            <a:pPr lvl="3"/>
            <a:r>
              <a:rPr lang="en-US" sz="2000" dirty="0"/>
              <a:t>Assign to same person or group </a:t>
            </a:r>
          </a:p>
          <a:p>
            <a:pPr lvl="2"/>
            <a:r>
              <a:rPr lang="en-US" sz="2400" dirty="0"/>
              <a:t>Focus on the tests </a:t>
            </a:r>
          </a:p>
          <a:p>
            <a:pPr lvl="2"/>
            <a:r>
              <a:rPr lang="en-US" sz="2400" dirty="0"/>
              <a:t>Execute group by group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a:xfrm>
            <a:off x="914400" y="838200"/>
            <a:ext cx="8077200" cy="1143000"/>
          </a:xfrm>
        </p:spPr>
        <p:txBody>
          <a:bodyPr/>
          <a:lstStyle/>
          <a:p>
            <a:r>
              <a:rPr lang="en-US" sz="3200" dirty="0" smtClean="0"/>
              <a:t>Testing documentation:</a:t>
            </a:r>
            <a:br>
              <a:rPr lang="en-US" sz="3200" dirty="0" smtClean="0"/>
            </a:br>
            <a:r>
              <a:rPr lang="en-US" sz="2800" dirty="0" smtClean="0"/>
              <a:t>Provides structure for organizing, scheduling, and managing the testing project</a:t>
            </a:r>
            <a:endParaRPr lang="en-US" sz="3200" dirty="0"/>
          </a:p>
        </p:txBody>
      </p:sp>
      <p:sp>
        <p:nvSpPr>
          <p:cNvPr id="67587" name="Rectangle 3"/>
          <p:cNvSpPr>
            <a:spLocks noGrp="1" noChangeArrowheads="1"/>
          </p:cNvSpPr>
          <p:nvPr>
            <p:ph type="body" idx="1"/>
          </p:nvPr>
        </p:nvSpPr>
        <p:spPr/>
        <p:txBody>
          <a:bodyPr/>
          <a:lstStyle/>
          <a:p>
            <a:r>
              <a:rPr lang="en-US" dirty="0"/>
              <a:t>Coordinate</a:t>
            </a:r>
          </a:p>
          <a:p>
            <a:pPr lvl="1"/>
            <a:r>
              <a:rPr lang="en-US" dirty="0"/>
              <a:t>Test plan is the </a:t>
            </a:r>
            <a:r>
              <a:rPr lang="en-US" dirty="0" smtClean="0"/>
              <a:t>focus: </a:t>
            </a:r>
            <a:endParaRPr lang="en-US" dirty="0"/>
          </a:p>
          <a:p>
            <a:pPr lvl="2"/>
            <a:r>
              <a:rPr lang="en-US" dirty="0"/>
              <a:t>For delegating work </a:t>
            </a:r>
          </a:p>
          <a:p>
            <a:pPr lvl="2"/>
            <a:r>
              <a:rPr lang="en-US" dirty="0"/>
              <a:t>Noting what work has been assigned to whom</a:t>
            </a:r>
          </a:p>
          <a:p>
            <a:pPr lvl="1"/>
            <a:r>
              <a:rPr lang="en-US" dirty="0"/>
              <a:t>Keep track of schedule </a:t>
            </a:r>
          </a:p>
          <a:p>
            <a:pPr lvl="2"/>
            <a:r>
              <a:rPr lang="en-US" dirty="0"/>
              <a:t>What was done on time </a:t>
            </a:r>
          </a:p>
          <a:p>
            <a:pPr lvl="2"/>
            <a:r>
              <a:rPr lang="en-US" dirty="0"/>
              <a:t>What took longer than expected </a:t>
            </a:r>
          </a:p>
          <a:p>
            <a:pPr lvl="2"/>
            <a:r>
              <a:rPr lang="en-US" dirty="0"/>
              <a:t>What the last time than expected </a:t>
            </a:r>
          </a:p>
          <a:p>
            <a:pPr lvl="1"/>
            <a:r>
              <a:rPr lang="en-US" dirty="0"/>
              <a:t>Adjust people and equipment as required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utoShape 2"/>
          <p:cNvSpPr>
            <a:spLocks noGrp="1" noChangeArrowheads="1"/>
          </p:cNvSpPr>
          <p:nvPr>
            <p:ph type="title"/>
          </p:nvPr>
        </p:nvSpPr>
        <p:spPr>
          <a:xfrm>
            <a:off x="762000" y="914400"/>
            <a:ext cx="8153400" cy="1143000"/>
          </a:xfrm>
        </p:spPr>
        <p:txBody>
          <a:bodyPr/>
          <a:lstStyle/>
          <a:p>
            <a:r>
              <a:rPr lang="en-US" sz="3200" dirty="0" smtClean="0"/>
              <a:t>Testing documentation:</a:t>
            </a:r>
            <a:br>
              <a:rPr lang="en-US" sz="3200" dirty="0" smtClean="0"/>
            </a:br>
            <a:r>
              <a:rPr lang="en-US" sz="2800" dirty="0" smtClean="0"/>
              <a:t>Provides structure for organizing, scheduling, and managing the testing project</a:t>
            </a:r>
            <a:endParaRPr lang="en-US" sz="3200" dirty="0"/>
          </a:p>
        </p:txBody>
      </p:sp>
      <p:sp>
        <p:nvSpPr>
          <p:cNvPr id="68611" name="Rectangle 3"/>
          <p:cNvSpPr>
            <a:spLocks noGrp="1" noChangeArrowheads="1"/>
          </p:cNvSpPr>
          <p:nvPr>
            <p:ph type="body" idx="1"/>
          </p:nvPr>
        </p:nvSpPr>
        <p:spPr>
          <a:xfrm>
            <a:off x="762000" y="2362200"/>
            <a:ext cx="8229600" cy="3724275"/>
          </a:xfrm>
        </p:spPr>
        <p:txBody>
          <a:bodyPr/>
          <a:lstStyle/>
          <a:p>
            <a:pPr>
              <a:lnSpc>
                <a:spcPct val="90000"/>
              </a:lnSpc>
            </a:pPr>
            <a:r>
              <a:rPr lang="en-US" dirty="0"/>
              <a:t>Improve individual accountability </a:t>
            </a:r>
          </a:p>
          <a:p>
            <a:pPr lvl="1">
              <a:lnSpc>
                <a:spcPct val="90000"/>
              </a:lnSpc>
            </a:pPr>
            <a:r>
              <a:rPr lang="en-US" dirty="0"/>
              <a:t>Testers clearly understand what they are accountable for </a:t>
            </a:r>
          </a:p>
          <a:p>
            <a:pPr lvl="1">
              <a:lnSpc>
                <a:spcPct val="90000"/>
              </a:lnSpc>
            </a:pPr>
            <a:r>
              <a:rPr lang="en-US" dirty="0"/>
              <a:t>Identify significant staff or test plan problems</a:t>
            </a:r>
          </a:p>
          <a:p>
            <a:pPr lvl="2">
              <a:lnSpc>
                <a:spcPct val="90000"/>
              </a:lnSpc>
            </a:pPr>
            <a:r>
              <a:rPr lang="en-US" dirty="0" smtClean="0"/>
              <a:t>Significant </a:t>
            </a:r>
            <a:r>
              <a:rPr lang="en-US" dirty="0"/>
              <a:t>gaps in the plan </a:t>
            </a:r>
            <a:r>
              <a:rPr lang="en-US" dirty="0" smtClean="0"/>
              <a:t>revealed? </a:t>
            </a:r>
            <a:r>
              <a:rPr lang="en-US" dirty="0"/>
              <a:t>(testing errors etc. )</a:t>
            </a:r>
          </a:p>
          <a:p>
            <a:pPr lvl="3">
              <a:lnSpc>
                <a:spcPct val="90000"/>
              </a:lnSpc>
            </a:pPr>
            <a:r>
              <a:rPr lang="en-US" dirty="0"/>
              <a:t>Due to the tester attitude, errors, or incapability </a:t>
            </a:r>
          </a:p>
          <a:p>
            <a:pPr lvl="3">
              <a:lnSpc>
                <a:spcPct val="90000"/>
              </a:lnSpc>
            </a:pPr>
            <a:r>
              <a:rPr lang="en-US" dirty="0"/>
              <a:t>Due to flaw in test plan </a:t>
            </a:r>
          </a:p>
          <a:p>
            <a:pPr lvl="1">
              <a:lnSpc>
                <a:spcPct val="90000"/>
              </a:lnSpc>
            </a:pPr>
            <a:r>
              <a:rPr lang="en-US" dirty="0"/>
              <a:t>Identify significant test plan designed problems</a:t>
            </a:r>
          </a:p>
          <a:p>
            <a:pPr lvl="2">
              <a:lnSpc>
                <a:spcPct val="90000"/>
              </a:lnSpc>
            </a:pPr>
            <a:r>
              <a:rPr lang="en-US" dirty="0"/>
              <a:t>Is there something missing in the test plan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a:xfrm>
            <a:off x="838200" y="914400"/>
            <a:ext cx="8077200" cy="1143000"/>
          </a:xfrm>
        </p:spPr>
        <p:txBody>
          <a:bodyPr/>
          <a:lstStyle/>
          <a:p>
            <a:r>
              <a:rPr lang="en-US" sz="3200" dirty="0" smtClean="0"/>
              <a:t>Testing documentation:</a:t>
            </a:r>
            <a:br>
              <a:rPr lang="en-US" sz="3200" dirty="0" smtClean="0"/>
            </a:br>
            <a:r>
              <a:rPr lang="en-US" sz="2800" dirty="0" smtClean="0"/>
              <a:t>Provides structure for organizing, scheduling, and managing the testing project</a:t>
            </a:r>
            <a:endParaRPr lang="en-US" sz="3200" dirty="0"/>
          </a:p>
        </p:txBody>
      </p:sp>
      <p:sp>
        <p:nvSpPr>
          <p:cNvPr id="69635" name="Rectangle 3"/>
          <p:cNvSpPr>
            <a:spLocks noGrp="1" noChangeArrowheads="1"/>
          </p:cNvSpPr>
          <p:nvPr>
            <p:ph type="body" idx="1"/>
          </p:nvPr>
        </p:nvSpPr>
        <p:spPr>
          <a:xfrm>
            <a:off x="762000" y="2362200"/>
            <a:ext cx="8229600" cy="3724275"/>
          </a:xfrm>
        </p:spPr>
        <p:txBody>
          <a:bodyPr/>
          <a:lstStyle/>
          <a:p>
            <a:r>
              <a:rPr lang="en-US" dirty="0"/>
              <a:t>Measure status and improve project accountability </a:t>
            </a:r>
          </a:p>
          <a:p>
            <a:pPr lvl="1"/>
            <a:r>
              <a:rPr lang="en-US" dirty="0"/>
              <a:t>Full test plan at start of project </a:t>
            </a:r>
          </a:p>
          <a:p>
            <a:pPr lvl="2"/>
            <a:r>
              <a:rPr lang="en-US" dirty="0"/>
              <a:t>Predict time for all tests and phases </a:t>
            </a:r>
          </a:p>
          <a:p>
            <a:pPr lvl="2"/>
            <a:r>
              <a:rPr lang="en-US" dirty="0"/>
              <a:t>Compare </a:t>
            </a:r>
            <a:r>
              <a:rPr lang="en-US" dirty="0" err="1"/>
              <a:t>actuals</a:t>
            </a:r>
            <a:r>
              <a:rPr lang="en-US" dirty="0"/>
              <a:t> to predictions  </a:t>
            </a:r>
          </a:p>
          <a:p>
            <a:pPr lvl="1"/>
            <a:r>
              <a:rPr lang="en-US" dirty="0"/>
              <a:t>Test plan developed during project </a:t>
            </a:r>
          </a:p>
          <a:p>
            <a:pPr lvl="2"/>
            <a:r>
              <a:rPr lang="en-US" dirty="0"/>
              <a:t>Still know gross test areas </a:t>
            </a:r>
          </a:p>
          <a:p>
            <a:pPr lvl="2"/>
            <a:r>
              <a:rPr lang="en-US" dirty="0"/>
              <a:t>Check progress to plan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Types of Tests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noChangeArrowheads="1"/>
          </p:cNvSpPr>
          <p:nvPr>
            <p:ph type="title"/>
          </p:nvPr>
        </p:nvSpPr>
        <p:spPr/>
        <p:txBody>
          <a:bodyPr/>
          <a:lstStyle/>
          <a:p>
            <a:r>
              <a:rPr lang="en-US" sz="3200"/>
              <a:t>What Types of Tests to Cover in Test Planning Documents</a:t>
            </a:r>
          </a:p>
        </p:txBody>
      </p:sp>
      <p:sp>
        <p:nvSpPr>
          <p:cNvPr id="48131" name="Rectangle 3"/>
          <p:cNvSpPr>
            <a:spLocks noGrp="1" noChangeArrowheads="1"/>
          </p:cNvSpPr>
          <p:nvPr>
            <p:ph type="body" idx="1"/>
          </p:nvPr>
        </p:nvSpPr>
        <p:spPr>
          <a:xfrm>
            <a:off x="838200" y="2362200"/>
            <a:ext cx="7693025" cy="4038600"/>
          </a:xfrm>
        </p:spPr>
        <p:txBody>
          <a:bodyPr/>
          <a:lstStyle/>
          <a:p>
            <a:pPr>
              <a:lnSpc>
                <a:spcPct val="90000"/>
              </a:lnSpc>
            </a:pPr>
            <a:r>
              <a:rPr lang="en-US" sz="2400" dirty="0"/>
              <a:t>Good programmers </a:t>
            </a:r>
            <a:r>
              <a:rPr lang="en-US" sz="2400" u="sng" dirty="0"/>
              <a:t>are</a:t>
            </a:r>
            <a:r>
              <a:rPr lang="en-US" sz="2400" dirty="0"/>
              <a:t> responsible </a:t>
            </a:r>
          </a:p>
          <a:p>
            <a:pPr lvl="1">
              <a:lnSpc>
                <a:spcPct val="90000"/>
              </a:lnSpc>
            </a:pPr>
            <a:r>
              <a:rPr lang="en-US" sz="2000" dirty="0"/>
              <a:t>Do lots of unit testing </a:t>
            </a:r>
          </a:p>
          <a:p>
            <a:pPr lvl="1">
              <a:lnSpc>
                <a:spcPct val="90000"/>
              </a:lnSpc>
            </a:pPr>
            <a:r>
              <a:rPr lang="en-US" sz="2000" dirty="0" smtClean="0"/>
              <a:t>But… Typically </a:t>
            </a:r>
            <a:r>
              <a:rPr lang="en-US" sz="2000" dirty="0"/>
              <a:t>don’t do system testing </a:t>
            </a:r>
          </a:p>
          <a:p>
            <a:pPr>
              <a:lnSpc>
                <a:spcPct val="90000"/>
              </a:lnSpc>
            </a:pPr>
            <a:r>
              <a:rPr lang="en-US" sz="2400" dirty="0"/>
              <a:t>Glass box testing </a:t>
            </a:r>
          </a:p>
          <a:p>
            <a:pPr lvl="1">
              <a:lnSpc>
                <a:spcPct val="90000"/>
              </a:lnSpc>
            </a:pPr>
            <a:r>
              <a:rPr lang="en-US" sz="2000" dirty="0"/>
              <a:t>Typically done by programmers </a:t>
            </a:r>
          </a:p>
          <a:p>
            <a:pPr lvl="1">
              <a:lnSpc>
                <a:spcPct val="90000"/>
              </a:lnSpc>
            </a:pPr>
            <a:r>
              <a:rPr lang="en-US" sz="2000" dirty="0"/>
              <a:t>Branch and </a:t>
            </a:r>
            <a:r>
              <a:rPr lang="en-US" sz="2000" dirty="0" smtClean="0"/>
              <a:t>coverage </a:t>
            </a:r>
            <a:r>
              <a:rPr lang="en-US" sz="2000" dirty="0"/>
              <a:t>testing </a:t>
            </a:r>
          </a:p>
          <a:p>
            <a:pPr lvl="1">
              <a:lnSpc>
                <a:spcPct val="90000"/>
              </a:lnSpc>
            </a:pPr>
            <a:r>
              <a:rPr lang="en-US" sz="2000" dirty="0"/>
              <a:t>All modules tested </a:t>
            </a:r>
          </a:p>
          <a:p>
            <a:pPr>
              <a:lnSpc>
                <a:spcPct val="90000"/>
              </a:lnSpc>
            </a:pPr>
            <a:r>
              <a:rPr lang="en-US" sz="2400" dirty="0"/>
              <a:t>Research </a:t>
            </a:r>
          </a:p>
          <a:p>
            <a:pPr lvl="1">
              <a:lnSpc>
                <a:spcPct val="90000"/>
              </a:lnSpc>
            </a:pPr>
            <a:r>
              <a:rPr lang="en-US" sz="2000" dirty="0"/>
              <a:t>Little difference between effectiveness of glass box and black box testing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p:cNvSpPr>
            <a:spLocks noGrp="1" noChangeArrowheads="1"/>
          </p:cNvSpPr>
          <p:nvPr>
            <p:ph type="title"/>
          </p:nvPr>
        </p:nvSpPr>
        <p:spPr/>
        <p:txBody>
          <a:bodyPr/>
          <a:lstStyle/>
          <a:p>
            <a:r>
              <a:rPr lang="en-US"/>
              <a:t>Glass box testing </a:t>
            </a:r>
          </a:p>
        </p:txBody>
      </p:sp>
      <p:sp>
        <p:nvSpPr>
          <p:cNvPr id="71683" name="Rectangle 3"/>
          <p:cNvSpPr>
            <a:spLocks noGrp="1" noChangeArrowheads="1"/>
          </p:cNvSpPr>
          <p:nvPr>
            <p:ph type="body" idx="1"/>
          </p:nvPr>
        </p:nvSpPr>
        <p:spPr/>
        <p:txBody>
          <a:bodyPr/>
          <a:lstStyle/>
          <a:p>
            <a:pPr>
              <a:lnSpc>
                <a:spcPct val="80000"/>
              </a:lnSpc>
            </a:pPr>
            <a:r>
              <a:rPr lang="en-US" sz="2400" dirty="0" smtClean="0"/>
              <a:t>Missing test </a:t>
            </a:r>
            <a:r>
              <a:rPr lang="en-US" sz="2400" dirty="0"/>
              <a:t>examples :</a:t>
            </a:r>
          </a:p>
          <a:p>
            <a:pPr lvl="1">
              <a:lnSpc>
                <a:spcPct val="80000"/>
              </a:lnSpc>
            </a:pPr>
            <a:r>
              <a:rPr lang="en-US" sz="2000" dirty="0"/>
              <a:t>From the DOS era</a:t>
            </a:r>
            <a:r>
              <a:rPr lang="en-US" sz="2000" dirty="0" smtClean="0"/>
              <a:t>:</a:t>
            </a:r>
          </a:p>
          <a:p>
            <a:pPr lvl="2">
              <a:lnSpc>
                <a:spcPct val="80000"/>
              </a:lnSpc>
            </a:pPr>
            <a:r>
              <a:rPr lang="en-US" sz="1800" dirty="0" smtClean="0"/>
              <a:t>Hitting </a:t>
            </a:r>
            <a:r>
              <a:rPr lang="en-US" sz="1800" dirty="0"/>
              <a:t>space bar while loading the operating system locked the </a:t>
            </a:r>
            <a:r>
              <a:rPr lang="en-US" sz="1800" dirty="0" smtClean="0"/>
              <a:t>computer</a:t>
            </a:r>
          </a:p>
          <a:p>
            <a:pPr lvl="3">
              <a:lnSpc>
                <a:spcPct val="80000"/>
              </a:lnSpc>
            </a:pPr>
            <a:r>
              <a:rPr lang="en-US" sz="1600" dirty="0" smtClean="0"/>
              <a:t>Interrupts </a:t>
            </a:r>
            <a:r>
              <a:rPr lang="en-US" sz="1600" dirty="0"/>
              <a:t>were not disabled during the disk </a:t>
            </a:r>
            <a:r>
              <a:rPr lang="en-US" sz="1600" dirty="0" smtClean="0"/>
              <a:t>I/O</a:t>
            </a:r>
          </a:p>
          <a:p>
            <a:pPr lvl="4">
              <a:lnSpc>
                <a:spcPct val="80000"/>
              </a:lnSpc>
            </a:pPr>
            <a:r>
              <a:rPr lang="en-US" sz="1600" dirty="0" smtClean="0"/>
              <a:t>Keyboard interrupt not handled</a:t>
            </a:r>
          </a:p>
          <a:p>
            <a:pPr lvl="3">
              <a:lnSpc>
                <a:spcPct val="80000"/>
              </a:lnSpc>
            </a:pPr>
            <a:r>
              <a:rPr lang="en-US" sz="1600" dirty="0" smtClean="0"/>
              <a:t>It </a:t>
            </a:r>
            <a:r>
              <a:rPr lang="en-US" sz="1600" dirty="0"/>
              <a:t>dropped </a:t>
            </a:r>
            <a:r>
              <a:rPr lang="en-US" sz="1600" dirty="0" smtClean="0"/>
              <a:t>them caused </a:t>
            </a:r>
            <a:r>
              <a:rPr lang="en-US" sz="1600" dirty="0"/>
              <a:t>a fatal error </a:t>
            </a:r>
          </a:p>
          <a:p>
            <a:pPr lvl="1">
              <a:lnSpc>
                <a:spcPct val="80000"/>
              </a:lnSpc>
            </a:pPr>
            <a:r>
              <a:rPr lang="en-US" sz="2000" dirty="0"/>
              <a:t>Monitor problem: </a:t>
            </a:r>
            <a:endParaRPr lang="en-US" sz="2000" dirty="0" smtClean="0"/>
          </a:p>
          <a:p>
            <a:pPr lvl="2">
              <a:lnSpc>
                <a:spcPct val="80000"/>
              </a:lnSpc>
            </a:pPr>
            <a:r>
              <a:rPr lang="en-US" sz="1800" dirty="0" smtClean="0"/>
              <a:t>Monochrome monitors </a:t>
            </a:r>
            <a:r>
              <a:rPr lang="en-US" sz="1800" dirty="0"/>
              <a:t>and </a:t>
            </a:r>
            <a:r>
              <a:rPr lang="en-US" sz="1800" dirty="0" smtClean="0"/>
              <a:t>color monitors for </a:t>
            </a:r>
            <a:r>
              <a:rPr lang="en-US" sz="1800" dirty="0"/>
              <a:t>a </a:t>
            </a:r>
            <a:r>
              <a:rPr lang="en-US" sz="1800" dirty="0" smtClean="0"/>
              <a:t>the original IBM PC used </a:t>
            </a:r>
            <a:r>
              <a:rPr lang="en-US" sz="1800" dirty="0"/>
              <a:t>the same style of </a:t>
            </a:r>
            <a:r>
              <a:rPr lang="en-US" sz="1800" dirty="0" smtClean="0"/>
              <a:t>connector (DB-9)</a:t>
            </a:r>
          </a:p>
          <a:p>
            <a:pPr lvl="3">
              <a:lnSpc>
                <a:spcPct val="80000"/>
              </a:lnSpc>
            </a:pPr>
            <a:r>
              <a:rPr lang="en-US" sz="1600" dirty="0" smtClean="0"/>
              <a:t>If a monochrome </a:t>
            </a:r>
            <a:r>
              <a:rPr lang="en-US" sz="1600" dirty="0"/>
              <a:t>monitor was </a:t>
            </a:r>
            <a:r>
              <a:rPr lang="en-US" sz="1600" dirty="0" smtClean="0"/>
              <a:t>plugged </a:t>
            </a:r>
            <a:r>
              <a:rPr lang="en-US" sz="1600" dirty="0"/>
              <a:t>into the wrong video card the monitor would </a:t>
            </a:r>
            <a:r>
              <a:rPr lang="en-US" sz="1600" dirty="0" smtClean="0"/>
              <a:t>literally smoke</a:t>
            </a:r>
          </a:p>
          <a:p>
            <a:pPr lvl="3">
              <a:lnSpc>
                <a:spcPct val="80000"/>
              </a:lnSpc>
            </a:pPr>
            <a:r>
              <a:rPr lang="en-US" sz="1600" dirty="0" smtClean="0"/>
              <a:t>Like </a:t>
            </a:r>
            <a:r>
              <a:rPr lang="en-US" sz="1600" dirty="0"/>
              <a:t>wise in a dual monitor </a:t>
            </a:r>
            <a:r>
              <a:rPr lang="en-US" sz="1600" dirty="0" smtClean="0"/>
              <a:t>system (1 mono, 1 color) </a:t>
            </a:r>
            <a:r>
              <a:rPr lang="en-US" sz="1600" dirty="0"/>
              <a:t>running some PC games on a monochrome monitor would smoke the </a:t>
            </a:r>
            <a:r>
              <a:rPr lang="en-US" sz="1600" dirty="0" smtClean="0"/>
              <a:t>monitor</a:t>
            </a:r>
            <a:endParaRPr lang="en-US" sz="1600" dirty="0"/>
          </a:p>
          <a:p>
            <a:pPr>
              <a:lnSpc>
                <a:spcPct val="80000"/>
              </a:lnSpc>
            </a:pPr>
            <a:r>
              <a:rPr lang="en-US" sz="2400" dirty="0"/>
              <a:t>These type of errors are not directly evident in the code, they are logical errors in the system </a:t>
            </a:r>
          </a:p>
          <a:p>
            <a:pPr lvl="1">
              <a:lnSpc>
                <a:spcPct val="80000"/>
              </a:lnSpc>
            </a:pP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AutoShape 2"/>
          <p:cNvSpPr>
            <a:spLocks noGrp="1" noChangeArrowheads="1"/>
          </p:cNvSpPr>
          <p:nvPr>
            <p:ph type="title"/>
          </p:nvPr>
        </p:nvSpPr>
        <p:spPr/>
        <p:txBody>
          <a:bodyPr/>
          <a:lstStyle/>
          <a:p>
            <a:r>
              <a:rPr lang="en-US"/>
              <a:t>Important black box test types </a:t>
            </a:r>
          </a:p>
        </p:txBody>
      </p:sp>
      <p:sp>
        <p:nvSpPr>
          <p:cNvPr id="72707" name="Rectangle 3"/>
          <p:cNvSpPr>
            <a:spLocks noGrp="1" noChangeArrowheads="1"/>
          </p:cNvSpPr>
          <p:nvPr>
            <p:ph type="body" idx="1"/>
          </p:nvPr>
        </p:nvSpPr>
        <p:spPr>
          <a:xfrm>
            <a:off x="838200" y="2362200"/>
            <a:ext cx="7693025" cy="4495800"/>
          </a:xfrm>
        </p:spPr>
        <p:txBody>
          <a:bodyPr/>
          <a:lstStyle/>
          <a:p>
            <a:pPr>
              <a:lnSpc>
                <a:spcPct val="90000"/>
              </a:lnSpc>
            </a:pPr>
            <a:r>
              <a:rPr lang="en-US" sz="2400" dirty="0"/>
              <a:t>Acceptance tests </a:t>
            </a:r>
          </a:p>
          <a:p>
            <a:pPr>
              <a:lnSpc>
                <a:spcPct val="90000"/>
              </a:lnSpc>
            </a:pPr>
            <a:r>
              <a:rPr lang="en-US" sz="2400" dirty="0"/>
              <a:t>Control </a:t>
            </a:r>
            <a:r>
              <a:rPr lang="en-US" sz="2400" dirty="0" smtClean="0"/>
              <a:t>flow </a:t>
            </a:r>
            <a:endParaRPr lang="en-US" sz="2400" dirty="0"/>
          </a:p>
          <a:p>
            <a:pPr>
              <a:lnSpc>
                <a:spcPct val="90000"/>
              </a:lnSpc>
            </a:pPr>
            <a:r>
              <a:rPr lang="en-US" sz="2400" dirty="0"/>
              <a:t>Data flow and integrity </a:t>
            </a:r>
          </a:p>
          <a:p>
            <a:pPr>
              <a:lnSpc>
                <a:spcPct val="90000"/>
              </a:lnSpc>
            </a:pPr>
            <a:r>
              <a:rPr lang="en-US" sz="2400" dirty="0"/>
              <a:t>Stress tests </a:t>
            </a:r>
          </a:p>
          <a:p>
            <a:pPr>
              <a:lnSpc>
                <a:spcPct val="90000"/>
              </a:lnSpc>
            </a:pPr>
            <a:r>
              <a:rPr lang="en-US" sz="2400" dirty="0"/>
              <a:t>User interface </a:t>
            </a:r>
          </a:p>
          <a:p>
            <a:pPr>
              <a:lnSpc>
                <a:spcPct val="90000"/>
              </a:lnSpc>
            </a:pPr>
            <a:r>
              <a:rPr lang="en-US" sz="2400" dirty="0"/>
              <a:t>Regression </a:t>
            </a:r>
          </a:p>
          <a:p>
            <a:pPr>
              <a:lnSpc>
                <a:spcPct val="90000"/>
              </a:lnSpc>
            </a:pPr>
            <a:r>
              <a:rPr lang="en-US" sz="2400" dirty="0"/>
              <a:t>Performance </a:t>
            </a:r>
          </a:p>
          <a:p>
            <a:pPr>
              <a:lnSpc>
                <a:spcPct val="90000"/>
              </a:lnSpc>
            </a:pPr>
            <a:r>
              <a:rPr lang="en-US" sz="2400" dirty="0"/>
              <a:t>Potential bugs </a:t>
            </a:r>
          </a:p>
          <a:p>
            <a:pPr>
              <a:lnSpc>
                <a:spcPct val="90000"/>
              </a:lnSpc>
            </a:pPr>
            <a:r>
              <a:rPr lang="en-US" sz="2400" dirty="0"/>
              <a:t>Beta tests </a:t>
            </a:r>
          </a:p>
          <a:p>
            <a:pPr>
              <a:lnSpc>
                <a:spcPct val="90000"/>
              </a:lnSpc>
            </a:pPr>
            <a:r>
              <a:rPr lang="en-US" sz="2400" dirty="0"/>
              <a:t>Release tests </a:t>
            </a:r>
          </a:p>
          <a:p>
            <a:pPr>
              <a:lnSpc>
                <a:spcPct val="90000"/>
              </a:lnSpc>
            </a:pPr>
            <a:r>
              <a:rPr lang="en-US" sz="2400" dirty="0"/>
              <a:t>Utility (does it serve the purpose)in </a:t>
            </a:r>
            <a:r>
              <a:rPr lang="en-US" sz="2400" dirty="0" smtClean="0"/>
              <a:t>the environment </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p:txBody>
          <a:bodyPr/>
          <a:lstStyle/>
          <a:p>
            <a:r>
              <a:rPr lang="en-US" sz="3200"/>
              <a:t>A Strategy for Developing Components of Test Planning Documents</a:t>
            </a:r>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p:txBody>
          <a:bodyPr/>
          <a:lstStyle/>
          <a:p>
            <a:r>
              <a:rPr lang="en-US" sz="3200"/>
              <a:t>Evolutionary development of test materials </a:t>
            </a:r>
          </a:p>
        </p:txBody>
      </p:sp>
      <p:sp>
        <p:nvSpPr>
          <p:cNvPr id="74755" name="Rectangle 3"/>
          <p:cNvSpPr>
            <a:spLocks noGrp="1" noChangeArrowheads="1"/>
          </p:cNvSpPr>
          <p:nvPr>
            <p:ph type="body" idx="1"/>
          </p:nvPr>
        </p:nvSpPr>
        <p:spPr/>
        <p:txBody>
          <a:bodyPr/>
          <a:lstStyle/>
          <a:p>
            <a:r>
              <a:rPr lang="en-US" dirty="0" smtClean="0"/>
              <a:t>Old waterfall </a:t>
            </a:r>
            <a:r>
              <a:rPr lang="en-US" dirty="0"/>
              <a:t>programming </a:t>
            </a:r>
            <a:r>
              <a:rPr lang="en-US" dirty="0" smtClean="0"/>
              <a:t>paradigm is not the </a:t>
            </a:r>
            <a:r>
              <a:rPr lang="en-US" dirty="0"/>
              <a:t>best </a:t>
            </a:r>
            <a:r>
              <a:rPr lang="en-US" dirty="0" smtClean="0"/>
              <a:t>approach for </a:t>
            </a:r>
            <a:r>
              <a:rPr lang="en-US" dirty="0"/>
              <a:t>testing either </a:t>
            </a:r>
          </a:p>
          <a:p>
            <a:r>
              <a:rPr lang="en-US" dirty="0"/>
              <a:t>Use an evolutionary </a:t>
            </a:r>
            <a:r>
              <a:rPr lang="en-US" dirty="0" smtClean="0"/>
              <a:t>or </a:t>
            </a:r>
            <a:r>
              <a:rPr lang="en-US" dirty="0"/>
              <a:t>incremental method </a:t>
            </a:r>
          </a:p>
          <a:p>
            <a:pPr lvl="1"/>
            <a:r>
              <a:rPr lang="en-US" dirty="0"/>
              <a:t>Learn and Improve your testing as your experience with the product increases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p:txBody>
          <a:bodyPr/>
          <a:lstStyle/>
          <a:p>
            <a:r>
              <a:rPr lang="en-US"/>
              <a:t>Test Plan</a:t>
            </a:r>
          </a:p>
        </p:txBody>
      </p:sp>
      <p:sp>
        <p:nvSpPr>
          <p:cNvPr id="45059" name="Rectangle 3"/>
          <p:cNvSpPr>
            <a:spLocks noGrp="1" noChangeArrowheads="1"/>
          </p:cNvSpPr>
          <p:nvPr>
            <p:ph type="body" idx="1"/>
          </p:nvPr>
        </p:nvSpPr>
        <p:spPr/>
        <p:txBody>
          <a:bodyPr/>
          <a:lstStyle/>
          <a:p>
            <a:pPr>
              <a:lnSpc>
                <a:spcPct val="90000"/>
              </a:lnSpc>
            </a:pPr>
            <a:r>
              <a:rPr lang="en-US" dirty="0"/>
              <a:t>ANSI/IEEE Standard 829-1983</a:t>
            </a:r>
          </a:p>
          <a:p>
            <a:pPr lvl="1">
              <a:lnSpc>
                <a:spcPct val="90000"/>
              </a:lnSpc>
            </a:pPr>
            <a:r>
              <a:rPr lang="en-US" dirty="0"/>
              <a:t>“</a:t>
            </a:r>
            <a:r>
              <a:rPr lang="en-US" i="1" dirty="0">
                <a:solidFill>
                  <a:schemeClr val="accent4">
                    <a:lumMod val="50000"/>
                    <a:lumOff val="50000"/>
                  </a:schemeClr>
                </a:solidFill>
              </a:rPr>
              <a:t>A document describing the scope, approach, resources, and schedule of intended testing activities.  It identifies test items, the feature to be tested, the testing tasks, who will do each task, and any risks requiring contingency planning</a:t>
            </a:r>
            <a:r>
              <a:rPr lang="en-US" dirty="0"/>
              <a:t>.”</a:t>
            </a:r>
          </a:p>
          <a:p>
            <a:pPr>
              <a:lnSpc>
                <a:spcPct val="90000"/>
              </a:lnSpc>
            </a:pPr>
            <a:r>
              <a:rPr lang="en-US" dirty="0"/>
              <a:t>A broad, sometimes huge document consisting of many smaller documents used to test a product.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AutoShape 2"/>
          <p:cNvSpPr>
            <a:spLocks noGrp="1" noChangeArrowheads="1"/>
          </p:cNvSpPr>
          <p:nvPr>
            <p:ph type="title"/>
          </p:nvPr>
        </p:nvSpPr>
        <p:spPr/>
        <p:txBody>
          <a:bodyPr/>
          <a:lstStyle/>
          <a:p>
            <a:r>
              <a:rPr lang="en-US" sz="3200"/>
              <a:t>Initial development of test materials </a:t>
            </a:r>
          </a:p>
        </p:txBody>
      </p:sp>
      <p:sp>
        <p:nvSpPr>
          <p:cNvPr id="75779" name="Rectangle 3"/>
          <p:cNvSpPr>
            <a:spLocks noGrp="1" noChangeArrowheads="1"/>
          </p:cNvSpPr>
          <p:nvPr>
            <p:ph type="body" idx="1"/>
          </p:nvPr>
        </p:nvSpPr>
        <p:spPr>
          <a:xfrm>
            <a:off x="838200" y="2286000"/>
            <a:ext cx="7693025" cy="4572000"/>
          </a:xfrm>
        </p:spPr>
        <p:txBody>
          <a:bodyPr/>
          <a:lstStyle/>
          <a:p>
            <a:pPr>
              <a:lnSpc>
                <a:spcPct val="80000"/>
              </a:lnSpc>
            </a:pPr>
            <a:r>
              <a:rPr lang="en-US" sz="2000" dirty="0"/>
              <a:t>Test against the documentation </a:t>
            </a:r>
          </a:p>
          <a:p>
            <a:pPr lvl="1">
              <a:lnSpc>
                <a:spcPct val="80000"/>
              </a:lnSpc>
            </a:pPr>
            <a:r>
              <a:rPr lang="en-US" sz="1800" dirty="0"/>
              <a:t>Compare programs behavior to the user documentation </a:t>
            </a:r>
          </a:p>
          <a:p>
            <a:pPr lvl="2">
              <a:lnSpc>
                <a:spcPct val="80000"/>
              </a:lnSpc>
            </a:pPr>
            <a:r>
              <a:rPr lang="en-US" sz="1600" dirty="0"/>
              <a:t>Checks the program </a:t>
            </a:r>
          </a:p>
          <a:p>
            <a:pPr lvl="2">
              <a:lnSpc>
                <a:spcPct val="80000"/>
              </a:lnSpc>
            </a:pPr>
            <a:r>
              <a:rPr lang="en-US" sz="1600" dirty="0"/>
              <a:t>Checks the documentation </a:t>
            </a:r>
          </a:p>
          <a:p>
            <a:pPr>
              <a:lnSpc>
                <a:spcPct val="80000"/>
              </a:lnSpc>
            </a:pPr>
            <a:r>
              <a:rPr lang="en-US" sz="2000" dirty="0"/>
              <a:t>Create test documentation </a:t>
            </a:r>
            <a:r>
              <a:rPr lang="en-US" sz="2000" dirty="0" smtClean="0"/>
              <a:t>organized </a:t>
            </a:r>
            <a:r>
              <a:rPr lang="en-US" sz="2000" dirty="0"/>
              <a:t>for efficient </a:t>
            </a:r>
            <a:r>
              <a:rPr lang="en-US" sz="2000" dirty="0" smtClean="0"/>
              <a:t>testing</a:t>
            </a:r>
          </a:p>
          <a:p>
            <a:pPr lvl="1">
              <a:lnSpc>
                <a:spcPct val="80000"/>
              </a:lnSpc>
            </a:pPr>
            <a:r>
              <a:rPr lang="en-US" sz="1800" dirty="0" smtClean="0"/>
              <a:t>Function </a:t>
            </a:r>
            <a:r>
              <a:rPr lang="en-US" sz="1800" dirty="0"/>
              <a:t>list </a:t>
            </a:r>
          </a:p>
          <a:p>
            <a:pPr lvl="2">
              <a:lnSpc>
                <a:spcPct val="80000"/>
              </a:lnSpc>
            </a:pPr>
            <a:r>
              <a:rPr lang="en-US" sz="1400" dirty="0"/>
              <a:t>List all functions </a:t>
            </a:r>
          </a:p>
          <a:p>
            <a:pPr lvl="3">
              <a:lnSpc>
                <a:spcPct val="80000"/>
              </a:lnSpc>
            </a:pPr>
            <a:r>
              <a:rPr lang="en-US" sz="1400" dirty="0"/>
              <a:t>First attempt will not be complete </a:t>
            </a:r>
          </a:p>
          <a:p>
            <a:pPr lvl="3">
              <a:lnSpc>
                <a:spcPct val="80000"/>
              </a:lnSpc>
            </a:pPr>
            <a:r>
              <a:rPr lang="en-US" sz="1400" dirty="0"/>
              <a:t>May miss some </a:t>
            </a:r>
          </a:p>
          <a:p>
            <a:pPr lvl="3">
              <a:lnSpc>
                <a:spcPct val="80000"/>
              </a:lnSpc>
            </a:pPr>
            <a:r>
              <a:rPr lang="en-US" sz="1400" dirty="0"/>
              <a:t>Features may be </a:t>
            </a:r>
            <a:r>
              <a:rPr lang="en-US" sz="1400" dirty="0" smtClean="0"/>
              <a:t>added</a:t>
            </a:r>
          </a:p>
          <a:p>
            <a:pPr lvl="3">
              <a:lnSpc>
                <a:spcPct val="80000"/>
              </a:lnSpc>
            </a:pPr>
            <a:r>
              <a:rPr lang="en-US" sz="1400" dirty="0" smtClean="0"/>
              <a:t>Features may be dropped</a:t>
            </a:r>
            <a:endParaRPr lang="en-US" sz="1400" dirty="0"/>
          </a:p>
          <a:p>
            <a:pPr lvl="3">
              <a:lnSpc>
                <a:spcPct val="80000"/>
              </a:lnSpc>
            </a:pPr>
            <a:r>
              <a:rPr lang="en-US" sz="1400" dirty="0"/>
              <a:t>Keep list current </a:t>
            </a:r>
          </a:p>
          <a:p>
            <a:pPr>
              <a:lnSpc>
                <a:spcPct val="80000"/>
              </a:lnSpc>
            </a:pPr>
            <a:r>
              <a:rPr lang="en-US" sz="2000" dirty="0"/>
              <a:t>Do a simple analysis of limits </a:t>
            </a:r>
          </a:p>
          <a:p>
            <a:pPr lvl="1">
              <a:lnSpc>
                <a:spcPct val="80000"/>
              </a:lnSpc>
            </a:pPr>
            <a:r>
              <a:rPr lang="en-US" sz="1800" dirty="0"/>
              <a:t>Tried reasonable limits </a:t>
            </a:r>
            <a:r>
              <a:rPr lang="en-US" sz="1800" dirty="0" smtClean="0"/>
              <a:t>wherever </a:t>
            </a:r>
            <a:r>
              <a:rPr lang="en-US" sz="1800" dirty="0"/>
              <a:t>data is entered </a:t>
            </a:r>
          </a:p>
          <a:p>
            <a:pPr lvl="1">
              <a:lnSpc>
                <a:spcPct val="80000"/>
              </a:lnSpc>
            </a:pPr>
            <a:r>
              <a:rPr lang="en-US" sz="1800" dirty="0"/>
              <a:t>If it passes try wider limits </a:t>
            </a:r>
          </a:p>
          <a:p>
            <a:pPr>
              <a:lnSpc>
                <a:spcPct val="80000"/>
              </a:lnSpc>
            </a:pPr>
            <a:r>
              <a:rPr lang="en-US" sz="2000" dirty="0" smtClean="0"/>
              <a:t>Start </a:t>
            </a:r>
            <a:r>
              <a:rPr lang="en-US" sz="2000" dirty="0"/>
              <a:t>with a simple foundation and expand on it </a:t>
            </a:r>
          </a:p>
          <a:p>
            <a:pPr lvl="1">
              <a:lnSpc>
                <a:spcPct val="80000"/>
              </a:lnSpc>
            </a:pPr>
            <a:r>
              <a:rPr lang="en-US" sz="1800" dirty="0" smtClean="0"/>
              <a:t>Outline </a:t>
            </a:r>
            <a:r>
              <a:rPr lang="en-US" sz="1800" dirty="0"/>
              <a:t>processor is handy </a:t>
            </a:r>
            <a:r>
              <a:rPr lang="en-US" sz="1800" dirty="0" smtClean="0"/>
              <a:t>for this task</a:t>
            </a:r>
            <a:endParaRPr lang="en-US" sz="1800" dirty="0"/>
          </a:p>
          <a:p>
            <a:pPr>
              <a:lnSpc>
                <a:spcPct val="80000"/>
              </a:lnSpc>
              <a:buFont typeface="Wingdings" pitchFamily="2" charset="2"/>
              <a:buNone/>
            </a:pPr>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AutoShape 2"/>
          <p:cNvSpPr>
            <a:spLocks noGrp="1" noChangeArrowheads="1"/>
          </p:cNvSpPr>
          <p:nvPr>
            <p:ph type="title"/>
          </p:nvPr>
        </p:nvSpPr>
        <p:spPr/>
        <p:txBody>
          <a:bodyPr/>
          <a:lstStyle/>
          <a:p>
            <a:r>
              <a:rPr lang="en-US" sz="3200" dirty="0"/>
              <a:t>Where to focus </a:t>
            </a:r>
            <a:r>
              <a:rPr lang="en-US" sz="3200" dirty="0" smtClean="0"/>
              <a:t>next</a:t>
            </a:r>
            <a:br>
              <a:rPr lang="en-US" sz="3200" dirty="0" smtClean="0"/>
            </a:br>
            <a:r>
              <a:rPr lang="en-US" sz="3200" dirty="0" smtClean="0"/>
              <a:t>Where </a:t>
            </a:r>
            <a:r>
              <a:rPr lang="en-US" sz="3200" dirty="0"/>
              <a:t>to add depth  </a:t>
            </a:r>
          </a:p>
        </p:txBody>
      </p:sp>
      <p:sp>
        <p:nvSpPr>
          <p:cNvPr id="76803" name="Rectangle 3"/>
          <p:cNvSpPr>
            <a:spLocks noGrp="1" noChangeArrowheads="1"/>
          </p:cNvSpPr>
          <p:nvPr>
            <p:ph type="body" idx="1"/>
          </p:nvPr>
        </p:nvSpPr>
        <p:spPr>
          <a:xfrm>
            <a:off x="838200" y="2362200"/>
            <a:ext cx="7693025" cy="4495800"/>
          </a:xfrm>
        </p:spPr>
        <p:txBody>
          <a:bodyPr/>
          <a:lstStyle/>
          <a:p>
            <a:pPr>
              <a:lnSpc>
                <a:spcPct val="90000"/>
              </a:lnSpc>
            </a:pPr>
            <a:r>
              <a:rPr lang="en-US" sz="2000" dirty="0" smtClean="0"/>
              <a:t>What are the “most likely” errors?</a:t>
            </a:r>
            <a:endParaRPr lang="en-US" sz="2000" dirty="0"/>
          </a:p>
          <a:p>
            <a:pPr lvl="1">
              <a:lnSpc>
                <a:spcPct val="90000"/>
              </a:lnSpc>
            </a:pPr>
            <a:r>
              <a:rPr lang="en-US" sz="1800" dirty="0"/>
              <a:t>If you know if they’re there find and fix them </a:t>
            </a:r>
          </a:p>
          <a:p>
            <a:pPr>
              <a:lnSpc>
                <a:spcPct val="90000"/>
              </a:lnSpc>
            </a:pPr>
            <a:r>
              <a:rPr lang="en-US" sz="2000" dirty="0"/>
              <a:t>Where are the most visible </a:t>
            </a:r>
            <a:r>
              <a:rPr lang="en-US" sz="2000" dirty="0" smtClean="0"/>
              <a:t>errors? </a:t>
            </a:r>
            <a:endParaRPr lang="en-US" sz="2000" dirty="0"/>
          </a:p>
          <a:p>
            <a:pPr lvl="1">
              <a:lnSpc>
                <a:spcPct val="90000"/>
              </a:lnSpc>
            </a:pPr>
            <a:r>
              <a:rPr lang="en-US" sz="1800" dirty="0"/>
              <a:t>Impacts the customers first impression of product </a:t>
            </a:r>
          </a:p>
          <a:p>
            <a:pPr>
              <a:lnSpc>
                <a:spcPct val="90000"/>
              </a:lnSpc>
            </a:pPr>
            <a:r>
              <a:rPr lang="en-US" sz="2000" dirty="0"/>
              <a:t>What </a:t>
            </a:r>
            <a:r>
              <a:rPr lang="en-US" sz="2000" dirty="0" smtClean="0"/>
              <a:t>is </a:t>
            </a:r>
            <a:r>
              <a:rPr lang="en-US" sz="2000" dirty="0"/>
              <a:t>most used in this </a:t>
            </a:r>
            <a:r>
              <a:rPr lang="en-US" sz="2000" dirty="0" smtClean="0"/>
              <a:t>program? </a:t>
            </a:r>
            <a:endParaRPr lang="en-US" sz="2000" dirty="0"/>
          </a:p>
          <a:p>
            <a:pPr lvl="1">
              <a:lnSpc>
                <a:spcPct val="90000"/>
              </a:lnSpc>
            </a:pPr>
            <a:r>
              <a:rPr lang="en-US" sz="1800" dirty="0"/>
              <a:t>This </a:t>
            </a:r>
            <a:r>
              <a:rPr lang="en-US" sz="1800" dirty="0" smtClean="0"/>
              <a:t>is </a:t>
            </a:r>
            <a:r>
              <a:rPr lang="en-US" sz="1800" dirty="0"/>
              <a:t>the most exposure to errors </a:t>
            </a:r>
          </a:p>
          <a:p>
            <a:pPr>
              <a:lnSpc>
                <a:spcPct val="90000"/>
              </a:lnSpc>
            </a:pPr>
            <a:r>
              <a:rPr lang="en-US" sz="2000" dirty="0"/>
              <a:t>What </a:t>
            </a:r>
            <a:r>
              <a:rPr lang="en-US" sz="2000" dirty="0" smtClean="0"/>
              <a:t>is the most </a:t>
            </a:r>
            <a:r>
              <a:rPr lang="en-US" sz="2000" dirty="0"/>
              <a:t>distinguishing </a:t>
            </a:r>
            <a:r>
              <a:rPr lang="en-US" sz="2000" dirty="0" smtClean="0"/>
              <a:t>aspects </a:t>
            </a:r>
            <a:r>
              <a:rPr lang="en-US" sz="2000" dirty="0"/>
              <a:t>of this </a:t>
            </a:r>
            <a:r>
              <a:rPr lang="en-US" sz="2000" dirty="0" smtClean="0"/>
              <a:t>program?</a:t>
            </a:r>
            <a:endParaRPr lang="en-US" sz="2000" dirty="0"/>
          </a:p>
          <a:p>
            <a:pPr lvl="1">
              <a:lnSpc>
                <a:spcPct val="90000"/>
              </a:lnSpc>
            </a:pPr>
            <a:r>
              <a:rPr lang="en-US" sz="1800" dirty="0"/>
              <a:t>Don’t want errors in your crown jewels </a:t>
            </a:r>
          </a:p>
          <a:p>
            <a:pPr>
              <a:lnSpc>
                <a:spcPct val="90000"/>
              </a:lnSpc>
            </a:pPr>
            <a:r>
              <a:rPr lang="en-US" sz="2000" dirty="0" smtClean="0"/>
              <a:t>What are the hardest </a:t>
            </a:r>
            <a:r>
              <a:rPr lang="en-US" sz="2000" dirty="0"/>
              <a:t>areas to </a:t>
            </a:r>
            <a:r>
              <a:rPr lang="en-US" sz="2000" dirty="0" smtClean="0"/>
              <a:t>fix?</a:t>
            </a:r>
            <a:endParaRPr lang="en-US" sz="2000" dirty="0"/>
          </a:p>
          <a:p>
            <a:pPr lvl="1">
              <a:lnSpc>
                <a:spcPct val="90000"/>
              </a:lnSpc>
            </a:pPr>
            <a:r>
              <a:rPr lang="en-US" sz="1800" dirty="0"/>
              <a:t>Asked programmers when these areas are </a:t>
            </a:r>
          </a:p>
          <a:p>
            <a:pPr lvl="1">
              <a:lnSpc>
                <a:spcPct val="90000"/>
              </a:lnSpc>
            </a:pPr>
            <a:r>
              <a:rPr lang="en-US" sz="1800" dirty="0"/>
              <a:t>Work and stress those areas early </a:t>
            </a:r>
          </a:p>
          <a:p>
            <a:pPr lvl="1">
              <a:lnSpc>
                <a:spcPct val="90000"/>
              </a:lnSpc>
            </a:pPr>
            <a:r>
              <a:rPr lang="en-US" sz="1800" dirty="0"/>
              <a:t>Gives programmers enough time to fix </a:t>
            </a:r>
          </a:p>
          <a:p>
            <a:pPr>
              <a:lnSpc>
                <a:spcPct val="90000"/>
              </a:lnSpc>
            </a:pPr>
            <a:r>
              <a:rPr lang="en-US" sz="2000" dirty="0" smtClean="0"/>
              <a:t>What do you most understand? </a:t>
            </a:r>
            <a:endParaRPr lang="en-US" sz="2000" dirty="0"/>
          </a:p>
          <a:p>
            <a:pPr lvl="1">
              <a:lnSpc>
                <a:spcPct val="90000"/>
              </a:lnSpc>
            </a:pPr>
            <a:r>
              <a:rPr lang="en-US" sz="1800" dirty="0"/>
              <a:t>Most easily tested immediately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AutoShape 2"/>
          <p:cNvSpPr>
            <a:spLocks noGrp="1" noChangeArrowheads="1"/>
          </p:cNvSpPr>
          <p:nvPr>
            <p:ph type="title"/>
          </p:nvPr>
        </p:nvSpPr>
        <p:spPr/>
        <p:txBody>
          <a:bodyPr/>
          <a:lstStyle/>
          <a:p>
            <a:r>
              <a:rPr lang="en-US" sz="3200"/>
              <a:t>The mechanics of having depth to the test plan </a:t>
            </a:r>
          </a:p>
        </p:txBody>
      </p:sp>
      <p:sp>
        <p:nvSpPr>
          <p:cNvPr id="77827" name="Rectangle 3"/>
          <p:cNvSpPr>
            <a:spLocks noGrp="1" noChangeArrowheads="1"/>
          </p:cNvSpPr>
          <p:nvPr>
            <p:ph type="body" idx="1"/>
          </p:nvPr>
        </p:nvSpPr>
        <p:spPr/>
        <p:txBody>
          <a:bodyPr/>
          <a:lstStyle/>
          <a:p>
            <a:r>
              <a:rPr lang="en-US" dirty="0"/>
              <a:t>After the basics </a:t>
            </a:r>
          </a:p>
          <a:p>
            <a:pPr lvl="1"/>
            <a:r>
              <a:rPr lang="en-US" dirty="0" smtClean="0"/>
              <a:t>Add </a:t>
            </a:r>
            <a:r>
              <a:rPr lang="en-US" dirty="0"/>
              <a:t>depth to the test plan </a:t>
            </a:r>
          </a:p>
          <a:p>
            <a:pPr lvl="1"/>
            <a:r>
              <a:rPr lang="en-US" dirty="0"/>
              <a:t>Expand </a:t>
            </a:r>
          </a:p>
          <a:p>
            <a:pPr lvl="2"/>
            <a:r>
              <a:rPr lang="en-US" dirty="0"/>
              <a:t>Lists </a:t>
            </a:r>
          </a:p>
          <a:p>
            <a:pPr lvl="2"/>
            <a:r>
              <a:rPr lang="en-US" dirty="0"/>
              <a:t>Decision trees </a:t>
            </a:r>
          </a:p>
          <a:p>
            <a:pPr lvl="2"/>
            <a:r>
              <a:rPr lang="en-US" dirty="0"/>
              <a:t>Function lists </a:t>
            </a:r>
          </a:p>
          <a:p>
            <a:pPr lvl="2"/>
            <a:r>
              <a:rPr lang="en-US" dirty="0"/>
              <a:t>Boundary charts </a:t>
            </a:r>
          </a:p>
          <a:p>
            <a:pPr lvl="2"/>
            <a:r>
              <a:rPr lang="en-US" dirty="0"/>
              <a:t>Test matrixes</a:t>
            </a:r>
          </a:p>
          <a:p>
            <a:pPr lvl="2"/>
            <a:r>
              <a:rPr lang="en-US" dirty="0"/>
              <a:t>Etc.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rrowheads="1"/>
          </p:cNvSpPr>
          <p:nvPr>
            <p:ph type="title"/>
          </p:nvPr>
        </p:nvSpPr>
        <p:spPr/>
        <p:txBody>
          <a:bodyPr/>
          <a:lstStyle/>
          <a:p>
            <a:r>
              <a:rPr lang="en-US" sz="3200"/>
              <a:t>Components of Test Planning Documents</a:t>
            </a:r>
          </a:p>
        </p:txBody>
      </p:sp>
      <p:sp>
        <p:nvSpPr>
          <p:cNvPr id="50179" name="Rectangle 3"/>
          <p:cNvSpPr>
            <a:spLocks noGrp="1" noChangeArrowheads="1"/>
          </p:cNvSpPr>
          <p:nvPr>
            <p:ph type="body" idx="1"/>
          </p:nvPr>
        </p:nvSpPr>
        <p:spPr/>
        <p:txBody>
          <a:bodyPr/>
          <a:lstStyle/>
          <a:p>
            <a:r>
              <a:rPr lang="en-US" sz="2400" dirty="0"/>
              <a:t>Four main types of </a:t>
            </a:r>
            <a:r>
              <a:rPr lang="en-US" sz="2400" dirty="0" smtClean="0"/>
              <a:t>documents </a:t>
            </a:r>
            <a:endParaRPr lang="en-US" sz="2400" dirty="0"/>
          </a:p>
          <a:p>
            <a:pPr lvl="1"/>
            <a:r>
              <a:rPr lang="en-US" sz="2000" dirty="0"/>
              <a:t>Lists </a:t>
            </a:r>
          </a:p>
          <a:p>
            <a:pPr lvl="1"/>
            <a:r>
              <a:rPr lang="en-US" sz="2000" dirty="0"/>
              <a:t>Tables </a:t>
            </a:r>
          </a:p>
          <a:p>
            <a:pPr lvl="1"/>
            <a:r>
              <a:rPr lang="en-US" sz="2000" dirty="0"/>
              <a:t>Outlines </a:t>
            </a:r>
          </a:p>
          <a:p>
            <a:pPr lvl="1"/>
            <a:r>
              <a:rPr lang="en-US" sz="2000" dirty="0"/>
              <a:t>Matrices</a:t>
            </a:r>
          </a:p>
          <a:p>
            <a:r>
              <a:rPr lang="en-US" sz="2400" dirty="0"/>
              <a:t>These are concise documents </a:t>
            </a:r>
          </a:p>
          <a:p>
            <a:pPr lvl="1"/>
            <a:r>
              <a:rPr lang="en-US" sz="2000" dirty="0"/>
              <a:t>Can be derived from a full specification </a:t>
            </a:r>
          </a:p>
          <a:p>
            <a:pPr lvl="1"/>
            <a:r>
              <a:rPr lang="en-US" sz="2000" dirty="0"/>
              <a:t>Unfortunately full specs not always available </a:t>
            </a:r>
          </a:p>
          <a:p>
            <a:r>
              <a:rPr lang="en-US" sz="2400" dirty="0"/>
              <a:t>See </a:t>
            </a:r>
            <a:r>
              <a:rPr lang="en-US" sz="2400" dirty="0" smtClean="0"/>
              <a:t>Figure </a:t>
            </a:r>
            <a:r>
              <a:rPr lang="en-US" sz="2400" dirty="0"/>
              <a:t>12.5 for examples  (pg. 218)</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AutoShape 2"/>
          <p:cNvSpPr>
            <a:spLocks noGrp="1" noChangeArrowheads="1"/>
          </p:cNvSpPr>
          <p:nvPr>
            <p:ph type="title"/>
          </p:nvPr>
        </p:nvSpPr>
        <p:spPr>
          <a:xfrm>
            <a:off x="762000" y="762000"/>
            <a:ext cx="8382000" cy="1143000"/>
          </a:xfrm>
        </p:spPr>
        <p:txBody>
          <a:bodyPr/>
          <a:lstStyle/>
          <a:p>
            <a:r>
              <a:rPr lang="en-US" sz="3200" dirty="0"/>
              <a:t>Components of Test Planning Documents</a:t>
            </a:r>
          </a:p>
        </p:txBody>
      </p:sp>
      <p:sp>
        <p:nvSpPr>
          <p:cNvPr id="78851" name="Rectangle 3"/>
          <p:cNvSpPr>
            <a:spLocks noGrp="1" noChangeArrowheads="1"/>
          </p:cNvSpPr>
          <p:nvPr>
            <p:ph type="body" idx="1"/>
          </p:nvPr>
        </p:nvSpPr>
        <p:spPr/>
        <p:txBody>
          <a:bodyPr/>
          <a:lstStyle/>
          <a:p>
            <a:r>
              <a:rPr lang="en-US" sz="2400" dirty="0"/>
              <a:t>Balance time spent on </a:t>
            </a:r>
            <a:r>
              <a:rPr lang="en-US" sz="2400" dirty="0" smtClean="0"/>
              <a:t>“chart creation” </a:t>
            </a:r>
            <a:r>
              <a:rPr lang="en-US" sz="2400" dirty="0"/>
              <a:t>versus doing testing </a:t>
            </a:r>
          </a:p>
          <a:p>
            <a:r>
              <a:rPr lang="en-US" sz="2400" dirty="0"/>
              <a:t>Information can come from </a:t>
            </a:r>
          </a:p>
          <a:p>
            <a:pPr lvl="1"/>
            <a:r>
              <a:rPr lang="en-US" sz="2000" dirty="0"/>
              <a:t>Developer's specifications or notes </a:t>
            </a:r>
          </a:p>
          <a:p>
            <a:pPr lvl="1"/>
            <a:r>
              <a:rPr lang="en-US" sz="2000" dirty="0"/>
              <a:t>Drafts of the user manual </a:t>
            </a:r>
          </a:p>
          <a:p>
            <a:pPr lvl="1"/>
            <a:r>
              <a:rPr lang="en-US" sz="2000" dirty="0"/>
              <a:t>Interview of programmers and project manager </a:t>
            </a:r>
          </a:p>
          <a:p>
            <a:pPr lvl="1"/>
            <a:r>
              <a:rPr lang="en-US" sz="2000" dirty="0"/>
              <a:t>Experimenting with the program 	</a:t>
            </a:r>
          </a:p>
          <a:p>
            <a:r>
              <a:rPr lang="en-US" sz="2400" dirty="0"/>
              <a:t>Have </a:t>
            </a:r>
            <a:r>
              <a:rPr lang="en-US" sz="2400" dirty="0" smtClean="0"/>
              <a:t>them </a:t>
            </a:r>
            <a:r>
              <a:rPr lang="en-US" sz="2400" dirty="0"/>
              <a:t>reviewed </a:t>
            </a:r>
          </a:p>
          <a:p>
            <a:pPr lvl="1"/>
            <a:r>
              <a:rPr lang="en-US" sz="2000" dirty="0"/>
              <a:t>Tech writers can help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Grp="1" noChangeArrowheads="1"/>
          </p:cNvSpPr>
          <p:nvPr>
            <p:ph type="title"/>
          </p:nvPr>
        </p:nvSpPr>
        <p:spPr>
          <a:xfrm>
            <a:off x="762000" y="5495925"/>
            <a:ext cx="7772400" cy="1362075"/>
          </a:xfrm>
        </p:spPr>
        <p:txBody>
          <a:bodyPr/>
          <a:lstStyle/>
          <a:p>
            <a:pPr>
              <a:lnSpc>
                <a:spcPct val="80000"/>
              </a:lnSpc>
            </a:pPr>
            <a:r>
              <a:rPr lang="en-US" sz="3200" dirty="0" smtClean="0"/>
              <a:t>Lists</a:t>
            </a:r>
            <a:endParaRPr lang="en-US" sz="3200" dirty="0"/>
          </a:p>
        </p:txBody>
      </p:sp>
      <p:sp>
        <p:nvSpPr>
          <p:cNvPr id="79875" name="Rectangle 3"/>
          <p:cNvSpPr>
            <a:spLocks noGrp="1" noChangeArrowheads="1"/>
          </p:cNvSpPr>
          <p:nvPr>
            <p:ph type="body" idx="1"/>
          </p:nvPr>
        </p:nvSpPr>
        <p:spPr>
          <a:xfrm>
            <a:off x="722313" y="2906713"/>
            <a:ext cx="7772400" cy="2579687"/>
          </a:xfrm>
        </p:spPr>
        <p:txBody>
          <a:bodyPr/>
          <a:lstStyle/>
          <a:p>
            <a:pPr>
              <a:lnSpc>
                <a:spcPct val="80000"/>
              </a:lnSpc>
            </a:pPr>
            <a:r>
              <a:rPr lang="en-US" dirty="0" smtClean="0"/>
              <a:t>Reports </a:t>
            </a:r>
            <a:r>
              <a:rPr lang="en-US" dirty="0"/>
              <a:t>and data entry screens </a:t>
            </a:r>
          </a:p>
          <a:p>
            <a:pPr>
              <a:lnSpc>
                <a:spcPct val="80000"/>
              </a:lnSpc>
            </a:pPr>
            <a:r>
              <a:rPr lang="en-US" dirty="0"/>
              <a:t>Input and output variables </a:t>
            </a:r>
          </a:p>
          <a:p>
            <a:pPr>
              <a:lnSpc>
                <a:spcPct val="80000"/>
              </a:lnSpc>
            </a:pPr>
            <a:r>
              <a:rPr lang="en-US" dirty="0"/>
              <a:t>Features and functions </a:t>
            </a:r>
          </a:p>
          <a:p>
            <a:pPr>
              <a:lnSpc>
                <a:spcPct val="80000"/>
              </a:lnSpc>
            </a:pPr>
            <a:r>
              <a:rPr lang="en-US" dirty="0"/>
              <a:t>Error messages </a:t>
            </a:r>
          </a:p>
          <a:p>
            <a:pPr>
              <a:lnSpc>
                <a:spcPct val="80000"/>
              </a:lnSpc>
            </a:pPr>
            <a:r>
              <a:rPr lang="en-US" dirty="0"/>
              <a:t>Programs files </a:t>
            </a:r>
          </a:p>
          <a:p>
            <a:pPr>
              <a:lnSpc>
                <a:spcPct val="80000"/>
              </a:lnSpc>
            </a:pPr>
            <a:r>
              <a:rPr lang="en-US" dirty="0"/>
              <a:t>Compatible hardware </a:t>
            </a:r>
          </a:p>
          <a:p>
            <a:pPr>
              <a:lnSpc>
                <a:spcPct val="80000"/>
              </a:lnSpc>
            </a:pPr>
            <a:r>
              <a:rPr lang="en-US" dirty="0"/>
              <a:t>Compatible software </a:t>
            </a:r>
          </a:p>
          <a:p>
            <a:pPr>
              <a:lnSpc>
                <a:spcPct val="80000"/>
              </a:lnSpc>
            </a:pPr>
            <a:r>
              <a:rPr lang="en-US" dirty="0"/>
              <a:t>Compatible operating environments </a:t>
            </a:r>
          </a:p>
          <a:p>
            <a:pPr>
              <a:lnSpc>
                <a:spcPct val="80000"/>
              </a:lnSpc>
            </a:pPr>
            <a:r>
              <a:rPr lang="en-US" dirty="0"/>
              <a:t>Bill of materials </a:t>
            </a:r>
          </a:p>
          <a:p>
            <a:pPr>
              <a:lnSpc>
                <a:spcPct val="80000"/>
              </a:lnSpc>
            </a:pPr>
            <a:r>
              <a:rPr lang="en-US" dirty="0"/>
              <a:t>Public documents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AutoShape 2"/>
          <p:cNvSpPr>
            <a:spLocks noGrp="1" noChangeArrowheads="1"/>
          </p:cNvSpPr>
          <p:nvPr>
            <p:ph type="title"/>
          </p:nvPr>
        </p:nvSpPr>
        <p:spPr/>
        <p:txBody>
          <a:bodyPr/>
          <a:lstStyle/>
          <a:p>
            <a:r>
              <a:rPr lang="en-US"/>
              <a:t>Lists</a:t>
            </a:r>
          </a:p>
        </p:txBody>
      </p:sp>
      <p:sp>
        <p:nvSpPr>
          <p:cNvPr id="92163" name="Rectangle 3"/>
          <p:cNvSpPr>
            <a:spLocks noGrp="1" noChangeArrowheads="1"/>
          </p:cNvSpPr>
          <p:nvPr>
            <p:ph type="body" idx="1"/>
          </p:nvPr>
        </p:nvSpPr>
        <p:spPr/>
        <p:txBody>
          <a:bodyPr/>
          <a:lstStyle/>
          <a:p>
            <a:r>
              <a:rPr lang="en-US" dirty="0"/>
              <a:t>Reports and data entry screens </a:t>
            </a:r>
          </a:p>
          <a:p>
            <a:pPr lvl="1"/>
            <a:r>
              <a:rPr lang="en-US" dirty="0"/>
              <a:t>Two of the first lists </a:t>
            </a:r>
            <a:r>
              <a:rPr lang="en-US" dirty="0" smtClean="0"/>
              <a:t>to generate</a:t>
            </a:r>
            <a:endParaRPr lang="en-US" dirty="0"/>
          </a:p>
          <a:p>
            <a:pPr lvl="2"/>
            <a:r>
              <a:rPr lang="en-US" dirty="0"/>
              <a:t>Reports the program can print or display</a:t>
            </a:r>
          </a:p>
          <a:p>
            <a:pPr lvl="2"/>
            <a:r>
              <a:rPr lang="en-US" dirty="0"/>
              <a:t>Data entry screens </a:t>
            </a:r>
          </a:p>
          <a:p>
            <a:pPr lvl="3"/>
            <a:r>
              <a:rPr lang="en-US" dirty="0"/>
              <a:t>All dialogs boxes </a:t>
            </a:r>
          </a:p>
          <a:p>
            <a:pPr lvl="1"/>
            <a:r>
              <a:rPr lang="en-US" dirty="0"/>
              <a:t>From these can find all the individual variables the program will work with </a:t>
            </a:r>
          </a:p>
          <a:p>
            <a:pPr lvl="2"/>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AutoShape 2"/>
          <p:cNvSpPr>
            <a:spLocks noGrp="1" noChangeArrowheads="1"/>
          </p:cNvSpPr>
          <p:nvPr>
            <p:ph type="title"/>
          </p:nvPr>
        </p:nvSpPr>
        <p:spPr/>
        <p:txBody>
          <a:bodyPr/>
          <a:lstStyle/>
          <a:p>
            <a:r>
              <a:rPr lang="en-US"/>
              <a:t>Lists</a:t>
            </a:r>
          </a:p>
        </p:txBody>
      </p:sp>
      <p:sp>
        <p:nvSpPr>
          <p:cNvPr id="83971" name="Rectangle 3"/>
          <p:cNvSpPr>
            <a:spLocks noGrp="1" noChangeArrowheads="1"/>
          </p:cNvSpPr>
          <p:nvPr>
            <p:ph type="body" idx="1"/>
          </p:nvPr>
        </p:nvSpPr>
        <p:spPr>
          <a:xfrm>
            <a:off x="838200" y="2362200"/>
            <a:ext cx="7924800" cy="4191000"/>
          </a:xfrm>
        </p:spPr>
        <p:txBody>
          <a:bodyPr/>
          <a:lstStyle/>
          <a:p>
            <a:pPr>
              <a:lnSpc>
                <a:spcPct val="80000"/>
              </a:lnSpc>
            </a:pPr>
            <a:r>
              <a:rPr lang="en-US" sz="2000" dirty="0"/>
              <a:t>Input and output variables </a:t>
            </a:r>
          </a:p>
          <a:p>
            <a:pPr lvl="1">
              <a:lnSpc>
                <a:spcPct val="80000"/>
              </a:lnSpc>
            </a:pPr>
            <a:r>
              <a:rPr lang="en-US" sz="1800" dirty="0"/>
              <a:t>Every element that can be entered is an input variable </a:t>
            </a:r>
          </a:p>
          <a:p>
            <a:pPr lvl="1">
              <a:lnSpc>
                <a:spcPct val="80000"/>
              </a:lnSpc>
            </a:pPr>
            <a:r>
              <a:rPr lang="en-US" sz="1800" dirty="0"/>
              <a:t>Be aware of information read from many sources </a:t>
            </a:r>
          </a:p>
          <a:p>
            <a:pPr lvl="2">
              <a:lnSpc>
                <a:spcPct val="80000"/>
              </a:lnSpc>
            </a:pPr>
            <a:r>
              <a:rPr lang="en-US" sz="1600" dirty="0"/>
              <a:t>Disk </a:t>
            </a:r>
          </a:p>
          <a:p>
            <a:pPr lvl="2">
              <a:lnSpc>
                <a:spcPct val="80000"/>
              </a:lnSpc>
            </a:pPr>
            <a:r>
              <a:rPr lang="en-US" sz="1600" dirty="0"/>
              <a:t>Pipes </a:t>
            </a:r>
          </a:p>
          <a:p>
            <a:pPr lvl="2">
              <a:lnSpc>
                <a:spcPct val="80000"/>
              </a:lnSpc>
            </a:pPr>
            <a:r>
              <a:rPr lang="en-US" sz="1600" dirty="0"/>
              <a:t>Keyboards </a:t>
            </a:r>
          </a:p>
          <a:p>
            <a:pPr lvl="2">
              <a:lnSpc>
                <a:spcPct val="80000"/>
              </a:lnSpc>
            </a:pPr>
            <a:r>
              <a:rPr lang="en-US" sz="1600" dirty="0"/>
              <a:t>Mice </a:t>
            </a:r>
          </a:p>
          <a:p>
            <a:pPr lvl="2">
              <a:lnSpc>
                <a:spcPct val="80000"/>
              </a:lnSpc>
            </a:pPr>
            <a:r>
              <a:rPr lang="en-US" sz="1600" dirty="0"/>
              <a:t>Etc. </a:t>
            </a:r>
          </a:p>
          <a:p>
            <a:pPr lvl="1">
              <a:lnSpc>
                <a:spcPct val="80000"/>
              </a:lnSpc>
            </a:pPr>
            <a:r>
              <a:rPr lang="en-US" sz="1800" dirty="0"/>
              <a:t>Every element that can be printed </a:t>
            </a:r>
            <a:r>
              <a:rPr lang="en-US" sz="1800" dirty="0" smtClean="0"/>
              <a:t>should be considered </a:t>
            </a:r>
            <a:r>
              <a:rPr lang="en-US" sz="1800" dirty="0"/>
              <a:t>as individual output variables </a:t>
            </a:r>
          </a:p>
          <a:p>
            <a:pPr lvl="2">
              <a:lnSpc>
                <a:spcPct val="80000"/>
              </a:lnSpc>
            </a:pPr>
            <a:r>
              <a:rPr lang="en-US" sz="1600" dirty="0"/>
              <a:t>Reports</a:t>
            </a:r>
          </a:p>
          <a:p>
            <a:pPr lvl="2">
              <a:lnSpc>
                <a:spcPct val="80000"/>
              </a:lnSpc>
            </a:pPr>
            <a:r>
              <a:rPr lang="en-US" sz="1600" dirty="0"/>
              <a:t>Responses to queries </a:t>
            </a:r>
          </a:p>
          <a:p>
            <a:pPr lvl="2">
              <a:lnSpc>
                <a:spcPct val="80000"/>
              </a:lnSpc>
            </a:pPr>
            <a:r>
              <a:rPr lang="en-US" sz="1600" dirty="0"/>
              <a:t>Output sent to other computers </a:t>
            </a:r>
          </a:p>
          <a:p>
            <a:pPr lvl="2">
              <a:lnSpc>
                <a:spcPct val="80000"/>
              </a:lnSpc>
            </a:pPr>
            <a:r>
              <a:rPr lang="en-US" sz="1600" dirty="0"/>
              <a:t>Etc.</a:t>
            </a:r>
          </a:p>
          <a:p>
            <a:pPr>
              <a:lnSpc>
                <a:spcPct val="80000"/>
              </a:lnSpc>
            </a:pPr>
            <a:r>
              <a:rPr lang="en-US" sz="2000" dirty="0"/>
              <a:t>These lists are </a:t>
            </a:r>
            <a:r>
              <a:rPr lang="en-US" sz="2000" dirty="0" smtClean="0"/>
              <a:t>simple</a:t>
            </a:r>
          </a:p>
          <a:p>
            <a:pPr lvl="1">
              <a:lnSpc>
                <a:spcPct val="80000"/>
              </a:lnSpc>
            </a:pPr>
            <a:r>
              <a:rPr lang="en-US" sz="1800" dirty="0" smtClean="0"/>
              <a:t>Show </a:t>
            </a:r>
            <a:r>
              <a:rPr lang="en-US" sz="1800" dirty="0"/>
              <a:t>what </a:t>
            </a:r>
            <a:r>
              <a:rPr lang="en-US" sz="1800" dirty="0" smtClean="0"/>
              <a:t>data </a:t>
            </a:r>
            <a:r>
              <a:rPr lang="en-US" sz="1800" dirty="0"/>
              <a:t>must </a:t>
            </a:r>
            <a:r>
              <a:rPr lang="en-US" sz="1800" dirty="0" smtClean="0"/>
              <a:t>be tracked</a:t>
            </a:r>
            <a:endParaRPr lang="en-US" sz="1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2"/>
          <p:cNvSpPr>
            <a:spLocks noGrp="1" noChangeArrowheads="1"/>
          </p:cNvSpPr>
          <p:nvPr>
            <p:ph type="title"/>
          </p:nvPr>
        </p:nvSpPr>
        <p:spPr/>
        <p:txBody>
          <a:bodyPr/>
          <a:lstStyle/>
          <a:p>
            <a:r>
              <a:rPr lang="en-US"/>
              <a:t>Lists</a:t>
            </a:r>
          </a:p>
        </p:txBody>
      </p:sp>
      <p:sp>
        <p:nvSpPr>
          <p:cNvPr id="84995" name="Rectangle 3"/>
          <p:cNvSpPr>
            <a:spLocks noGrp="1" noChangeArrowheads="1"/>
          </p:cNvSpPr>
          <p:nvPr>
            <p:ph type="body" idx="1"/>
          </p:nvPr>
        </p:nvSpPr>
        <p:spPr/>
        <p:txBody>
          <a:bodyPr/>
          <a:lstStyle/>
          <a:p>
            <a:r>
              <a:rPr lang="en-US" dirty="0"/>
              <a:t>Features and functions </a:t>
            </a:r>
          </a:p>
          <a:p>
            <a:pPr lvl="1"/>
            <a:r>
              <a:rPr lang="en-US" dirty="0"/>
              <a:t>All user visible functions </a:t>
            </a:r>
          </a:p>
          <a:p>
            <a:pPr lvl="2"/>
            <a:r>
              <a:rPr lang="en-US" dirty="0"/>
              <a:t>Commands </a:t>
            </a:r>
          </a:p>
          <a:p>
            <a:pPr lvl="2"/>
            <a:r>
              <a:rPr lang="en-US" dirty="0"/>
              <a:t>Menu choices </a:t>
            </a:r>
          </a:p>
          <a:p>
            <a:pPr lvl="2"/>
            <a:r>
              <a:rPr lang="en-US" dirty="0"/>
              <a:t>Pull downs </a:t>
            </a:r>
          </a:p>
          <a:p>
            <a:pPr lvl="2"/>
            <a:r>
              <a:rPr lang="en-US" dirty="0"/>
              <a:t>Command line options </a:t>
            </a:r>
          </a:p>
          <a:p>
            <a:pPr lvl="2"/>
            <a:r>
              <a:rPr lang="en-US" dirty="0"/>
              <a:t>Etc. </a:t>
            </a:r>
          </a:p>
          <a:p>
            <a:pPr lvl="1"/>
            <a:r>
              <a:rPr lang="en-US" dirty="0"/>
              <a:t>Breakdown to </a:t>
            </a:r>
            <a:r>
              <a:rPr lang="en-US" dirty="0" err="1"/>
              <a:t>subfunctions</a:t>
            </a:r>
            <a:r>
              <a:rPr lang="en-US" dirty="0"/>
              <a:t> </a:t>
            </a:r>
            <a:r>
              <a:rPr lang="en-US" dirty="0" smtClean="0"/>
              <a:t>later</a:t>
            </a:r>
          </a:p>
          <a:p>
            <a:pPr lvl="1"/>
            <a:r>
              <a:rPr lang="en-US" dirty="0" smtClean="0"/>
              <a:t>Add details later </a:t>
            </a:r>
            <a:endParaRPr lang="en-US" dirty="0"/>
          </a:p>
          <a:p>
            <a:pPr lvl="1"/>
            <a:r>
              <a:rPr lang="en-US" dirty="0"/>
              <a:t>See figure 12.8 on page 222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Grp="1" noChangeArrowheads="1"/>
          </p:cNvSpPr>
          <p:nvPr>
            <p:ph type="title"/>
          </p:nvPr>
        </p:nvSpPr>
        <p:spPr/>
        <p:txBody>
          <a:bodyPr/>
          <a:lstStyle/>
          <a:p>
            <a:r>
              <a:rPr lang="en-US"/>
              <a:t>Lists</a:t>
            </a:r>
          </a:p>
        </p:txBody>
      </p:sp>
      <p:sp>
        <p:nvSpPr>
          <p:cNvPr id="86019" name="Rectangle 3"/>
          <p:cNvSpPr>
            <a:spLocks noGrp="1" noChangeArrowheads="1"/>
          </p:cNvSpPr>
          <p:nvPr>
            <p:ph type="body" idx="1"/>
          </p:nvPr>
        </p:nvSpPr>
        <p:spPr/>
        <p:txBody>
          <a:bodyPr/>
          <a:lstStyle/>
          <a:p>
            <a:pPr>
              <a:lnSpc>
                <a:spcPct val="90000"/>
              </a:lnSpc>
            </a:pPr>
            <a:r>
              <a:rPr lang="en-US" dirty="0"/>
              <a:t>Error messages </a:t>
            </a:r>
          </a:p>
          <a:p>
            <a:pPr lvl="1">
              <a:lnSpc>
                <a:spcPct val="90000"/>
              </a:lnSpc>
            </a:pPr>
            <a:r>
              <a:rPr lang="en-US" dirty="0"/>
              <a:t>List every error message the program can generate </a:t>
            </a:r>
          </a:p>
          <a:p>
            <a:pPr lvl="1">
              <a:lnSpc>
                <a:spcPct val="90000"/>
              </a:lnSpc>
            </a:pPr>
            <a:r>
              <a:rPr lang="en-US" dirty="0"/>
              <a:t>If you can’t get it from the project manager or programmers use a utility that will extract the messages </a:t>
            </a:r>
          </a:p>
          <a:p>
            <a:pPr lvl="1">
              <a:lnSpc>
                <a:spcPct val="90000"/>
              </a:lnSpc>
            </a:pPr>
            <a:r>
              <a:rPr lang="en-US" dirty="0"/>
              <a:t>You must somehow </a:t>
            </a:r>
            <a:r>
              <a:rPr lang="en-US" dirty="0" smtClean="0"/>
              <a:t>reproduce </a:t>
            </a:r>
            <a:r>
              <a:rPr lang="en-US" dirty="0"/>
              <a:t>every one of these errors </a:t>
            </a:r>
          </a:p>
          <a:p>
            <a:pPr lvl="2">
              <a:lnSpc>
                <a:spcPct val="90000"/>
              </a:lnSpc>
            </a:pPr>
            <a:r>
              <a:rPr lang="en-US" dirty="0"/>
              <a:t>Ensure the programs error handling routines work properly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Grp="1" noChangeArrowheads="1"/>
          </p:cNvSpPr>
          <p:nvPr>
            <p:ph type="title"/>
          </p:nvPr>
        </p:nvSpPr>
        <p:spPr/>
        <p:txBody>
          <a:bodyPr/>
          <a:lstStyle/>
          <a:p>
            <a:r>
              <a:rPr lang="en-US"/>
              <a:t>Test Plan</a:t>
            </a:r>
          </a:p>
        </p:txBody>
      </p:sp>
      <p:sp>
        <p:nvSpPr>
          <p:cNvPr id="46083" name="Rectangle 3"/>
          <p:cNvSpPr>
            <a:spLocks noGrp="1" noChangeArrowheads="1"/>
          </p:cNvSpPr>
          <p:nvPr>
            <p:ph type="body" idx="1"/>
          </p:nvPr>
        </p:nvSpPr>
        <p:spPr/>
        <p:txBody>
          <a:bodyPr/>
          <a:lstStyle/>
          <a:p>
            <a:r>
              <a:rPr lang="en-US"/>
              <a:t>Two aspects</a:t>
            </a:r>
          </a:p>
          <a:p>
            <a:pPr lvl="1"/>
            <a:r>
              <a:rPr lang="en-US"/>
              <a:t>Tool</a:t>
            </a:r>
          </a:p>
          <a:p>
            <a:pPr lvl="1"/>
            <a:r>
              <a:rPr lang="en-US"/>
              <a:t>Product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AutoShape 2"/>
          <p:cNvSpPr>
            <a:spLocks noGrp="1" noChangeArrowheads="1"/>
          </p:cNvSpPr>
          <p:nvPr>
            <p:ph type="title"/>
          </p:nvPr>
        </p:nvSpPr>
        <p:spPr/>
        <p:txBody>
          <a:bodyPr/>
          <a:lstStyle/>
          <a:p>
            <a:r>
              <a:rPr lang="en-US"/>
              <a:t>Lists</a:t>
            </a:r>
          </a:p>
        </p:txBody>
      </p:sp>
      <p:sp>
        <p:nvSpPr>
          <p:cNvPr id="87043" name="Rectangle 3"/>
          <p:cNvSpPr>
            <a:spLocks noGrp="1" noChangeArrowheads="1"/>
          </p:cNvSpPr>
          <p:nvPr>
            <p:ph type="body" idx="1"/>
          </p:nvPr>
        </p:nvSpPr>
        <p:spPr/>
        <p:txBody>
          <a:bodyPr/>
          <a:lstStyle/>
          <a:p>
            <a:r>
              <a:rPr lang="en-US"/>
              <a:t>Program files </a:t>
            </a:r>
          </a:p>
          <a:p>
            <a:pPr lvl="1"/>
            <a:r>
              <a:rPr lang="en-US"/>
              <a:t>A list of all the files with their time and date stamps </a:t>
            </a:r>
          </a:p>
          <a:p>
            <a:pPr lvl="1"/>
            <a:r>
              <a:rPr lang="en-US"/>
              <a:t>Allows checking the latest versions </a:t>
            </a:r>
          </a:p>
          <a:p>
            <a:pPr lvl="2"/>
            <a:r>
              <a:rPr lang="en-US"/>
              <a:t>Is this a released version or a current test version?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AutoShape 2"/>
          <p:cNvSpPr>
            <a:spLocks noGrp="1" noChangeArrowheads="1"/>
          </p:cNvSpPr>
          <p:nvPr>
            <p:ph type="title"/>
          </p:nvPr>
        </p:nvSpPr>
        <p:spPr/>
        <p:txBody>
          <a:bodyPr/>
          <a:lstStyle/>
          <a:p>
            <a:r>
              <a:rPr lang="en-US"/>
              <a:t>Lists</a:t>
            </a:r>
          </a:p>
        </p:txBody>
      </p:sp>
      <p:sp>
        <p:nvSpPr>
          <p:cNvPr id="88067" name="Rectangle 3"/>
          <p:cNvSpPr>
            <a:spLocks noGrp="1" noChangeArrowheads="1"/>
          </p:cNvSpPr>
          <p:nvPr>
            <p:ph type="body" idx="1"/>
          </p:nvPr>
        </p:nvSpPr>
        <p:spPr/>
        <p:txBody>
          <a:bodyPr/>
          <a:lstStyle/>
          <a:p>
            <a:pPr>
              <a:lnSpc>
                <a:spcPct val="90000"/>
              </a:lnSpc>
            </a:pPr>
            <a:r>
              <a:rPr lang="en-US" sz="2400" dirty="0"/>
              <a:t>Compatible hardware </a:t>
            </a:r>
          </a:p>
          <a:p>
            <a:pPr lvl="1">
              <a:lnSpc>
                <a:spcPct val="90000"/>
              </a:lnSpc>
            </a:pPr>
            <a:r>
              <a:rPr lang="en-US" sz="2000" dirty="0"/>
              <a:t>What will this work </a:t>
            </a:r>
            <a:r>
              <a:rPr lang="en-US" sz="2000" dirty="0" smtClean="0"/>
              <a:t>on? </a:t>
            </a:r>
            <a:endParaRPr lang="en-US" sz="2000" dirty="0"/>
          </a:p>
          <a:p>
            <a:pPr>
              <a:lnSpc>
                <a:spcPct val="90000"/>
              </a:lnSpc>
            </a:pPr>
            <a:r>
              <a:rPr lang="en-US" sz="2400" dirty="0"/>
              <a:t>Compatible software </a:t>
            </a:r>
          </a:p>
          <a:p>
            <a:pPr lvl="1">
              <a:lnSpc>
                <a:spcPct val="90000"/>
              </a:lnSpc>
            </a:pPr>
            <a:r>
              <a:rPr lang="en-US" sz="2000" dirty="0"/>
              <a:t>What will this run with?</a:t>
            </a:r>
          </a:p>
          <a:p>
            <a:pPr lvl="2">
              <a:lnSpc>
                <a:spcPct val="90000"/>
              </a:lnSpc>
            </a:pPr>
            <a:r>
              <a:rPr lang="en-US" sz="1800" dirty="0"/>
              <a:t>Can both run at the same </a:t>
            </a:r>
            <a:r>
              <a:rPr lang="en-US" sz="1800" dirty="0" smtClean="0"/>
              <a:t>time? </a:t>
            </a:r>
            <a:endParaRPr lang="en-US" sz="1800" dirty="0"/>
          </a:p>
          <a:p>
            <a:pPr lvl="2">
              <a:lnSpc>
                <a:spcPct val="90000"/>
              </a:lnSpc>
            </a:pPr>
            <a:r>
              <a:rPr lang="en-US" sz="1800" dirty="0"/>
              <a:t>Can they read each other’s </a:t>
            </a:r>
            <a:r>
              <a:rPr lang="en-US" sz="1800" dirty="0" smtClean="0"/>
              <a:t>files? </a:t>
            </a:r>
            <a:endParaRPr lang="en-US" sz="1800" dirty="0"/>
          </a:p>
          <a:p>
            <a:pPr lvl="2">
              <a:lnSpc>
                <a:spcPct val="90000"/>
              </a:lnSpc>
            </a:pPr>
            <a:r>
              <a:rPr lang="en-US" sz="1800" dirty="0"/>
              <a:t>Can they pass </a:t>
            </a:r>
            <a:r>
              <a:rPr lang="en-US" sz="1800" dirty="0" smtClean="0"/>
              <a:t>messages?</a:t>
            </a:r>
            <a:endParaRPr lang="en-US" sz="1800" dirty="0"/>
          </a:p>
          <a:p>
            <a:pPr lvl="2">
              <a:lnSpc>
                <a:spcPct val="90000"/>
              </a:lnSpc>
            </a:pPr>
            <a:r>
              <a:rPr lang="en-US" sz="1800" dirty="0"/>
              <a:t>Store data in the same format </a:t>
            </a:r>
          </a:p>
          <a:p>
            <a:pPr lvl="2">
              <a:lnSpc>
                <a:spcPct val="90000"/>
              </a:lnSpc>
            </a:pPr>
            <a:r>
              <a:rPr lang="en-US" sz="1800" dirty="0"/>
              <a:t>Same keyboard conventions </a:t>
            </a:r>
          </a:p>
          <a:p>
            <a:pPr lvl="2">
              <a:lnSpc>
                <a:spcPct val="90000"/>
              </a:lnSpc>
            </a:pPr>
            <a:r>
              <a:rPr lang="en-US" sz="1800" dirty="0"/>
              <a:t>Same user interface conventions </a:t>
            </a:r>
          </a:p>
          <a:p>
            <a:pPr lvl="1">
              <a:lnSpc>
                <a:spcPct val="90000"/>
              </a:lnSpc>
              <a:buFontTx/>
              <a:buNone/>
            </a:pPr>
            <a:r>
              <a:rPr lang="en-US" sz="2000" dirty="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2"/>
          <p:cNvSpPr>
            <a:spLocks noGrp="1" noChangeArrowheads="1"/>
          </p:cNvSpPr>
          <p:nvPr>
            <p:ph type="title"/>
          </p:nvPr>
        </p:nvSpPr>
        <p:spPr/>
        <p:txBody>
          <a:bodyPr/>
          <a:lstStyle/>
          <a:p>
            <a:r>
              <a:rPr lang="en-US"/>
              <a:t>Lists</a:t>
            </a:r>
          </a:p>
        </p:txBody>
      </p:sp>
      <p:sp>
        <p:nvSpPr>
          <p:cNvPr id="89091" name="Rectangle 3"/>
          <p:cNvSpPr>
            <a:spLocks noGrp="1" noChangeArrowheads="1"/>
          </p:cNvSpPr>
          <p:nvPr>
            <p:ph type="body" idx="1"/>
          </p:nvPr>
        </p:nvSpPr>
        <p:spPr/>
        <p:txBody>
          <a:bodyPr/>
          <a:lstStyle/>
          <a:p>
            <a:r>
              <a:rPr lang="en-US"/>
              <a:t>Compatible operating environments </a:t>
            </a:r>
          </a:p>
          <a:p>
            <a:pPr lvl="1"/>
            <a:r>
              <a:rPr lang="en-US"/>
              <a:t>What operating systems </a:t>
            </a:r>
          </a:p>
          <a:p>
            <a:pPr lvl="1"/>
            <a:r>
              <a:rPr lang="en-US"/>
              <a:t>What versions </a:t>
            </a:r>
          </a:p>
          <a:p>
            <a:pPr lvl="1"/>
            <a:r>
              <a:rPr lang="en-US"/>
              <a:t>Does it rely on additional utilities </a:t>
            </a:r>
          </a:p>
          <a:p>
            <a:pPr lvl="1"/>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AutoShape 2"/>
          <p:cNvSpPr>
            <a:spLocks noGrp="1" noChangeArrowheads="1"/>
          </p:cNvSpPr>
          <p:nvPr>
            <p:ph type="title"/>
          </p:nvPr>
        </p:nvSpPr>
        <p:spPr/>
        <p:txBody>
          <a:bodyPr/>
          <a:lstStyle/>
          <a:p>
            <a:r>
              <a:rPr lang="en-US"/>
              <a:t>Lists</a:t>
            </a:r>
          </a:p>
        </p:txBody>
      </p:sp>
      <p:sp>
        <p:nvSpPr>
          <p:cNvPr id="90115" name="Rectangle 3"/>
          <p:cNvSpPr>
            <a:spLocks noGrp="1" noChangeArrowheads="1"/>
          </p:cNvSpPr>
          <p:nvPr>
            <p:ph type="body" idx="1"/>
          </p:nvPr>
        </p:nvSpPr>
        <p:spPr/>
        <p:txBody>
          <a:bodyPr/>
          <a:lstStyle/>
          <a:p>
            <a:r>
              <a:rPr lang="en-US" dirty="0"/>
              <a:t>Bill of materials </a:t>
            </a:r>
            <a:r>
              <a:rPr lang="en-US" dirty="0" smtClean="0"/>
              <a:t>(BOM)</a:t>
            </a:r>
            <a:endParaRPr lang="en-US" dirty="0"/>
          </a:p>
          <a:p>
            <a:pPr lvl="1"/>
            <a:r>
              <a:rPr lang="en-US" dirty="0"/>
              <a:t>What gets shipped to the customer in the box </a:t>
            </a:r>
          </a:p>
          <a:p>
            <a:pPr lvl="2"/>
            <a:r>
              <a:rPr lang="en-US" dirty="0"/>
              <a:t>The program </a:t>
            </a:r>
          </a:p>
          <a:p>
            <a:pPr lvl="2"/>
            <a:r>
              <a:rPr lang="en-US" dirty="0" smtClean="0"/>
              <a:t>Media (Disks, etc.) </a:t>
            </a:r>
            <a:endParaRPr lang="en-US" dirty="0"/>
          </a:p>
          <a:p>
            <a:pPr lvl="2"/>
            <a:r>
              <a:rPr lang="en-US" dirty="0"/>
              <a:t>Installation instructions </a:t>
            </a:r>
          </a:p>
          <a:p>
            <a:pPr lvl="2"/>
            <a:r>
              <a:rPr lang="en-US" dirty="0"/>
              <a:t>Leaflets</a:t>
            </a:r>
          </a:p>
          <a:p>
            <a:pPr lvl="2"/>
            <a:r>
              <a:rPr lang="en-US" dirty="0"/>
              <a:t>Correction pages</a:t>
            </a:r>
          </a:p>
          <a:p>
            <a:pPr lvl="2"/>
            <a:r>
              <a:rPr lang="en-US" dirty="0"/>
              <a:t>Etc.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AutoShape 2"/>
          <p:cNvSpPr>
            <a:spLocks noGrp="1" noChangeArrowheads="1"/>
          </p:cNvSpPr>
          <p:nvPr>
            <p:ph type="title"/>
          </p:nvPr>
        </p:nvSpPr>
        <p:spPr/>
        <p:txBody>
          <a:bodyPr/>
          <a:lstStyle/>
          <a:p>
            <a:r>
              <a:rPr lang="en-US"/>
              <a:t>Lists</a:t>
            </a:r>
          </a:p>
        </p:txBody>
      </p:sp>
      <p:sp>
        <p:nvSpPr>
          <p:cNvPr id="91139" name="Rectangle 3"/>
          <p:cNvSpPr>
            <a:spLocks noGrp="1" noChangeArrowheads="1"/>
          </p:cNvSpPr>
          <p:nvPr>
            <p:ph type="body" idx="1"/>
          </p:nvPr>
        </p:nvSpPr>
        <p:spPr/>
        <p:txBody>
          <a:bodyPr/>
          <a:lstStyle/>
          <a:p>
            <a:r>
              <a:rPr lang="en-US"/>
              <a:t>Public documents </a:t>
            </a:r>
          </a:p>
          <a:p>
            <a:pPr lvl="1"/>
            <a:r>
              <a:rPr lang="en-US"/>
              <a:t>Every document related to the program that anyone outside the company will ever see or read </a:t>
            </a:r>
          </a:p>
          <a:p>
            <a:pPr lvl="2"/>
            <a:r>
              <a:rPr lang="en-US"/>
              <a:t>Documentation </a:t>
            </a:r>
          </a:p>
          <a:p>
            <a:pPr lvl="2"/>
            <a:r>
              <a:rPr lang="en-US"/>
              <a:t>Advertisements</a:t>
            </a:r>
          </a:p>
          <a:p>
            <a:pPr lvl="2"/>
            <a:r>
              <a:rPr lang="en-US"/>
              <a:t>Leaflets </a:t>
            </a:r>
          </a:p>
          <a:p>
            <a:pPr lvl="2"/>
            <a:r>
              <a:rPr lang="en-US"/>
              <a:t>Technical support data </a:t>
            </a:r>
          </a:p>
          <a:p>
            <a:pPr lvl="2"/>
            <a:r>
              <a:rPr lang="en-US"/>
              <a:t>Etc. </a:t>
            </a:r>
          </a:p>
          <a:p>
            <a:pPr lvl="2"/>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utoShape 2"/>
          <p:cNvSpPr>
            <a:spLocks noGrp="1" noChangeArrowheads="1"/>
          </p:cNvSpPr>
          <p:nvPr>
            <p:ph type="title"/>
          </p:nvPr>
        </p:nvSpPr>
        <p:spPr>
          <a:xfrm>
            <a:off x="685800" y="5410200"/>
            <a:ext cx="7772400" cy="1362075"/>
          </a:xfrm>
        </p:spPr>
        <p:txBody>
          <a:bodyPr/>
          <a:lstStyle/>
          <a:p>
            <a:r>
              <a:rPr lang="en-US" sz="3200" dirty="0" smtClean="0"/>
              <a:t>Tables </a:t>
            </a:r>
            <a:endParaRPr lang="en-US" sz="3200" dirty="0"/>
          </a:p>
        </p:txBody>
      </p:sp>
      <p:sp>
        <p:nvSpPr>
          <p:cNvPr id="80899" name="Rectangle 3"/>
          <p:cNvSpPr>
            <a:spLocks noGrp="1" noChangeArrowheads="1"/>
          </p:cNvSpPr>
          <p:nvPr>
            <p:ph type="body" idx="1"/>
          </p:nvPr>
        </p:nvSpPr>
        <p:spPr>
          <a:xfrm>
            <a:off x="722313" y="2906713"/>
            <a:ext cx="7772400" cy="2579687"/>
          </a:xfrm>
        </p:spPr>
        <p:txBody>
          <a:bodyPr/>
          <a:lstStyle/>
          <a:p>
            <a:r>
              <a:rPr lang="en-US" dirty="0" smtClean="0"/>
              <a:t>More </a:t>
            </a:r>
            <a:r>
              <a:rPr lang="en-US" dirty="0"/>
              <a:t>details showing relationships</a:t>
            </a:r>
          </a:p>
          <a:p>
            <a:pPr lvl="1"/>
            <a:r>
              <a:rPr lang="en-US" dirty="0"/>
              <a:t>Reports </a:t>
            </a:r>
          </a:p>
          <a:p>
            <a:pPr lvl="1"/>
            <a:r>
              <a:rPr lang="en-US" dirty="0"/>
              <a:t>Input variables and output variables </a:t>
            </a:r>
          </a:p>
          <a:p>
            <a:pPr lvl="1"/>
            <a:r>
              <a:rPr lang="en-US" dirty="0"/>
              <a:t>Inputs and outputs </a:t>
            </a:r>
          </a:p>
          <a:p>
            <a:pPr lvl="1"/>
            <a:r>
              <a:rPr lang="en-US" dirty="0"/>
              <a:t>Decision tables and trees </a:t>
            </a:r>
          </a:p>
          <a:p>
            <a:pPr lvl="1"/>
            <a:r>
              <a:rPr lang="en-US" dirty="0"/>
              <a:t>Keyboard convention table </a:t>
            </a:r>
          </a:p>
          <a:p>
            <a:pPr lvl="1"/>
            <a:r>
              <a:rPr lang="en-US" dirty="0"/>
              <a:t>Printer compatibility table </a:t>
            </a:r>
          </a:p>
          <a:p>
            <a:pPr lvl="1"/>
            <a:r>
              <a:rPr lang="en-US" dirty="0"/>
              <a:t>Boundary chart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AutoShape 2"/>
          <p:cNvSpPr>
            <a:spLocks noGrp="1" noChangeArrowheads="1"/>
          </p:cNvSpPr>
          <p:nvPr>
            <p:ph type="title"/>
          </p:nvPr>
        </p:nvSpPr>
        <p:spPr/>
        <p:txBody>
          <a:bodyPr/>
          <a:lstStyle/>
          <a:p>
            <a:r>
              <a:rPr lang="en-US"/>
              <a:t>Tables</a:t>
            </a:r>
          </a:p>
        </p:txBody>
      </p:sp>
      <p:sp>
        <p:nvSpPr>
          <p:cNvPr id="93187" name="Rectangle 3"/>
          <p:cNvSpPr>
            <a:spLocks noGrp="1" noChangeArrowheads="1"/>
          </p:cNvSpPr>
          <p:nvPr>
            <p:ph type="body" idx="1"/>
          </p:nvPr>
        </p:nvSpPr>
        <p:spPr>
          <a:xfrm>
            <a:off x="838200" y="2362200"/>
            <a:ext cx="7693025" cy="4495800"/>
          </a:xfrm>
        </p:spPr>
        <p:txBody>
          <a:bodyPr/>
          <a:lstStyle/>
          <a:p>
            <a:pPr>
              <a:lnSpc>
                <a:spcPct val="80000"/>
              </a:lnSpc>
            </a:pPr>
            <a:r>
              <a:rPr lang="en-US" sz="2400" dirty="0"/>
              <a:t>Reports</a:t>
            </a:r>
          </a:p>
          <a:p>
            <a:pPr lvl="1">
              <a:lnSpc>
                <a:spcPct val="80000"/>
              </a:lnSpc>
            </a:pPr>
            <a:r>
              <a:rPr lang="en-US" sz="2000" dirty="0"/>
              <a:t>What reports does the </a:t>
            </a:r>
            <a:r>
              <a:rPr lang="en-US" sz="2000" dirty="0" smtClean="0"/>
              <a:t>program </a:t>
            </a:r>
            <a:r>
              <a:rPr lang="en-US" sz="2000" dirty="0"/>
              <a:t>generate</a:t>
            </a:r>
          </a:p>
          <a:p>
            <a:pPr lvl="1">
              <a:lnSpc>
                <a:spcPct val="80000"/>
              </a:lnSpc>
            </a:pPr>
            <a:r>
              <a:rPr lang="en-US" sz="2000" dirty="0"/>
              <a:t>Organized by rows and columns</a:t>
            </a:r>
          </a:p>
          <a:p>
            <a:pPr lvl="1">
              <a:lnSpc>
                <a:spcPct val="80000"/>
              </a:lnSpc>
            </a:pPr>
            <a:r>
              <a:rPr lang="en-US" sz="2000" dirty="0"/>
              <a:t>First column highlights the central information</a:t>
            </a:r>
          </a:p>
          <a:p>
            <a:pPr lvl="2">
              <a:lnSpc>
                <a:spcPct val="80000"/>
              </a:lnSpc>
            </a:pPr>
            <a:r>
              <a:rPr lang="en-US" sz="1800" dirty="0" smtClean="0"/>
              <a:t>Organized by report type (Figure </a:t>
            </a:r>
            <a:r>
              <a:rPr lang="en-US" sz="1800" dirty="0"/>
              <a:t>12.9 page </a:t>
            </a:r>
            <a:r>
              <a:rPr lang="en-US" sz="1800" dirty="0" smtClean="0"/>
              <a:t>224):</a:t>
            </a:r>
            <a:endParaRPr lang="en-US" sz="1800" dirty="0"/>
          </a:p>
          <a:p>
            <a:pPr lvl="3">
              <a:lnSpc>
                <a:spcPct val="80000"/>
              </a:lnSpc>
            </a:pPr>
            <a:r>
              <a:rPr lang="en-US" sz="1600" dirty="0" smtClean="0"/>
              <a:t>Name of report</a:t>
            </a:r>
            <a:endParaRPr lang="en-US" sz="1600" dirty="0"/>
          </a:p>
          <a:p>
            <a:pPr lvl="3">
              <a:lnSpc>
                <a:spcPct val="80000"/>
              </a:lnSpc>
            </a:pPr>
            <a:r>
              <a:rPr lang="en-US" sz="1600" dirty="0"/>
              <a:t>When </a:t>
            </a:r>
            <a:r>
              <a:rPr lang="en-US" sz="1600" dirty="0" smtClean="0"/>
              <a:t>printed</a:t>
            </a:r>
            <a:endParaRPr lang="en-US" sz="1600" dirty="0"/>
          </a:p>
          <a:p>
            <a:pPr lvl="3">
              <a:lnSpc>
                <a:spcPct val="80000"/>
              </a:lnSpc>
            </a:pPr>
            <a:r>
              <a:rPr lang="en-US" sz="1600" dirty="0"/>
              <a:t>How </a:t>
            </a:r>
            <a:r>
              <a:rPr lang="en-US" sz="1600" dirty="0" smtClean="0"/>
              <a:t>many copies</a:t>
            </a:r>
            <a:endParaRPr lang="en-US" sz="1600" dirty="0"/>
          </a:p>
          <a:p>
            <a:pPr lvl="2">
              <a:lnSpc>
                <a:spcPct val="80000"/>
              </a:lnSpc>
            </a:pPr>
            <a:r>
              <a:rPr lang="en-US" sz="1800" dirty="0" smtClean="0"/>
              <a:t>Organized by when done (Figure </a:t>
            </a:r>
            <a:r>
              <a:rPr lang="en-US" sz="1800" dirty="0"/>
              <a:t>12.10 page </a:t>
            </a:r>
            <a:r>
              <a:rPr lang="en-US" sz="1800" dirty="0" smtClean="0"/>
              <a:t>225):</a:t>
            </a:r>
            <a:endParaRPr lang="en-US" sz="1800" dirty="0"/>
          </a:p>
          <a:p>
            <a:pPr lvl="3">
              <a:lnSpc>
                <a:spcPct val="80000"/>
              </a:lnSpc>
            </a:pPr>
            <a:r>
              <a:rPr lang="en-US" sz="1600" dirty="0"/>
              <a:t>When reports are done</a:t>
            </a:r>
          </a:p>
          <a:p>
            <a:pPr lvl="3">
              <a:lnSpc>
                <a:spcPct val="80000"/>
              </a:lnSpc>
            </a:pPr>
            <a:r>
              <a:rPr lang="en-US" sz="1600" dirty="0"/>
              <a:t>Which reports are done then </a:t>
            </a:r>
          </a:p>
          <a:p>
            <a:pPr lvl="2">
              <a:lnSpc>
                <a:spcPct val="80000"/>
              </a:lnSpc>
            </a:pPr>
            <a:r>
              <a:rPr lang="en-US" sz="1800" dirty="0"/>
              <a:t>Note that those two reports contain the same data but are organized differently  </a:t>
            </a:r>
          </a:p>
          <a:p>
            <a:pPr lvl="1">
              <a:lnSpc>
                <a:spcPct val="80000"/>
              </a:lnSpc>
            </a:pPr>
            <a:r>
              <a:rPr lang="en-US" sz="2000" dirty="0"/>
              <a:t>Perhaps include distribution</a:t>
            </a:r>
          </a:p>
          <a:p>
            <a:pPr lvl="2">
              <a:lnSpc>
                <a:spcPct val="80000"/>
              </a:lnSpc>
            </a:pPr>
            <a:r>
              <a:rPr lang="en-US" sz="1800" dirty="0"/>
              <a:t>By job title</a:t>
            </a:r>
          </a:p>
          <a:p>
            <a:pPr lvl="2">
              <a:lnSpc>
                <a:spcPct val="80000"/>
              </a:lnSpc>
            </a:pPr>
            <a:r>
              <a:rPr lang="en-US" sz="1800" dirty="0"/>
              <a:t>By name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AutoShape 2"/>
          <p:cNvSpPr>
            <a:spLocks noGrp="1" noChangeArrowheads="1"/>
          </p:cNvSpPr>
          <p:nvPr>
            <p:ph type="title"/>
          </p:nvPr>
        </p:nvSpPr>
        <p:spPr/>
        <p:txBody>
          <a:bodyPr/>
          <a:lstStyle/>
          <a:p>
            <a:r>
              <a:rPr lang="en-US"/>
              <a:t>Tables</a:t>
            </a:r>
          </a:p>
        </p:txBody>
      </p:sp>
      <p:sp>
        <p:nvSpPr>
          <p:cNvPr id="94211" name="Rectangle 3"/>
          <p:cNvSpPr>
            <a:spLocks noGrp="1" noChangeArrowheads="1"/>
          </p:cNvSpPr>
          <p:nvPr>
            <p:ph type="body" idx="1"/>
          </p:nvPr>
        </p:nvSpPr>
        <p:spPr>
          <a:xfrm>
            <a:off x="838200" y="2362200"/>
            <a:ext cx="7693025" cy="4114800"/>
          </a:xfrm>
        </p:spPr>
        <p:txBody>
          <a:bodyPr/>
          <a:lstStyle/>
          <a:p>
            <a:r>
              <a:rPr lang="en-US"/>
              <a:t>Input variables and output variables </a:t>
            </a:r>
          </a:p>
          <a:p>
            <a:pPr lvl="1"/>
            <a:r>
              <a:rPr lang="en-US"/>
              <a:t>Table of relationships </a:t>
            </a:r>
          </a:p>
          <a:p>
            <a:pPr lvl="2"/>
            <a:r>
              <a:rPr lang="en-US"/>
              <a:t>For example an input variable:  </a:t>
            </a:r>
          </a:p>
          <a:p>
            <a:pPr lvl="3"/>
            <a:r>
              <a:rPr lang="en-US"/>
              <a:t>Where does it come from </a:t>
            </a:r>
          </a:p>
          <a:p>
            <a:pPr lvl="3"/>
            <a:r>
              <a:rPr lang="en-US"/>
              <a:t>Is there a second source </a:t>
            </a:r>
          </a:p>
          <a:p>
            <a:pPr lvl="3"/>
            <a:r>
              <a:rPr lang="en-US"/>
              <a:t>See figure 12.11 on page 226 </a:t>
            </a:r>
          </a:p>
          <a:p>
            <a:pPr lvl="2"/>
            <a:r>
              <a:rPr lang="en-US"/>
              <a:t>Output variables organize similarly except show where the output goes</a:t>
            </a:r>
          </a:p>
          <a:p>
            <a:pPr lvl="3"/>
            <a:r>
              <a:rPr lang="en-US"/>
              <a:t>Displayed on monitor</a:t>
            </a:r>
          </a:p>
          <a:p>
            <a:pPr lvl="3"/>
            <a:r>
              <a:rPr lang="en-US"/>
              <a:t>Printed in a report</a:t>
            </a:r>
          </a:p>
          <a:p>
            <a:pPr lvl="3"/>
            <a:r>
              <a:rPr lang="en-US"/>
              <a:t>Piped to another process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AutoShape 2"/>
          <p:cNvSpPr>
            <a:spLocks noGrp="1" noChangeArrowheads="1"/>
          </p:cNvSpPr>
          <p:nvPr>
            <p:ph type="title"/>
          </p:nvPr>
        </p:nvSpPr>
        <p:spPr/>
        <p:txBody>
          <a:bodyPr/>
          <a:lstStyle/>
          <a:p>
            <a:r>
              <a:rPr lang="en-US"/>
              <a:t>Tables</a:t>
            </a:r>
          </a:p>
        </p:txBody>
      </p:sp>
      <p:sp>
        <p:nvSpPr>
          <p:cNvPr id="95235" name="Rectangle 3"/>
          <p:cNvSpPr>
            <a:spLocks noGrp="1" noChangeArrowheads="1"/>
          </p:cNvSpPr>
          <p:nvPr>
            <p:ph type="body" idx="1"/>
          </p:nvPr>
        </p:nvSpPr>
        <p:spPr/>
        <p:txBody>
          <a:bodyPr/>
          <a:lstStyle/>
          <a:p>
            <a:r>
              <a:rPr lang="en-US" sz="2400"/>
              <a:t>Input /output </a:t>
            </a:r>
          </a:p>
          <a:p>
            <a:pPr lvl="1"/>
            <a:r>
              <a:rPr lang="en-US" sz="2000"/>
              <a:t>Shows the relationship between an input and it’s output</a:t>
            </a:r>
          </a:p>
          <a:p>
            <a:pPr lvl="2"/>
            <a:r>
              <a:rPr lang="en-US" sz="1800"/>
              <a:t>How each input is used </a:t>
            </a:r>
          </a:p>
          <a:p>
            <a:pPr lvl="2"/>
            <a:r>
              <a:rPr lang="en-US" sz="1800"/>
              <a:t>Are there intermediate values </a:t>
            </a:r>
          </a:p>
          <a:p>
            <a:pPr lvl="2"/>
            <a:r>
              <a:rPr lang="en-US" sz="1800"/>
              <a:t>What output is produced </a:t>
            </a:r>
          </a:p>
          <a:p>
            <a:pPr lvl="2"/>
            <a:r>
              <a:rPr lang="en-US" sz="1800"/>
              <a:t>Figure 12.12 page 226 </a:t>
            </a:r>
          </a:p>
          <a:p>
            <a:pPr lvl="3"/>
            <a:r>
              <a:rPr lang="en-US" sz="1600"/>
              <a:t>What is an input</a:t>
            </a:r>
          </a:p>
          <a:p>
            <a:pPr lvl="3"/>
            <a:r>
              <a:rPr lang="en-US" sz="1600"/>
              <a:t>What is derived (generated) from that input</a:t>
            </a:r>
          </a:p>
          <a:p>
            <a:pPr lvl="2"/>
            <a:r>
              <a:rPr lang="en-US" sz="1800"/>
              <a:t>Figure 12.13 page 227 </a:t>
            </a:r>
          </a:p>
          <a:p>
            <a:pPr lvl="3"/>
            <a:r>
              <a:rPr lang="en-US" sz="1600"/>
              <a:t>Shows intermediate value: Total purchase</a:t>
            </a:r>
          </a:p>
          <a:p>
            <a:pPr lvl="3"/>
            <a:r>
              <a:rPr lang="en-US" sz="1600"/>
              <a:t>Simplifies testing</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88" name="AutoShape 168"/>
          <p:cNvSpPr>
            <a:spLocks noGrp="1" noChangeArrowheads="1"/>
          </p:cNvSpPr>
          <p:nvPr>
            <p:ph type="title"/>
          </p:nvPr>
        </p:nvSpPr>
        <p:spPr/>
        <p:txBody>
          <a:bodyPr/>
          <a:lstStyle/>
          <a:p>
            <a:r>
              <a:rPr lang="en-US"/>
              <a:t>Example</a:t>
            </a:r>
          </a:p>
        </p:txBody>
      </p:sp>
      <p:graphicFrame>
        <p:nvGraphicFramePr>
          <p:cNvPr id="133307" name="Group 187"/>
          <p:cNvGraphicFramePr>
            <a:graphicFrameLocks noGrp="1"/>
          </p:cNvGraphicFramePr>
          <p:nvPr>
            <p:ph sz="half" idx="1"/>
          </p:nvPr>
        </p:nvGraphicFramePr>
        <p:xfrm>
          <a:off x="838200" y="2362200"/>
          <a:ext cx="7467600" cy="2133600"/>
        </p:xfrm>
        <a:graphic>
          <a:graphicData uri="http://schemas.openxmlformats.org/drawingml/2006/table">
            <a:tbl>
              <a:tblPr/>
              <a:tblGrid>
                <a:gridCol w="1371600"/>
                <a:gridCol w="1981200"/>
                <a:gridCol w="1752600"/>
                <a:gridCol w="2362200"/>
              </a:tblGrid>
              <a:tr h="304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Input 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Intermediate variable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Output variable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Relationship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$25 (item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$25 (billed)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Item ordered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18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$30 (item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$30 (billed)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Item ordered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177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$35 (item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$35 (billed)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Item ordered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$40 (item 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$40 (billed)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Item ordered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$130 (total purchased)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$9.10 (tax)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7% of total order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65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$139.10 (total due)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Total order plus tax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3316" name="Group 196"/>
          <p:cNvGraphicFramePr>
            <a:graphicFrameLocks noGrp="1"/>
          </p:cNvGraphicFramePr>
          <p:nvPr>
            <p:ph sz="half" idx="2"/>
          </p:nvPr>
        </p:nvGraphicFramePr>
        <p:xfrm>
          <a:off x="838200" y="4724400"/>
          <a:ext cx="7543800" cy="1524000"/>
        </p:xfrm>
        <a:graphic>
          <a:graphicData uri="http://schemas.openxmlformats.org/drawingml/2006/table">
            <a:tbl>
              <a:tblPr/>
              <a:tblGrid>
                <a:gridCol w="1371600"/>
                <a:gridCol w="1981200"/>
                <a:gridCol w="1727200"/>
                <a:gridCol w="2463800"/>
              </a:tblGrid>
              <a:tr h="28257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Input 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Intermediate variable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Output variable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Relationship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$55 (item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$55 (billed)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Item ordered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$75 (item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$75 (billed)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Item ordered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$130 (total purchased)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$9.10 (tax)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7% of total order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$139.10 (total due)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Total order plus tax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Grp="1" noChangeArrowheads="1"/>
          </p:cNvSpPr>
          <p:nvPr>
            <p:ph type="title"/>
          </p:nvPr>
        </p:nvSpPr>
        <p:spPr/>
        <p:txBody>
          <a:bodyPr/>
          <a:lstStyle/>
          <a:p>
            <a:r>
              <a:rPr lang="en-US" dirty="0"/>
              <a:t>Test Plan: </a:t>
            </a:r>
            <a:r>
              <a:rPr lang="en-US" dirty="0" smtClean="0"/>
              <a:t>As a Tool</a:t>
            </a:r>
            <a:endParaRPr lang="en-US" dirty="0"/>
          </a:p>
        </p:txBody>
      </p:sp>
      <p:sp>
        <p:nvSpPr>
          <p:cNvPr id="54275" name="Rectangle 3"/>
          <p:cNvSpPr>
            <a:spLocks noGrp="1" noChangeArrowheads="1"/>
          </p:cNvSpPr>
          <p:nvPr>
            <p:ph type="body" idx="1"/>
          </p:nvPr>
        </p:nvSpPr>
        <p:spPr>
          <a:xfrm>
            <a:off x="838200" y="2362200"/>
            <a:ext cx="8153400" cy="4495800"/>
          </a:xfrm>
        </p:spPr>
        <p:txBody>
          <a:bodyPr/>
          <a:lstStyle/>
          <a:p>
            <a:pPr>
              <a:lnSpc>
                <a:spcPct val="80000"/>
              </a:lnSpc>
            </a:pPr>
            <a:r>
              <a:rPr lang="en-US" sz="2000" dirty="0"/>
              <a:t>Helps manage the testing project </a:t>
            </a:r>
            <a:r>
              <a:rPr lang="en-US" sz="2000" dirty="0" smtClean="0"/>
              <a:t>in finding, fixing and tracking </a:t>
            </a:r>
            <a:r>
              <a:rPr lang="en-US" sz="2000" dirty="0"/>
              <a:t>bugs</a:t>
            </a:r>
          </a:p>
          <a:p>
            <a:pPr>
              <a:lnSpc>
                <a:spcPct val="80000"/>
              </a:lnSpc>
            </a:pPr>
            <a:r>
              <a:rPr lang="en-US" sz="2000" dirty="0" smtClean="0"/>
              <a:t>Balance in </a:t>
            </a:r>
            <a:r>
              <a:rPr lang="en-US" sz="2000" dirty="0"/>
              <a:t>creating:</a:t>
            </a:r>
          </a:p>
          <a:p>
            <a:pPr lvl="1">
              <a:lnSpc>
                <a:spcPct val="80000"/>
              </a:lnSpc>
            </a:pPr>
            <a:r>
              <a:rPr lang="en-US" sz="1800" dirty="0"/>
              <a:t>Massive document</a:t>
            </a:r>
          </a:p>
          <a:p>
            <a:pPr lvl="2">
              <a:lnSpc>
                <a:spcPct val="80000"/>
              </a:lnSpc>
            </a:pPr>
            <a:r>
              <a:rPr lang="en-US" sz="1600" dirty="0"/>
              <a:t>More time documenting</a:t>
            </a:r>
          </a:p>
          <a:p>
            <a:pPr lvl="2">
              <a:lnSpc>
                <a:spcPct val="80000"/>
              </a:lnSpc>
            </a:pPr>
            <a:r>
              <a:rPr lang="en-US" sz="1600" dirty="0"/>
              <a:t>Less time testing</a:t>
            </a:r>
          </a:p>
          <a:p>
            <a:pPr lvl="1">
              <a:lnSpc>
                <a:spcPct val="80000"/>
              </a:lnSpc>
            </a:pPr>
            <a:r>
              <a:rPr lang="en-US" sz="1800" dirty="0"/>
              <a:t>Basic skeleton</a:t>
            </a:r>
          </a:p>
          <a:p>
            <a:pPr lvl="2">
              <a:lnSpc>
                <a:spcPct val="80000"/>
              </a:lnSpc>
            </a:pPr>
            <a:r>
              <a:rPr lang="en-US" sz="1600" dirty="0"/>
              <a:t>Miss important details</a:t>
            </a:r>
          </a:p>
          <a:p>
            <a:pPr lvl="2">
              <a:lnSpc>
                <a:spcPct val="80000"/>
              </a:lnSpc>
            </a:pPr>
            <a:r>
              <a:rPr lang="en-US" sz="1600" dirty="0"/>
              <a:t>More time available for testing</a:t>
            </a:r>
          </a:p>
          <a:p>
            <a:pPr>
              <a:lnSpc>
                <a:spcPct val="80000"/>
              </a:lnSpc>
            </a:pPr>
            <a:r>
              <a:rPr lang="en-US" sz="2000" dirty="0"/>
              <a:t>Look for </a:t>
            </a:r>
            <a:r>
              <a:rPr lang="en-US" sz="2000" dirty="0" smtClean="0"/>
              <a:t>standards </a:t>
            </a:r>
            <a:r>
              <a:rPr lang="en-US" sz="2000" dirty="0"/>
              <a:t>that help guide creating the correct amount of documentation for this project</a:t>
            </a:r>
          </a:p>
          <a:p>
            <a:pPr lvl="1">
              <a:lnSpc>
                <a:spcPct val="80000"/>
              </a:lnSpc>
            </a:pPr>
            <a:r>
              <a:rPr lang="en-US" sz="1800" dirty="0"/>
              <a:t>Test design specs</a:t>
            </a:r>
          </a:p>
          <a:p>
            <a:pPr lvl="1">
              <a:lnSpc>
                <a:spcPct val="80000"/>
              </a:lnSpc>
            </a:pPr>
            <a:r>
              <a:rPr lang="en-US" sz="1800" dirty="0"/>
              <a:t>Test case specs</a:t>
            </a:r>
          </a:p>
          <a:p>
            <a:pPr lvl="1">
              <a:lnSpc>
                <a:spcPct val="80000"/>
              </a:lnSpc>
            </a:pPr>
            <a:r>
              <a:rPr lang="en-US" sz="1800" dirty="0"/>
              <a:t>Test logs</a:t>
            </a:r>
          </a:p>
          <a:p>
            <a:pPr lvl="1">
              <a:lnSpc>
                <a:spcPct val="80000"/>
              </a:lnSpc>
            </a:pPr>
            <a:r>
              <a:rPr lang="en-US" sz="1800" dirty="0"/>
              <a:t>Test procedure specifications</a:t>
            </a:r>
          </a:p>
          <a:p>
            <a:pPr lvl="1">
              <a:lnSpc>
                <a:spcPct val="80000"/>
              </a:lnSpc>
            </a:pPr>
            <a:r>
              <a:rPr lang="en-US" sz="1800" dirty="0"/>
              <a:t>Etc.</a:t>
            </a:r>
          </a:p>
          <a:p>
            <a:pPr lvl="1">
              <a:lnSpc>
                <a:spcPct val="80000"/>
              </a:lnSpc>
            </a:pPr>
            <a:endParaRPr lang="en-US" sz="1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AutoShape 2"/>
          <p:cNvSpPr>
            <a:spLocks noGrp="1" noChangeArrowheads="1"/>
          </p:cNvSpPr>
          <p:nvPr>
            <p:ph type="title"/>
          </p:nvPr>
        </p:nvSpPr>
        <p:spPr/>
        <p:txBody>
          <a:bodyPr/>
          <a:lstStyle/>
          <a:p>
            <a:r>
              <a:rPr lang="en-US"/>
              <a:t>Tables</a:t>
            </a:r>
          </a:p>
        </p:txBody>
      </p:sp>
      <p:sp>
        <p:nvSpPr>
          <p:cNvPr id="96259" name="Rectangle 3"/>
          <p:cNvSpPr>
            <a:spLocks noGrp="1" noChangeArrowheads="1"/>
          </p:cNvSpPr>
          <p:nvPr>
            <p:ph type="body" idx="1"/>
          </p:nvPr>
        </p:nvSpPr>
        <p:spPr/>
        <p:txBody>
          <a:bodyPr/>
          <a:lstStyle/>
          <a:p>
            <a:pPr>
              <a:lnSpc>
                <a:spcPct val="90000"/>
              </a:lnSpc>
            </a:pPr>
            <a:r>
              <a:rPr lang="en-US"/>
              <a:t>Decision table and trees </a:t>
            </a:r>
          </a:p>
          <a:p>
            <a:pPr lvl="1">
              <a:lnSpc>
                <a:spcPct val="90000"/>
              </a:lnSpc>
            </a:pPr>
            <a:r>
              <a:rPr lang="en-US"/>
              <a:t>Shows programs logic </a:t>
            </a:r>
          </a:p>
          <a:p>
            <a:pPr lvl="1">
              <a:lnSpc>
                <a:spcPct val="90000"/>
              </a:lnSpc>
            </a:pPr>
            <a:r>
              <a:rPr lang="en-US"/>
              <a:t>Precisely describe what the program will do under certain logic conditions </a:t>
            </a:r>
          </a:p>
          <a:p>
            <a:pPr lvl="1">
              <a:lnSpc>
                <a:spcPct val="90000"/>
              </a:lnSpc>
            </a:pPr>
            <a:r>
              <a:rPr lang="en-US"/>
              <a:t>Decision table: see figure 12.14 on page 229 </a:t>
            </a:r>
          </a:p>
          <a:p>
            <a:pPr lvl="2">
              <a:lnSpc>
                <a:spcPct val="90000"/>
              </a:lnSpc>
            </a:pPr>
            <a:r>
              <a:rPr lang="en-US"/>
              <a:t>Sometimes tricky to read </a:t>
            </a:r>
          </a:p>
          <a:p>
            <a:pPr lvl="2">
              <a:lnSpc>
                <a:spcPct val="90000"/>
              </a:lnSpc>
            </a:pPr>
            <a:r>
              <a:rPr lang="en-US"/>
              <a:t>More compact and concise</a:t>
            </a:r>
          </a:p>
          <a:p>
            <a:pPr lvl="1">
              <a:lnSpc>
                <a:spcPct val="90000"/>
              </a:lnSpc>
            </a:pPr>
            <a:r>
              <a:rPr lang="en-US"/>
              <a:t>Decision tree: see figure 12.15 on page 230</a:t>
            </a:r>
          </a:p>
          <a:p>
            <a:pPr lvl="2">
              <a:lnSpc>
                <a:spcPct val="90000"/>
              </a:lnSpc>
            </a:pPr>
            <a:r>
              <a:rPr lang="en-US"/>
              <a:t>Typo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AutoShape 2"/>
          <p:cNvSpPr>
            <a:spLocks noGrp="1" noChangeArrowheads="1"/>
          </p:cNvSpPr>
          <p:nvPr>
            <p:ph type="title"/>
          </p:nvPr>
        </p:nvSpPr>
        <p:spPr/>
        <p:txBody>
          <a:bodyPr/>
          <a:lstStyle/>
          <a:p>
            <a:r>
              <a:rPr lang="en-US"/>
              <a:t>Tables</a:t>
            </a:r>
          </a:p>
        </p:txBody>
      </p:sp>
      <p:sp>
        <p:nvSpPr>
          <p:cNvPr id="97283" name="Rectangle 3"/>
          <p:cNvSpPr>
            <a:spLocks noGrp="1" noChangeArrowheads="1"/>
          </p:cNvSpPr>
          <p:nvPr>
            <p:ph type="body" idx="1"/>
          </p:nvPr>
        </p:nvSpPr>
        <p:spPr/>
        <p:txBody>
          <a:bodyPr/>
          <a:lstStyle/>
          <a:p>
            <a:r>
              <a:rPr lang="en-US"/>
              <a:t>Keyboard convention table </a:t>
            </a:r>
          </a:p>
          <a:p>
            <a:pPr lvl="1"/>
            <a:r>
              <a:rPr lang="en-US"/>
              <a:t>Can be quite large </a:t>
            </a:r>
          </a:p>
          <a:p>
            <a:pPr lvl="1"/>
            <a:r>
              <a:rPr lang="en-US"/>
              <a:t>Spreadsheet is best </a:t>
            </a:r>
          </a:p>
          <a:p>
            <a:pPr lvl="2"/>
            <a:r>
              <a:rPr lang="en-US"/>
              <a:t>In each row dedicated to an individual character </a:t>
            </a:r>
          </a:p>
          <a:p>
            <a:pPr lvl="2"/>
            <a:r>
              <a:rPr lang="en-US"/>
              <a:t>Each column indicates a state and what happens when that character is entered </a:t>
            </a:r>
          </a:p>
          <a:p>
            <a:pPr lvl="2"/>
            <a:r>
              <a:rPr lang="en-US"/>
              <a:t>Can group classes </a:t>
            </a:r>
          </a:p>
          <a:p>
            <a:pPr lvl="3"/>
            <a:r>
              <a:rPr lang="en-US"/>
              <a:t>For example all lowercase “English” characters </a:t>
            </a:r>
          </a:p>
          <a:p>
            <a:pPr lvl="2"/>
            <a:r>
              <a:rPr lang="en-US"/>
              <a:t>Will take time to develop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AutoShape 2"/>
          <p:cNvSpPr>
            <a:spLocks noGrp="1" noChangeArrowheads="1"/>
          </p:cNvSpPr>
          <p:nvPr>
            <p:ph type="title"/>
          </p:nvPr>
        </p:nvSpPr>
        <p:spPr/>
        <p:txBody>
          <a:bodyPr/>
          <a:lstStyle/>
          <a:p>
            <a:r>
              <a:rPr lang="en-US"/>
              <a:t>Example – MS Word</a:t>
            </a:r>
          </a:p>
        </p:txBody>
      </p:sp>
      <p:graphicFrame>
        <p:nvGraphicFramePr>
          <p:cNvPr id="137296" name="Group 80"/>
          <p:cNvGraphicFramePr>
            <a:graphicFrameLocks noGrp="1"/>
          </p:cNvGraphicFramePr>
          <p:nvPr>
            <p:ph idx="1"/>
          </p:nvPr>
        </p:nvGraphicFramePr>
        <p:xfrm>
          <a:off x="838200" y="2362200"/>
          <a:ext cx="8305800" cy="4559808"/>
        </p:xfrm>
        <a:graphic>
          <a:graphicData uri="http://schemas.openxmlformats.org/drawingml/2006/table">
            <a:tbl>
              <a:tblPr/>
              <a:tblGrid>
                <a:gridCol w="1423988"/>
                <a:gridCol w="6881812"/>
              </a:tblGrid>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dirty="0" smtClean="0">
                          <a:ln>
                            <a:noFill/>
                          </a:ln>
                          <a:solidFill>
                            <a:schemeClr val="tx1"/>
                          </a:solidFill>
                          <a:effectLst/>
                          <a:latin typeface="Arial" charset="0"/>
                        </a:rPr>
                        <a:t>Key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Effect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&lt;Shift-A&gt;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Echo A on the screen, move cursor one space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&lt;Shift-B&gt;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Echo B on the screen, move cursor one space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A-Z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Echo lower case character on screen, move cursor one space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&lt;Ctrl-C&gt;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Copy highlighted text to internal copy buffer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&lt;Ctrl-V&gt;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0" indent="-457200" algn="l" defTabSz="914400" rtl="0" eaLnBrk="1" fontAlgn="base" latinLnBrk="0" hangingPunct="1">
                        <a:lnSpc>
                          <a:spcPct val="100000"/>
                        </a:lnSpc>
                        <a:spcBef>
                          <a:spcPct val="20000"/>
                        </a:spcBef>
                        <a:spcAft>
                          <a:spcPct val="0"/>
                        </a:spcAft>
                        <a:buClr>
                          <a:schemeClr val="tx1"/>
                        </a:buClr>
                        <a:buSzPct val="75000"/>
                        <a:buFont typeface="Wingdings" pitchFamily="2" charset="2"/>
                        <a:buAutoNum type="arabicParenR"/>
                        <a:tabLst/>
                      </a:pPr>
                      <a:r>
                        <a:rPr kumimoji="0" lang="en-US" sz="1600" b="0" i="0" u="none" strike="noStrike" cap="none" normalizeH="0" baseline="0" smtClean="0">
                          <a:ln>
                            <a:noFill/>
                          </a:ln>
                          <a:solidFill>
                            <a:schemeClr val="tx1"/>
                          </a:solidFill>
                          <a:effectLst/>
                          <a:latin typeface="Arial" charset="0"/>
                        </a:rPr>
                        <a:t>If text is highlighted, replace highlighted text with text in copy buffer</a:t>
                      </a:r>
                    </a:p>
                    <a:p>
                      <a:pPr marL="457200" marR="0" lvl="0" indent="-457200" algn="l" defTabSz="914400" rtl="0" eaLnBrk="1" fontAlgn="base" latinLnBrk="0" hangingPunct="1">
                        <a:lnSpc>
                          <a:spcPct val="100000"/>
                        </a:lnSpc>
                        <a:spcBef>
                          <a:spcPct val="20000"/>
                        </a:spcBef>
                        <a:spcAft>
                          <a:spcPct val="0"/>
                        </a:spcAft>
                        <a:buClr>
                          <a:schemeClr val="tx1"/>
                        </a:buClr>
                        <a:buSzPct val="75000"/>
                        <a:buFont typeface="Wingdings" pitchFamily="2" charset="2"/>
                        <a:buAutoNum type="arabicParenR"/>
                        <a:tabLst/>
                      </a:pPr>
                      <a:r>
                        <a:rPr kumimoji="0" lang="en-US" sz="1600" b="0" i="0" u="none" strike="noStrike" cap="none" normalizeH="0" baseline="0" smtClean="0">
                          <a:ln>
                            <a:noFill/>
                          </a:ln>
                          <a:solidFill>
                            <a:schemeClr val="tx1"/>
                          </a:solidFill>
                          <a:effectLst/>
                          <a:latin typeface="Arial" charset="0"/>
                        </a:rPr>
                        <a:t>If not highlighted, insert text in copy buffer into cursor position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&lt;Ctrl-W&gt;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&lt;Ctrl-X&gt;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Copy highlighted text to internal copy buffer, delete the highlighted text from screen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AutoShape 2"/>
          <p:cNvSpPr>
            <a:spLocks noGrp="1" noChangeArrowheads="1"/>
          </p:cNvSpPr>
          <p:nvPr>
            <p:ph type="title"/>
          </p:nvPr>
        </p:nvSpPr>
        <p:spPr/>
        <p:txBody>
          <a:bodyPr/>
          <a:lstStyle/>
          <a:p>
            <a:r>
              <a:rPr lang="en-US"/>
              <a:t>Tables</a:t>
            </a:r>
          </a:p>
        </p:txBody>
      </p:sp>
      <p:sp>
        <p:nvSpPr>
          <p:cNvPr id="98307" name="Rectangle 3"/>
          <p:cNvSpPr>
            <a:spLocks noGrp="1" noChangeArrowheads="1"/>
          </p:cNvSpPr>
          <p:nvPr>
            <p:ph type="body" idx="1"/>
          </p:nvPr>
        </p:nvSpPr>
        <p:spPr/>
        <p:txBody>
          <a:bodyPr/>
          <a:lstStyle/>
          <a:p>
            <a:pPr>
              <a:lnSpc>
                <a:spcPct val="90000"/>
              </a:lnSpc>
            </a:pPr>
            <a:r>
              <a:rPr lang="en-US" sz="2400"/>
              <a:t>Printer compatibility chart</a:t>
            </a:r>
          </a:p>
          <a:p>
            <a:pPr lvl="1">
              <a:lnSpc>
                <a:spcPct val="90000"/>
              </a:lnSpc>
            </a:pPr>
            <a:r>
              <a:rPr lang="en-US" sz="2000"/>
              <a:t>Thousands of printers out there</a:t>
            </a:r>
          </a:p>
          <a:p>
            <a:pPr lvl="1">
              <a:lnSpc>
                <a:spcPct val="90000"/>
              </a:lnSpc>
            </a:pPr>
            <a:r>
              <a:rPr lang="en-US" sz="2000"/>
              <a:t>Table that shows what printers are compatible with others </a:t>
            </a:r>
          </a:p>
          <a:p>
            <a:pPr lvl="1">
              <a:lnSpc>
                <a:spcPct val="90000"/>
              </a:lnSpc>
            </a:pPr>
            <a:r>
              <a:rPr lang="en-US" sz="2000"/>
              <a:t>Based on </a:t>
            </a:r>
          </a:p>
          <a:p>
            <a:pPr lvl="2">
              <a:lnSpc>
                <a:spcPct val="90000"/>
              </a:lnSpc>
            </a:pPr>
            <a:r>
              <a:rPr lang="en-US" sz="1800"/>
              <a:t>Printer </a:t>
            </a:r>
          </a:p>
          <a:p>
            <a:pPr lvl="2">
              <a:lnSpc>
                <a:spcPct val="90000"/>
              </a:lnSpc>
            </a:pPr>
            <a:r>
              <a:rPr lang="en-US" sz="1800"/>
              <a:t>Mode </a:t>
            </a:r>
          </a:p>
          <a:p>
            <a:pPr lvl="2">
              <a:lnSpc>
                <a:spcPct val="90000"/>
              </a:lnSpc>
            </a:pPr>
            <a:r>
              <a:rPr lang="en-US" sz="1800"/>
              <a:t>Compatibility </a:t>
            </a:r>
          </a:p>
          <a:p>
            <a:pPr lvl="2">
              <a:lnSpc>
                <a:spcPct val="90000"/>
              </a:lnSpc>
            </a:pPr>
            <a:r>
              <a:rPr lang="en-US" sz="1800"/>
              <a:t>Source </a:t>
            </a:r>
          </a:p>
          <a:p>
            <a:pPr lvl="2">
              <a:lnSpc>
                <a:spcPct val="90000"/>
              </a:lnSpc>
            </a:pPr>
            <a:r>
              <a:rPr lang="en-US" sz="1800"/>
              <a:t>Tested </a:t>
            </a:r>
          </a:p>
          <a:p>
            <a:pPr lvl="2">
              <a:lnSpc>
                <a:spcPct val="90000"/>
              </a:lnSpc>
            </a:pPr>
            <a:r>
              <a:rPr lang="en-US" sz="1800"/>
              <a:t>Notes </a:t>
            </a:r>
          </a:p>
          <a:p>
            <a:pPr lvl="1">
              <a:lnSpc>
                <a:spcPct val="90000"/>
              </a:lnSpc>
            </a:pPr>
            <a:r>
              <a:rPr lang="en-US" sz="2000"/>
              <a:t>See figure 12.16 on page 231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AutoShape 2"/>
          <p:cNvSpPr>
            <a:spLocks noGrp="1" noChangeArrowheads="1"/>
          </p:cNvSpPr>
          <p:nvPr>
            <p:ph type="title"/>
          </p:nvPr>
        </p:nvSpPr>
        <p:spPr/>
        <p:txBody>
          <a:bodyPr/>
          <a:lstStyle/>
          <a:p>
            <a:r>
              <a:rPr lang="en-US"/>
              <a:t>Tables</a:t>
            </a:r>
          </a:p>
        </p:txBody>
      </p:sp>
      <p:sp>
        <p:nvSpPr>
          <p:cNvPr id="99331" name="Rectangle 3"/>
          <p:cNvSpPr>
            <a:spLocks noGrp="1" noChangeArrowheads="1"/>
          </p:cNvSpPr>
          <p:nvPr>
            <p:ph type="body" idx="1"/>
          </p:nvPr>
        </p:nvSpPr>
        <p:spPr/>
        <p:txBody>
          <a:bodyPr/>
          <a:lstStyle/>
          <a:p>
            <a:r>
              <a:rPr lang="en-US"/>
              <a:t>Boundary chart</a:t>
            </a:r>
          </a:p>
          <a:p>
            <a:pPr lvl="1"/>
            <a:r>
              <a:rPr lang="en-US"/>
              <a:t>Use techniques discussed in Chapter 7 </a:t>
            </a:r>
          </a:p>
          <a:p>
            <a:pPr lvl="1"/>
            <a:r>
              <a:rPr lang="en-US"/>
              <a:t>Create an analysis chart</a:t>
            </a:r>
          </a:p>
          <a:p>
            <a:pPr lvl="1"/>
            <a:r>
              <a:rPr lang="en-US"/>
              <a:t>See figure 12.17 on page 232 </a:t>
            </a:r>
          </a:p>
          <a:p>
            <a:pPr lvl="1"/>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p:cNvSpPr>
            <a:spLocks noGrp="1" noChangeArrowheads="1"/>
          </p:cNvSpPr>
          <p:nvPr>
            <p:ph type="title"/>
          </p:nvPr>
        </p:nvSpPr>
        <p:spPr/>
        <p:txBody>
          <a:bodyPr/>
          <a:lstStyle/>
          <a:p>
            <a:r>
              <a:rPr lang="en-US" sz="3200" dirty="0" smtClean="0"/>
              <a:t>Outlines: the function list  </a:t>
            </a:r>
            <a:endParaRPr lang="en-US" sz="3200" dirty="0"/>
          </a:p>
        </p:txBody>
      </p:sp>
      <p:sp>
        <p:nvSpPr>
          <p:cNvPr id="81923" name="Rectangle 3"/>
          <p:cNvSpPr>
            <a:spLocks noGrp="1" noChangeArrowheads="1"/>
          </p:cNvSpPr>
          <p:nvPr>
            <p:ph type="body" idx="1"/>
          </p:nvPr>
        </p:nvSpPr>
        <p:spPr>
          <a:xfrm>
            <a:off x="838200" y="2362200"/>
            <a:ext cx="7924800" cy="3724275"/>
          </a:xfrm>
        </p:spPr>
        <p:txBody>
          <a:bodyPr/>
          <a:lstStyle/>
          <a:p>
            <a:pPr lvl="1"/>
            <a:r>
              <a:rPr lang="en-US" dirty="0" smtClean="0"/>
              <a:t>Can </a:t>
            </a:r>
            <a:r>
              <a:rPr lang="en-US" dirty="0"/>
              <a:t>be developed to any level of completeness and detail </a:t>
            </a:r>
          </a:p>
          <a:p>
            <a:pPr lvl="1"/>
            <a:r>
              <a:rPr lang="en-US" dirty="0"/>
              <a:t>Used incremental approach </a:t>
            </a:r>
          </a:p>
          <a:p>
            <a:pPr lvl="2"/>
            <a:r>
              <a:rPr lang="en-US" dirty="0"/>
              <a:t>Start simple </a:t>
            </a:r>
          </a:p>
          <a:p>
            <a:pPr lvl="2"/>
            <a:r>
              <a:rPr lang="en-US" dirty="0"/>
              <a:t>Add detail as it is found or developed </a:t>
            </a:r>
          </a:p>
          <a:p>
            <a:pPr lvl="2"/>
            <a:r>
              <a:rPr lang="en-US" dirty="0"/>
              <a:t>Use an outline processor</a:t>
            </a:r>
          </a:p>
          <a:p>
            <a:pPr lvl="3"/>
            <a:r>
              <a:rPr lang="en-US" dirty="0"/>
              <a:t>Allows collapsing and expanding of items </a:t>
            </a:r>
          </a:p>
          <a:p>
            <a:pPr lvl="1"/>
            <a:r>
              <a:rPr lang="en-US" dirty="0"/>
              <a:t>See figures 12.18 - 12.20 for details (pg. 234-6)</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AutoShape 2"/>
          <p:cNvSpPr>
            <a:spLocks noGrp="1" noChangeArrowheads="1"/>
          </p:cNvSpPr>
          <p:nvPr>
            <p:ph type="title"/>
          </p:nvPr>
        </p:nvSpPr>
        <p:spPr/>
        <p:txBody>
          <a:bodyPr/>
          <a:lstStyle/>
          <a:p>
            <a:r>
              <a:rPr lang="en-US" sz="3200" dirty="0" smtClean="0"/>
              <a:t>Outlines: the function list  </a:t>
            </a:r>
            <a:endParaRPr lang="en-US" sz="3200" dirty="0"/>
          </a:p>
        </p:txBody>
      </p:sp>
      <p:sp>
        <p:nvSpPr>
          <p:cNvPr id="139267" name="Rectangle 3"/>
          <p:cNvSpPr>
            <a:spLocks noGrp="1" noChangeArrowheads="1"/>
          </p:cNvSpPr>
          <p:nvPr>
            <p:ph type="body" idx="1"/>
          </p:nvPr>
        </p:nvSpPr>
        <p:spPr>
          <a:xfrm>
            <a:off x="838200" y="2362200"/>
            <a:ext cx="7924800" cy="4267200"/>
          </a:xfrm>
        </p:spPr>
        <p:txBody>
          <a:bodyPr/>
          <a:lstStyle/>
          <a:p>
            <a:r>
              <a:rPr lang="en-US" dirty="0"/>
              <a:t>Outlines: the function list  </a:t>
            </a:r>
          </a:p>
          <a:p>
            <a:pPr lvl="1"/>
            <a:r>
              <a:rPr lang="en-US" dirty="0"/>
              <a:t>As you add detail include:</a:t>
            </a:r>
          </a:p>
          <a:p>
            <a:pPr lvl="2"/>
            <a:r>
              <a:rPr lang="en-US" dirty="0"/>
              <a:t>Every function</a:t>
            </a:r>
          </a:p>
          <a:p>
            <a:pPr lvl="2"/>
            <a:r>
              <a:rPr lang="en-US" dirty="0"/>
              <a:t>Every visible subfunction</a:t>
            </a:r>
          </a:p>
          <a:p>
            <a:pPr lvl="2"/>
            <a:r>
              <a:rPr lang="en-US" dirty="0"/>
              <a:t>Every command</a:t>
            </a:r>
          </a:p>
          <a:p>
            <a:pPr lvl="2"/>
            <a:r>
              <a:rPr lang="en-US" dirty="0"/>
              <a:t>The effect of pressing each command key</a:t>
            </a:r>
          </a:p>
          <a:p>
            <a:pPr lvl="2"/>
            <a:r>
              <a:rPr lang="en-US" dirty="0"/>
              <a:t>Every menu and its choices</a:t>
            </a:r>
          </a:p>
          <a:p>
            <a:pPr lvl="2"/>
            <a:r>
              <a:rPr lang="en-US" dirty="0"/>
              <a:t>Every entry to parts of the program</a:t>
            </a:r>
          </a:p>
          <a:p>
            <a:pPr lvl="2"/>
            <a:r>
              <a:rPr lang="en-US" dirty="0"/>
              <a:t>Every exit from each part of the program</a:t>
            </a:r>
          </a:p>
          <a:p>
            <a:pPr lvl="2"/>
            <a:r>
              <a:rPr lang="en-US" dirty="0"/>
              <a:t>Every data entry screen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Matrices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p:cNvSpPr>
            <a:spLocks noGrp="1" noChangeArrowheads="1"/>
          </p:cNvSpPr>
          <p:nvPr>
            <p:ph type="title"/>
          </p:nvPr>
        </p:nvSpPr>
        <p:spPr/>
        <p:txBody>
          <a:bodyPr/>
          <a:lstStyle/>
          <a:p>
            <a:r>
              <a:rPr lang="en-US" sz="3200" dirty="0" smtClean="0"/>
              <a:t>Matrices </a:t>
            </a:r>
            <a:endParaRPr lang="en-US" sz="3200" dirty="0"/>
          </a:p>
        </p:txBody>
      </p:sp>
      <p:sp>
        <p:nvSpPr>
          <p:cNvPr id="82947" name="Rectangle 3"/>
          <p:cNvSpPr>
            <a:spLocks noGrp="1" noChangeArrowheads="1"/>
          </p:cNvSpPr>
          <p:nvPr>
            <p:ph type="body" idx="1"/>
          </p:nvPr>
        </p:nvSpPr>
        <p:spPr/>
        <p:txBody>
          <a:bodyPr/>
          <a:lstStyle/>
          <a:p>
            <a:r>
              <a:rPr lang="en-US" dirty="0" smtClean="0"/>
              <a:t>Like </a:t>
            </a:r>
            <a:r>
              <a:rPr lang="en-US" dirty="0"/>
              <a:t>tables</a:t>
            </a:r>
          </a:p>
          <a:p>
            <a:pPr lvl="1"/>
            <a:r>
              <a:rPr lang="en-US" dirty="0"/>
              <a:t>Columns and rows</a:t>
            </a:r>
          </a:p>
          <a:p>
            <a:r>
              <a:rPr lang="en-US" dirty="0"/>
              <a:t>Table: </a:t>
            </a:r>
          </a:p>
          <a:p>
            <a:pPr lvl="1"/>
            <a:r>
              <a:rPr lang="en-US" dirty="0"/>
              <a:t>Descriptive </a:t>
            </a:r>
          </a:p>
          <a:p>
            <a:pPr lvl="1"/>
            <a:r>
              <a:rPr lang="en-US" dirty="0"/>
              <a:t>Tells what to do</a:t>
            </a:r>
          </a:p>
          <a:p>
            <a:r>
              <a:rPr lang="en-US" dirty="0"/>
              <a:t>Matrix: </a:t>
            </a:r>
          </a:p>
          <a:p>
            <a:pPr lvl="1"/>
            <a:r>
              <a:rPr lang="en-US" dirty="0"/>
              <a:t>Data collection</a:t>
            </a:r>
          </a:p>
          <a:p>
            <a:pPr lvl="1"/>
            <a:r>
              <a:rPr lang="en-US" dirty="0"/>
              <a:t>Collects and document the results of tests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p:nvPr>
        </p:nvSpPr>
        <p:spPr/>
        <p:txBody>
          <a:bodyPr/>
          <a:lstStyle/>
          <a:p>
            <a:r>
              <a:rPr lang="en-US" dirty="0"/>
              <a:t>Test Plan: </a:t>
            </a:r>
            <a:r>
              <a:rPr lang="en-US" dirty="0" smtClean="0"/>
              <a:t>As a Product</a:t>
            </a:r>
            <a:endParaRPr lang="en-US" dirty="0"/>
          </a:p>
        </p:txBody>
      </p:sp>
      <p:sp>
        <p:nvSpPr>
          <p:cNvPr id="53251" name="Rectangle 3"/>
          <p:cNvSpPr>
            <a:spLocks noGrp="1" noChangeArrowheads="1"/>
          </p:cNvSpPr>
          <p:nvPr>
            <p:ph type="body" idx="1"/>
          </p:nvPr>
        </p:nvSpPr>
        <p:spPr/>
        <p:txBody>
          <a:bodyPr/>
          <a:lstStyle/>
          <a:p>
            <a:pPr>
              <a:lnSpc>
                <a:spcPct val="90000"/>
              </a:lnSpc>
            </a:pPr>
            <a:r>
              <a:rPr lang="en-US" dirty="0"/>
              <a:t>Organizes and Manages testing the product</a:t>
            </a:r>
          </a:p>
          <a:p>
            <a:pPr>
              <a:lnSpc>
                <a:spcPct val="90000"/>
              </a:lnSpc>
            </a:pPr>
            <a:r>
              <a:rPr lang="en-US" dirty="0"/>
              <a:t>Salable</a:t>
            </a:r>
          </a:p>
          <a:p>
            <a:pPr lvl="1">
              <a:lnSpc>
                <a:spcPct val="90000"/>
              </a:lnSpc>
            </a:pPr>
            <a:r>
              <a:rPr lang="en-US" dirty="0"/>
              <a:t>Mil Spec</a:t>
            </a:r>
          </a:p>
          <a:p>
            <a:pPr>
              <a:lnSpc>
                <a:spcPct val="90000"/>
              </a:lnSpc>
            </a:pPr>
            <a:r>
              <a:rPr lang="en-US" dirty="0"/>
              <a:t>Verification</a:t>
            </a:r>
          </a:p>
          <a:p>
            <a:pPr lvl="1">
              <a:lnSpc>
                <a:spcPct val="90000"/>
              </a:lnSpc>
            </a:pPr>
            <a:r>
              <a:rPr lang="en-US" dirty="0"/>
              <a:t>Prove you met regulation specifications</a:t>
            </a:r>
          </a:p>
          <a:p>
            <a:pPr>
              <a:lnSpc>
                <a:spcPct val="90000"/>
              </a:lnSpc>
            </a:pPr>
            <a:r>
              <a:rPr lang="en-US" dirty="0"/>
              <a:t>Since this is a </a:t>
            </a:r>
            <a:r>
              <a:rPr lang="en-US" i="1" dirty="0">
                <a:solidFill>
                  <a:srgbClr val="FF0000"/>
                </a:solidFill>
              </a:rPr>
              <a:t>product</a:t>
            </a:r>
            <a:r>
              <a:rPr lang="en-US" dirty="0">
                <a:solidFill>
                  <a:srgbClr val="FF0000"/>
                </a:solidFill>
              </a:rPr>
              <a:t> </a:t>
            </a:r>
            <a:r>
              <a:rPr lang="en-US" dirty="0"/>
              <a:t>more time should be spent creating and polishing it</a:t>
            </a:r>
          </a:p>
          <a:p>
            <a:pPr lvl="1">
              <a:lnSpc>
                <a:spcPct val="90000"/>
              </a:lnSpc>
            </a:pPr>
            <a:r>
              <a:rPr lang="en-US" dirty="0"/>
              <a:t>Someone is </a:t>
            </a:r>
            <a:r>
              <a:rPr lang="en-US" i="1" dirty="0">
                <a:solidFill>
                  <a:srgbClr val="FF0000"/>
                </a:solidFill>
              </a:rPr>
              <a:t>paying</a:t>
            </a:r>
            <a:r>
              <a:rPr lang="en-US" dirty="0"/>
              <a:t> your organization for this item</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AutoShape 2"/>
          <p:cNvSpPr>
            <a:spLocks noGrp="1" noChangeArrowheads="1"/>
          </p:cNvSpPr>
          <p:nvPr>
            <p:ph type="title"/>
          </p:nvPr>
        </p:nvSpPr>
        <p:spPr/>
        <p:txBody>
          <a:bodyPr/>
          <a:lstStyle/>
          <a:p>
            <a:r>
              <a:rPr lang="en-US"/>
              <a:t>Matrices</a:t>
            </a:r>
          </a:p>
        </p:txBody>
      </p:sp>
      <p:sp>
        <p:nvSpPr>
          <p:cNvPr id="101379" name="Rectangle 3"/>
          <p:cNvSpPr>
            <a:spLocks noGrp="1" noChangeArrowheads="1"/>
          </p:cNvSpPr>
          <p:nvPr>
            <p:ph type="body" idx="1"/>
          </p:nvPr>
        </p:nvSpPr>
        <p:spPr>
          <a:xfrm>
            <a:off x="838200" y="2362200"/>
            <a:ext cx="7693025" cy="4495800"/>
          </a:xfrm>
        </p:spPr>
        <p:txBody>
          <a:bodyPr/>
          <a:lstStyle/>
          <a:p>
            <a:pPr>
              <a:lnSpc>
                <a:spcPct val="90000"/>
              </a:lnSpc>
            </a:pPr>
            <a:r>
              <a:rPr lang="en-US" sz="2000" dirty="0"/>
              <a:t>Example: Disk input/output matrix</a:t>
            </a:r>
          </a:p>
          <a:p>
            <a:pPr lvl="1">
              <a:lnSpc>
                <a:spcPct val="90000"/>
              </a:lnSpc>
            </a:pPr>
            <a:r>
              <a:rPr lang="en-US" sz="1800" dirty="0"/>
              <a:t>How can data be written to a disk</a:t>
            </a:r>
          </a:p>
          <a:p>
            <a:pPr lvl="2">
              <a:lnSpc>
                <a:spcPct val="90000"/>
              </a:lnSpc>
            </a:pPr>
            <a:r>
              <a:rPr lang="en-US" sz="1600" dirty="0"/>
              <a:t>Save </a:t>
            </a:r>
          </a:p>
          <a:p>
            <a:pPr lvl="2">
              <a:lnSpc>
                <a:spcPct val="90000"/>
              </a:lnSpc>
            </a:pPr>
            <a:r>
              <a:rPr lang="en-US" sz="1600" dirty="0"/>
              <a:t>Save as</a:t>
            </a:r>
          </a:p>
          <a:p>
            <a:pPr lvl="2">
              <a:lnSpc>
                <a:spcPct val="90000"/>
              </a:lnSpc>
            </a:pPr>
            <a:r>
              <a:rPr lang="en-US" sz="1600" dirty="0"/>
              <a:t>Print to disk (ASCII)</a:t>
            </a:r>
          </a:p>
          <a:p>
            <a:pPr lvl="3">
              <a:lnSpc>
                <a:spcPct val="90000"/>
              </a:lnSpc>
            </a:pPr>
            <a:r>
              <a:rPr lang="en-US" sz="1400" dirty="0"/>
              <a:t>Text characters only </a:t>
            </a:r>
          </a:p>
          <a:p>
            <a:pPr lvl="2">
              <a:lnSpc>
                <a:spcPct val="90000"/>
              </a:lnSpc>
            </a:pPr>
            <a:r>
              <a:rPr lang="en-US" sz="1600" dirty="0"/>
              <a:t>Print to disk (formatted) </a:t>
            </a:r>
          </a:p>
          <a:p>
            <a:pPr lvl="3">
              <a:lnSpc>
                <a:spcPct val="90000"/>
              </a:lnSpc>
            </a:pPr>
            <a:r>
              <a:rPr lang="en-US" sz="1400" dirty="0"/>
              <a:t>Characters and formatting information for a </a:t>
            </a:r>
            <a:r>
              <a:rPr lang="en-US" sz="1400" dirty="0" err="1" smtClean="0"/>
              <a:t>specfic</a:t>
            </a:r>
            <a:r>
              <a:rPr lang="en-US" sz="1400" dirty="0" smtClean="0"/>
              <a:t> printer </a:t>
            </a:r>
            <a:endParaRPr lang="en-US" sz="1400" dirty="0"/>
          </a:p>
          <a:p>
            <a:pPr lvl="1">
              <a:lnSpc>
                <a:spcPct val="90000"/>
              </a:lnSpc>
            </a:pPr>
            <a:r>
              <a:rPr lang="en-US" sz="1800" dirty="0"/>
              <a:t>Events </a:t>
            </a:r>
          </a:p>
          <a:p>
            <a:pPr lvl="2">
              <a:lnSpc>
                <a:spcPct val="90000"/>
              </a:lnSpc>
            </a:pPr>
            <a:r>
              <a:rPr lang="en-US" sz="1600" dirty="0"/>
              <a:t>The disk is full </a:t>
            </a:r>
          </a:p>
          <a:p>
            <a:pPr lvl="2">
              <a:lnSpc>
                <a:spcPct val="90000"/>
              </a:lnSpc>
            </a:pPr>
            <a:r>
              <a:rPr lang="en-US" sz="1600" dirty="0"/>
              <a:t>The disk is almost full </a:t>
            </a:r>
          </a:p>
          <a:p>
            <a:pPr lvl="2">
              <a:lnSpc>
                <a:spcPct val="90000"/>
              </a:lnSpc>
            </a:pPr>
            <a:r>
              <a:rPr lang="en-US" sz="1600" dirty="0"/>
              <a:t>The disk is write protected </a:t>
            </a:r>
          </a:p>
          <a:p>
            <a:pPr lvl="2">
              <a:lnSpc>
                <a:spcPct val="90000"/>
              </a:lnSpc>
            </a:pPr>
            <a:r>
              <a:rPr lang="en-US" sz="1600" dirty="0"/>
              <a:t>The disk timed out </a:t>
            </a:r>
          </a:p>
          <a:p>
            <a:pPr lvl="2">
              <a:lnSpc>
                <a:spcPct val="90000"/>
              </a:lnSpc>
            </a:pPr>
            <a:r>
              <a:rPr lang="en-US" sz="1600" dirty="0"/>
              <a:t>There was a power failure </a:t>
            </a:r>
          </a:p>
          <a:p>
            <a:pPr lvl="2">
              <a:lnSpc>
                <a:spcPct val="90000"/>
              </a:lnSpc>
            </a:pPr>
            <a:r>
              <a:rPr lang="en-US" sz="1600" dirty="0"/>
              <a:t>Some external event occurred during the write or read </a:t>
            </a:r>
          </a:p>
          <a:p>
            <a:pPr lvl="1">
              <a:lnSpc>
                <a:spcPct val="90000"/>
              </a:lnSpc>
            </a:pPr>
            <a:r>
              <a:rPr lang="en-US" sz="1800" dirty="0"/>
              <a:t>See figure 12.21 on page 239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n-US"/>
              <a:t>Matrices </a:t>
            </a:r>
          </a:p>
        </p:txBody>
      </p:sp>
      <p:sp>
        <p:nvSpPr>
          <p:cNvPr id="102403" name="Rectangle 3"/>
          <p:cNvSpPr>
            <a:spLocks noGrp="1" noChangeArrowheads="1"/>
          </p:cNvSpPr>
          <p:nvPr>
            <p:ph type="body" idx="1"/>
          </p:nvPr>
        </p:nvSpPr>
        <p:spPr/>
        <p:txBody>
          <a:bodyPr/>
          <a:lstStyle/>
          <a:p>
            <a:r>
              <a:rPr lang="en-US"/>
              <a:t>Other hardware related matrices </a:t>
            </a:r>
          </a:p>
          <a:p>
            <a:pPr lvl="1"/>
            <a:r>
              <a:rPr lang="en-US"/>
              <a:t>Keyboards</a:t>
            </a:r>
          </a:p>
          <a:p>
            <a:pPr lvl="1"/>
            <a:r>
              <a:rPr lang="en-US"/>
              <a:t>Printers </a:t>
            </a:r>
          </a:p>
          <a:p>
            <a:pPr lvl="1"/>
            <a:r>
              <a:rPr lang="en-US"/>
              <a:t>Mice </a:t>
            </a:r>
          </a:p>
          <a:p>
            <a:pPr lvl="1"/>
            <a:r>
              <a:rPr lang="en-US"/>
              <a:t>Monitors </a:t>
            </a:r>
          </a:p>
          <a:p>
            <a:pPr lvl="1"/>
            <a:r>
              <a:rPr lang="en-US"/>
              <a:t>Modems </a:t>
            </a:r>
          </a:p>
          <a:p>
            <a:pPr lvl="1"/>
            <a:r>
              <a:rPr lang="en-US"/>
              <a:t>Etc. </a:t>
            </a:r>
          </a:p>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n-US"/>
              <a:t>Matrices </a:t>
            </a:r>
          </a:p>
        </p:txBody>
      </p:sp>
      <p:sp>
        <p:nvSpPr>
          <p:cNvPr id="103427" name="Rectangle 3"/>
          <p:cNvSpPr>
            <a:spLocks noGrp="1" noChangeArrowheads="1"/>
          </p:cNvSpPr>
          <p:nvPr>
            <p:ph type="body" idx="1"/>
          </p:nvPr>
        </p:nvSpPr>
        <p:spPr/>
        <p:txBody>
          <a:bodyPr/>
          <a:lstStyle/>
          <a:p>
            <a:r>
              <a:rPr lang="en-US"/>
              <a:t>Environmental matrix </a:t>
            </a:r>
          </a:p>
          <a:p>
            <a:pPr lvl="1"/>
            <a:r>
              <a:rPr lang="en-US"/>
              <a:t>Showed environmental variables </a:t>
            </a:r>
          </a:p>
          <a:p>
            <a:pPr lvl="1"/>
            <a:r>
              <a:rPr lang="en-US"/>
              <a:t>Types or versions of:</a:t>
            </a:r>
          </a:p>
          <a:p>
            <a:pPr lvl="2"/>
            <a:r>
              <a:rPr lang="en-US"/>
              <a:t>Operating system </a:t>
            </a:r>
          </a:p>
          <a:p>
            <a:pPr lvl="2"/>
            <a:r>
              <a:rPr lang="en-US"/>
              <a:t>Languages </a:t>
            </a:r>
          </a:p>
          <a:p>
            <a:pPr lvl="2"/>
            <a:r>
              <a:rPr lang="en-US"/>
              <a:t>Windowing environment </a:t>
            </a:r>
          </a:p>
          <a:p>
            <a:pPr lvl="2"/>
            <a:r>
              <a:rPr lang="en-US"/>
              <a:t>Memory </a:t>
            </a:r>
          </a:p>
          <a:p>
            <a:pPr lvl="2"/>
            <a:r>
              <a:rPr lang="en-US"/>
              <a:t>Any others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n-US"/>
              <a:t>Matrices </a:t>
            </a:r>
          </a:p>
        </p:txBody>
      </p:sp>
      <p:sp>
        <p:nvSpPr>
          <p:cNvPr id="107523" name="Rectangle 3"/>
          <p:cNvSpPr>
            <a:spLocks noGrp="1" noChangeArrowheads="1"/>
          </p:cNvSpPr>
          <p:nvPr>
            <p:ph type="body" idx="1"/>
          </p:nvPr>
        </p:nvSpPr>
        <p:spPr>
          <a:xfrm>
            <a:off x="838200" y="2362200"/>
            <a:ext cx="8001000" cy="3724275"/>
          </a:xfrm>
        </p:spPr>
        <p:txBody>
          <a:bodyPr/>
          <a:lstStyle/>
          <a:p>
            <a:r>
              <a:rPr lang="en-US"/>
              <a:t>Input combination matrix </a:t>
            </a:r>
          </a:p>
          <a:p>
            <a:pPr lvl="1"/>
            <a:r>
              <a:rPr lang="en-US"/>
              <a:t>Look for combination events that can make an error </a:t>
            </a:r>
          </a:p>
          <a:p>
            <a:pPr lvl="1"/>
            <a:r>
              <a:rPr lang="en-US"/>
              <a:t>Possible combinations are infinite </a:t>
            </a:r>
          </a:p>
          <a:p>
            <a:pPr lvl="2"/>
            <a:r>
              <a:rPr lang="en-US"/>
              <a:t>Experience helps </a:t>
            </a:r>
          </a:p>
          <a:p>
            <a:pPr lvl="1"/>
            <a:r>
              <a:rPr lang="en-US"/>
              <a:t>Experiment</a:t>
            </a:r>
          </a:p>
          <a:p>
            <a:pPr lvl="2"/>
            <a:r>
              <a:rPr lang="en-US"/>
              <a:t>Try some odd combinations</a:t>
            </a:r>
          </a:p>
          <a:p>
            <a:pPr lvl="2"/>
            <a:r>
              <a:rPr lang="en-US"/>
              <a:t>Ask programmers what variables are dependent on each other and test combinations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n-US"/>
              <a:t>Matrices </a:t>
            </a:r>
          </a:p>
        </p:txBody>
      </p:sp>
      <p:sp>
        <p:nvSpPr>
          <p:cNvPr id="108547" name="Rectangle 3"/>
          <p:cNvSpPr>
            <a:spLocks noGrp="1" noChangeArrowheads="1"/>
          </p:cNvSpPr>
          <p:nvPr>
            <p:ph type="body" idx="1"/>
          </p:nvPr>
        </p:nvSpPr>
        <p:spPr/>
        <p:txBody>
          <a:bodyPr/>
          <a:lstStyle/>
          <a:p>
            <a:r>
              <a:rPr lang="en-US" dirty="0"/>
              <a:t>Error message and keyboard matrix </a:t>
            </a:r>
          </a:p>
          <a:p>
            <a:pPr lvl="1"/>
            <a:r>
              <a:rPr lang="en-US" dirty="0"/>
              <a:t>In the windows environment airs typically show in a GUI box</a:t>
            </a:r>
          </a:p>
          <a:p>
            <a:pPr lvl="2"/>
            <a:r>
              <a:rPr lang="en-US" dirty="0"/>
              <a:t>Click on (</a:t>
            </a:r>
            <a:r>
              <a:rPr lang="en-US" dirty="0">
                <a:solidFill>
                  <a:srgbClr val="FF0000"/>
                </a:solidFill>
              </a:rPr>
              <a:t>a college fund)</a:t>
            </a:r>
            <a:r>
              <a:rPr lang="en-US" dirty="0"/>
              <a:t> </a:t>
            </a:r>
            <a:r>
              <a:rPr lang="en-US" dirty="0">
                <a:solidFill>
                  <a:srgbClr val="00B050"/>
                </a:solidFill>
              </a:rPr>
              <a:t>acknowledge</a:t>
            </a:r>
            <a:r>
              <a:rPr lang="en-US" dirty="0"/>
              <a:t> button or press enter to clear the…. </a:t>
            </a:r>
          </a:p>
          <a:p>
            <a:pPr lvl="2"/>
            <a:r>
              <a:rPr lang="en-US" dirty="0"/>
              <a:t>Are there other combinations that might cause an error </a:t>
            </a:r>
          </a:p>
          <a:p>
            <a:pPr lvl="1"/>
            <a:r>
              <a:rPr lang="en-US" dirty="0"/>
              <a:t>See figure 12.22 on page 240 </a:t>
            </a:r>
          </a:p>
          <a:p>
            <a:pPr lvl="1"/>
            <a:endParaRPr lang="en-US" dirty="0"/>
          </a:p>
        </p:txBody>
      </p:sp>
      <p:sp>
        <p:nvSpPr>
          <p:cNvPr id="108548" name="Text Box 4"/>
          <p:cNvSpPr txBox="1">
            <a:spLocks noChangeArrowheads="1"/>
          </p:cNvSpPr>
          <p:nvPr/>
        </p:nvSpPr>
        <p:spPr bwMode="auto">
          <a:xfrm>
            <a:off x="990600" y="6216650"/>
            <a:ext cx="7864475" cy="641350"/>
          </a:xfrm>
          <a:prstGeom prst="rect">
            <a:avLst/>
          </a:prstGeom>
          <a:noFill/>
          <a:ln w="9525">
            <a:noFill/>
            <a:miter lim="800000"/>
            <a:headEnd/>
            <a:tailEnd/>
          </a:ln>
          <a:effectLst/>
        </p:spPr>
        <p:txBody>
          <a:bodyPr>
            <a:spAutoFit/>
          </a:bodyPr>
          <a:lstStyle/>
          <a:p>
            <a:r>
              <a:rPr lang="en-US" dirty="0">
                <a:solidFill>
                  <a:srgbClr val="FF0000"/>
                </a:solidFill>
              </a:rPr>
              <a:t>Side note: the above text was dictated to a voice recognition system.  The word “acknowledge” was interpreted as “a college fund”</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Documenting</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lstStyle/>
          <a:p>
            <a:r>
              <a:rPr lang="en-US"/>
              <a:t>Documenting Test Materials</a:t>
            </a:r>
          </a:p>
        </p:txBody>
      </p:sp>
      <p:sp>
        <p:nvSpPr>
          <p:cNvPr id="51203" name="Rectangle 3"/>
          <p:cNvSpPr>
            <a:spLocks noGrp="1" noChangeArrowheads="1"/>
          </p:cNvSpPr>
          <p:nvPr>
            <p:ph type="body" idx="1"/>
          </p:nvPr>
        </p:nvSpPr>
        <p:spPr/>
        <p:txBody>
          <a:bodyPr/>
          <a:lstStyle/>
          <a:p>
            <a:pPr>
              <a:lnSpc>
                <a:spcPct val="90000"/>
              </a:lnSpc>
            </a:pPr>
            <a:r>
              <a:rPr lang="en-US"/>
              <a:t>Need to document </a:t>
            </a:r>
          </a:p>
          <a:p>
            <a:pPr lvl="1">
              <a:lnSpc>
                <a:spcPct val="90000"/>
              </a:lnSpc>
            </a:pPr>
            <a:r>
              <a:rPr lang="en-US"/>
              <a:t>What you did </a:t>
            </a:r>
          </a:p>
          <a:p>
            <a:pPr lvl="1">
              <a:lnSpc>
                <a:spcPct val="90000"/>
              </a:lnSpc>
            </a:pPr>
            <a:r>
              <a:rPr lang="en-US"/>
              <a:t>Why you did it</a:t>
            </a:r>
          </a:p>
          <a:p>
            <a:pPr lvl="1">
              <a:lnSpc>
                <a:spcPct val="90000"/>
              </a:lnSpc>
            </a:pPr>
            <a:r>
              <a:rPr lang="en-US"/>
              <a:t>When you it </a:t>
            </a:r>
          </a:p>
          <a:p>
            <a:pPr lvl="1">
              <a:lnSpc>
                <a:spcPct val="90000"/>
              </a:lnSpc>
            </a:pPr>
            <a:r>
              <a:rPr lang="en-US"/>
              <a:t>Results</a:t>
            </a:r>
          </a:p>
          <a:p>
            <a:pPr lvl="1">
              <a:lnSpc>
                <a:spcPct val="90000"/>
              </a:lnSpc>
            </a:pPr>
            <a:r>
              <a:rPr lang="en-US"/>
              <a:t>What should be done next </a:t>
            </a:r>
          </a:p>
          <a:p>
            <a:pPr>
              <a:lnSpc>
                <a:spcPct val="90000"/>
              </a:lnSpc>
            </a:pPr>
            <a:r>
              <a:rPr lang="en-US"/>
              <a:t>Who will use the documentation </a:t>
            </a:r>
          </a:p>
          <a:p>
            <a:pPr>
              <a:lnSpc>
                <a:spcPct val="90000"/>
              </a:lnSpc>
            </a:pPr>
            <a:r>
              <a:rPr lang="en-US"/>
              <a:t>Types of test documents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n-US"/>
              <a:t>Who will use the documentation</a:t>
            </a:r>
          </a:p>
        </p:txBody>
      </p:sp>
      <p:sp>
        <p:nvSpPr>
          <p:cNvPr id="109571" name="Rectangle 3"/>
          <p:cNvSpPr>
            <a:spLocks noGrp="1" noChangeArrowheads="1"/>
          </p:cNvSpPr>
          <p:nvPr>
            <p:ph type="body" idx="1"/>
          </p:nvPr>
        </p:nvSpPr>
        <p:spPr/>
        <p:txBody>
          <a:bodyPr/>
          <a:lstStyle/>
          <a:p>
            <a:r>
              <a:rPr lang="en-US"/>
              <a:t>There will be different types of documents each having its own purpose </a:t>
            </a:r>
          </a:p>
          <a:p>
            <a:pPr lvl="1"/>
            <a:r>
              <a:rPr lang="en-US"/>
              <a:t>Some may be formal</a:t>
            </a:r>
          </a:p>
          <a:p>
            <a:pPr lvl="2"/>
            <a:r>
              <a:rPr lang="en-US"/>
              <a:t>Typically for external use and reporting  </a:t>
            </a:r>
          </a:p>
          <a:p>
            <a:pPr lvl="1"/>
            <a:r>
              <a:rPr lang="en-US"/>
              <a:t>Some may be informal </a:t>
            </a:r>
          </a:p>
          <a:p>
            <a:pPr lvl="2"/>
            <a:r>
              <a:rPr lang="en-US"/>
              <a:t>Typically used internally and note taking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n-US"/>
              <a:t>Who will use the documentation</a:t>
            </a:r>
          </a:p>
        </p:txBody>
      </p:sp>
      <p:sp>
        <p:nvSpPr>
          <p:cNvPr id="111619" name="Rectangle 3"/>
          <p:cNvSpPr>
            <a:spLocks noGrp="1" noChangeArrowheads="1"/>
          </p:cNvSpPr>
          <p:nvPr>
            <p:ph type="body" idx="1"/>
          </p:nvPr>
        </p:nvSpPr>
        <p:spPr>
          <a:xfrm>
            <a:off x="838200" y="2362200"/>
            <a:ext cx="7693025" cy="4191000"/>
          </a:xfrm>
        </p:spPr>
        <p:txBody>
          <a:bodyPr/>
          <a:lstStyle/>
          <a:p>
            <a:pPr>
              <a:lnSpc>
                <a:spcPct val="90000"/>
              </a:lnSpc>
            </a:pPr>
            <a:r>
              <a:rPr lang="en-US"/>
              <a:t>Personal notes </a:t>
            </a:r>
          </a:p>
          <a:p>
            <a:pPr lvl="1">
              <a:lnSpc>
                <a:spcPct val="90000"/>
              </a:lnSpc>
            </a:pPr>
            <a:r>
              <a:rPr lang="en-US"/>
              <a:t>Very simple documents</a:t>
            </a:r>
          </a:p>
          <a:p>
            <a:pPr lvl="1">
              <a:lnSpc>
                <a:spcPct val="90000"/>
              </a:lnSpc>
            </a:pPr>
            <a:r>
              <a:rPr lang="en-US"/>
              <a:t>Sufficient detail to remember what you did</a:t>
            </a:r>
          </a:p>
          <a:p>
            <a:pPr lvl="1">
              <a:lnSpc>
                <a:spcPct val="90000"/>
              </a:lnSpc>
            </a:pPr>
            <a:r>
              <a:rPr lang="en-US"/>
              <a:t>Typical areas </a:t>
            </a:r>
          </a:p>
          <a:p>
            <a:pPr lvl="2">
              <a:lnSpc>
                <a:spcPct val="90000"/>
              </a:lnSpc>
            </a:pPr>
            <a:r>
              <a:rPr lang="en-US"/>
              <a:t>Tests that we need to run again </a:t>
            </a:r>
          </a:p>
          <a:p>
            <a:pPr lvl="2">
              <a:lnSpc>
                <a:spcPct val="90000"/>
              </a:lnSpc>
            </a:pPr>
            <a:r>
              <a:rPr lang="en-US"/>
              <a:t>Notice of what you’ve done </a:t>
            </a:r>
          </a:p>
          <a:p>
            <a:pPr lvl="2">
              <a:lnSpc>
                <a:spcPct val="90000"/>
              </a:lnSpc>
            </a:pPr>
            <a:r>
              <a:rPr lang="en-US"/>
              <a:t>Notes of what you have yet to do </a:t>
            </a:r>
          </a:p>
          <a:p>
            <a:pPr lvl="2">
              <a:lnSpc>
                <a:spcPct val="90000"/>
              </a:lnSpc>
            </a:pPr>
            <a:r>
              <a:rPr lang="en-US"/>
              <a:t>Answering questions </a:t>
            </a:r>
          </a:p>
          <a:p>
            <a:pPr lvl="1">
              <a:lnSpc>
                <a:spcPct val="90000"/>
              </a:lnSpc>
            </a:pPr>
            <a:r>
              <a:rPr lang="en-US"/>
              <a:t>Even though these notes are personal and should not be seen by other people, keep them accurate and professional</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n-US"/>
              <a:t>Who will use the documentation</a:t>
            </a:r>
          </a:p>
        </p:txBody>
      </p:sp>
      <p:sp>
        <p:nvSpPr>
          <p:cNvPr id="112643" name="Rectangle 3"/>
          <p:cNvSpPr>
            <a:spLocks noGrp="1" noChangeArrowheads="1"/>
          </p:cNvSpPr>
          <p:nvPr>
            <p:ph type="body" idx="1"/>
          </p:nvPr>
        </p:nvSpPr>
        <p:spPr/>
        <p:txBody>
          <a:bodyPr/>
          <a:lstStyle/>
          <a:p>
            <a:pPr>
              <a:lnSpc>
                <a:spcPct val="80000"/>
              </a:lnSpc>
            </a:pPr>
            <a:r>
              <a:rPr lang="en-US" dirty="0"/>
              <a:t>Notes for another team member </a:t>
            </a:r>
          </a:p>
          <a:p>
            <a:pPr lvl="1">
              <a:lnSpc>
                <a:spcPct val="80000"/>
              </a:lnSpc>
            </a:pPr>
            <a:r>
              <a:rPr lang="en-US" dirty="0"/>
              <a:t>How to run a test </a:t>
            </a:r>
          </a:p>
          <a:p>
            <a:pPr lvl="1">
              <a:lnSpc>
                <a:spcPct val="80000"/>
              </a:lnSpc>
            </a:pPr>
            <a:r>
              <a:rPr lang="en-US" dirty="0"/>
              <a:t>The expected results of a test </a:t>
            </a:r>
          </a:p>
          <a:p>
            <a:pPr lvl="2">
              <a:lnSpc>
                <a:spcPct val="80000"/>
              </a:lnSpc>
            </a:pPr>
            <a:r>
              <a:rPr lang="en-US" dirty="0"/>
              <a:t>May note expected failures </a:t>
            </a:r>
          </a:p>
          <a:p>
            <a:pPr lvl="1">
              <a:lnSpc>
                <a:spcPct val="80000"/>
              </a:lnSpc>
            </a:pPr>
            <a:r>
              <a:rPr lang="en-US" dirty="0" smtClean="0"/>
              <a:t>Significance </a:t>
            </a:r>
            <a:r>
              <a:rPr lang="en-US" dirty="0"/>
              <a:t>of each data value</a:t>
            </a:r>
          </a:p>
          <a:p>
            <a:pPr lvl="2">
              <a:lnSpc>
                <a:spcPct val="80000"/>
              </a:lnSpc>
            </a:pPr>
            <a:r>
              <a:rPr lang="en-US" dirty="0"/>
              <a:t>Have things changed from the last test </a:t>
            </a:r>
          </a:p>
          <a:p>
            <a:pPr lvl="1">
              <a:lnSpc>
                <a:spcPct val="80000"/>
              </a:lnSpc>
            </a:pPr>
            <a:r>
              <a:rPr lang="en-US" dirty="0"/>
              <a:t>Any special instructions </a:t>
            </a:r>
          </a:p>
          <a:p>
            <a:pPr lvl="1">
              <a:lnSpc>
                <a:spcPct val="80000"/>
              </a:lnSpc>
            </a:pPr>
            <a:r>
              <a:rPr lang="en-US" dirty="0"/>
              <a:t>Which test should be conducted regularly </a:t>
            </a:r>
          </a:p>
          <a:p>
            <a:pPr lvl="2">
              <a:lnSpc>
                <a:spcPct val="80000"/>
              </a:lnSpc>
            </a:pPr>
            <a:r>
              <a:rPr lang="en-US" dirty="0"/>
              <a:t>Are these one shots </a:t>
            </a:r>
          </a:p>
          <a:p>
            <a:pPr lvl="1">
              <a:lnSpc>
                <a:spcPct val="80000"/>
              </a:lnSpc>
            </a:pPr>
            <a:r>
              <a:rPr lang="en-US" dirty="0"/>
              <a:t>What these tests are looking for </a:t>
            </a:r>
          </a:p>
          <a:p>
            <a:pPr lvl="2">
              <a:lnSpc>
                <a:spcPct val="80000"/>
              </a:lnSpc>
            </a:pPr>
            <a:r>
              <a:rPr lang="en-US" dirty="0"/>
              <a:t>Running the tests for a reason </a:t>
            </a:r>
          </a:p>
          <a:p>
            <a:pPr lvl="2">
              <a:lnSpc>
                <a:spcPct val="80000"/>
              </a:lnSpc>
            </a:pPr>
            <a:r>
              <a:rPr lang="en-US" dirty="0"/>
              <a:t>What kind of errors might be find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p:txBody>
          <a:bodyPr/>
          <a:lstStyle/>
          <a:p>
            <a:r>
              <a:rPr lang="en-US" sz="3200"/>
              <a:t>Detailed Objective of Test Planning and Documentation</a:t>
            </a:r>
          </a:p>
        </p:txBody>
      </p:sp>
      <p:sp>
        <p:nvSpPr>
          <p:cNvPr id="47107" name="Rectangle 3"/>
          <p:cNvSpPr>
            <a:spLocks noGrp="1" noChangeArrowheads="1"/>
          </p:cNvSpPr>
          <p:nvPr>
            <p:ph type="body" idx="1"/>
          </p:nvPr>
        </p:nvSpPr>
        <p:spPr/>
        <p:txBody>
          <a:bodyPr/>
          <a:lstStyle/>
          <a:p>
            <a:r>
              <a:rPr lang="en-US"/>
              <a:t>Benefits:</a:t>
            </a:r>
          </a:p>
          <a:p>
            <a:pPr lvl="1"/>
            <a:r>
              <a:rPr lang="en-US"/>
              <a:t>Facilitates technical tasks of testing</a:t>
            </a:r>
          </a:p>
          <a:p>
            <a:pPr lvl="1"/>
            <a:r>
              <a:rPr lang="en-US"/>
              <a:t>Improves communication about testing tasks and process</a:t>
            </a:r>
          </a:p>
          <a:p>
            <a:pPr lvl="1"/>
            <a:r>
              <a:rPr lang="en-US"/>
              <a:t>Provides structure for organizing, scheduling and managing of testing the product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n-US"/>
              <a:t>Who will use the documentation</a:t>
            </a:r>
          </a:p>
        </p:txBody>
      </p:sp>
      <p:sp>
        <p:nvSpPr>
          <p:cNvPr id="113667" name="Rectangle 3"/>
          <p:cNvSpPr>
            <a:spLocks noGrp="1" noChangeArrowheads="1"/>
          </p:cNvSpPr>
          <p:nvPr>
            <p:ph type="body" idx="1"/>
          </p:nvPr>
        </p:nvSpPr>
        <p:spPr/>
        <p:txBody>
          <a:bodyPr/>
          <a:lstStyle/>
          <a:p>
            <a:r>
              <a:rPr lang="en-US" sz="2400"/>
              <a:t>Notes for another experience tester</a:t>
            </a:r>
          </a:p>
          <a:p>
            <a:r>
              <a:rPr lang="en-US" sz="2400"/>
              <a:t>Assume you will not be available for questions </a:t>
            </a:r>
          </a:p>
          <a:p>
            <a:pPr lvl="1"/>
            <a:r>
              <a:rPr lang="en-US" sz="2000"/>
              <a:t>Everything you’ve provided for a teammate </a:t>
            </a:r>
          </a:p>
          <a:p>
            <a:pPr lvl="2"/>
            <a:r>
              <a:rPr lang="en-US" sz="1800"/>
              <a:t>More details </a:t>
            </a:r>
          </a:p>
          <a:p>
            <a:pPr lvl="2"/>
            <a:r>
              <a:rPr lang="en-US" sz="1800"/>
              <a:t>Clarify difficult areas </a:t>
            </a:r>
          </a:p>
          <a:p>
            <a:pPr lvl="1"/>
            <a:r>
              <a:rPr lang="en-US" sz="2000"/>
              <a:t>More material overview </a:t>
            </a:r>
          </a:p>
          <a:p>
            <a:pPr lvl="2"/>
            <a:r>
              <a:rPr lang="en-US" sz="1800"/>
              <a:t>Why there are our tests or certain groups of tests </a:t>
            </a:r>
          </a:p>
          <a:p>
            <a:pPr lvl="2"/>
            <a:r>
              <a:rPr lang="en-US" sz="1800"/>
              <a:t>Relationships of tests</a:t>
            </a:r>
          </a:p>
          <a:p>
            <a:pPr lvl="1"/>
            <a:r>
              <a:rPr lang="en-US" sz="2000"/>
              <a:t>Dependency flags</a:t>
            </a:r>
          </a:p>
          <a:p>
            <a:pPr lvl="2"/>
            <a:r>
              <a:rPr lang="en-US" sz="1800"/>
              <a:t>Clearly note what dependency is there may be out there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n-US"/>
              <a:t>Who will use the documentation</a:t>
            </a:r>
          </a:p>
        </p:txBody>
      </p:sp>
      <p:sp>
        <p:nvSpPr>
          <p:cNvPr id="114691" name="Rectangle 3"/>
          <p:cNvSpPr>
            <a:spLocks noGrp="1" noChangeArrowheads="1"/>
          </p:cNvSpPr>
          <p:nvPr>
            <p:ph type="body" idx="1"/>
          </p:nvPr>
        </p:nvSpPr>
        <p:spPr/>
        <p:txBody>
          <a:bodyPr/>
          <a:lstStyle/>
          <a:p>
            <a:r>
              <a:rPr lang="en-US" dirty="0"/>
              <a:t>Notes to be used in the next release</a:t>
            </a:r>
          </a:p>
          <a:p>
            <a:pPr lvl="1"/>
            <a:r>
              <a:rPr lang="en-US" dirty="0" smtClean="0"/>
              <a:t>Details </a:t>
            </a:r>
            <a:r>
              <a:rPr lang="en-US" dirty="0"/>
              <a:t>of each test </a:t>
            </a:r>
          </a:p>
          <a:p>
            <a:pPr lvl="1"/>
            <a:r>
              <a:rPr lang="en-US" dirty="0" smtClean="0"/>
              <a:t>History </a:t>
            </a:r>
            <a:r>
              <a:rPr lang="en-US" dirty="0"/>
              <a:t>of programming failures </a:t>
            </a:r>
          </a:p>
          <a:p>
            <a:pPr lvl="2"/>
            <a:r>
              <a:rPr lang="en-US" dirty="0"/>
              <a:t>What was caught last time </a:t>
            </a:r>
          </a:p>
          <a:p>
            <a:pPr lvl="2"/>
            <a:r>
              <a:rPr lang="en-US" dirty="0"/>
              <a:t>How might  program changes affect that </a:t>
            </a:r>
          </a:p>
          <a:p>
            <a:pPr lvl="1"/>
            <a:r>
              <a:rPr lang="en-US" dirty="0"/>
              <a:t>Put more details on what was the thinking behind creating this test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Resume 3/26</a:t>
            </a:r>
            <a:endParaRPr lang="en-US" dirty="0">
              <a:solidFill>
                <a:srgbClr val="FF0000"/>
              </a:solidFill>
            </a:endParaRP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n-US"/>
              <a:t>Who will use the documentation</a:t>
            </a:r>
          </a:p>
        </p:txBody>
      </p:sp>
      <p:sp>
        <p:nvSpPr>
          <p:cNvPr id="115715" name="Rectangle 3"/>
          <p:cNvSpPr>
            <a:spLocks noGrp="1" noChangeArrowheads="1"/>
          </p:cNvSpPr>
          <p:nvPr>
            <p:ph type="body" idx="1"/>
          </p:nvPr>
        </p:nvSpPr>
        <p:spPr>
          <a:xfrm>
            <a:off x="838200" y="2362200"/>
            <a:ext cx="7693025" cy="4495800"/>
          </a:xfrm>
        </p:spPr>
        <p:txBody>
          <a:bodyPr/>
          <a:lstStyle/>
          <a:p>
            <a:pPr>
              <a:lnSpc>
                <a:spcPct val="80000"/>
              </a:lnSpc>
            </a:pPr>
            <a:r>
              <a:rPr lang="en-US" sz="1800" dirty="0"/>
              <a:t>Test scripts for the inexperienced tester </a:t>
            </a:r>
          </a:p>
          <a:p>
            <a:pPr>
              <a:lnSpc>
                <a:spcPct val="80000"/>
              </a:lnSpc>
            </a:pPr>
            <a:r>
              <a:rPr lang="en-US" sz="1800" dirty="0"/>
              <a:t>A precise guide as to how to conduct the test </a:t>
            </a:r>
          </a:p>
          <a:p>
            <a:pPr lvl="1">
              <a:lnSpc>
                <a:spcPct val="80000"/>
              </a:lnSpc>
            </a:pPr>
            <a:r>
              <a:rPr lang="en-US" sz="1600" dirty="0"/>
              <a:t>Advantages </a:t>
            </a:r>
          </a:p>
          <a:p>
            <a:pPr lvl="2">
              <a:lnSpc>
                <a:spcPct val="80000"/>
              </a:lnSpc>
            </a:pPr>
            <a:r>
              <a:rPr lang="en-US" sz="1400" dirty="0"/>
              <a:t>Less </a:t>
            </a:r>
            <a:r>
              <a:rPr lang="en-US" sz="1400" dirty="0" smtClean="0"/>
              <a:t>individual </a:t>
            </a:r>
            <a:r>
              <a:rPr lang="en-US" sz="1400" dirty="0"/>
              <a:t>training of testers </a:t>
            </a:r>
          </a:p>
          <a:p>
            <a:pPr lvl="2">
              <a:lnSpc>
                <a:spcPct val="80000"/>
              </a:lnSpc>
            </a:pPr>
            <a:r>
              <a:rPr lang="en-US" sz="1400" dirty="0"/>
              <a:t>Reduces repetition of training new testers over and over again </a:t>
            </a:r>
          </a:p>
          <a:p>
            <a:pPr lvl="2">
              <a:lnSpc>
                <a:spcPct val="80000"/>
              </a:lnSpc>
            </a:pPr>
            <a:r>
              <a:rPr lang="en-US" sz="1400" dirty="0"/>
              <a:t>Provides a standardized test set</a:t>
            </a:r>
          </a:p>
          <a:p>
            <a:pPr lvl="2">
              <a:lnSpc>
                <a:spcPct val="80000"/>
              </a:lnSpc>
            </a:pPr>
            <a:r>
              <a:rPr lang="en-US" sz="1400" dirty="0"/>
              <a:t>Looks good to management </a:t>
            </a:r>
          </a:p>
          <a:p>
            <a:pPr lvl="1">
              <a:lnSpc>
                <a:spcPct val="80000"/>
              </a:lnSpc>
            </a:pPr>
            <a:r>
              <a:rPr lang="en-US" sz="1600" dirty="0"/>
              <a:t>Problems </a:t>
            </a:r>
          </a:p>
          <a:p>
            <a:pPr lvl="2">
              <a:lnSpc>
                <a:spcPct val="80000"/>
              </a:lnSpc>
            </a:pPr>
            <a:r>
              <a:rPr lang="en-US" sz="1400" dirty="0"/>
              <a:t>Inexperienced testers are inexperienced </a:t>
            </a:r>
          </a:p>
          <a:p>
            <a:pPr lvl="2">
              <a:lnSpc>
                <a:spcPct val="80000"/>
              </a:lnSpc>
            </a:pPr>
            <a:r>
              <a:rPr lang="en-US" sz="1400" dirty="0"/>
              <a:t>A coherent script takes time to write </a:t>
            </a:r>
          </a:p>
          <a:p>
            <a:pPr lvl="2">
              <a:lnSpc>
                <a:spcPct val="80000"/>
              </a:lnSpc>
            </a:pPr>
            <a:r>
              <a:rPr lang="en-US" sz="1400" dirty="0"/>
              <a:t>The script must be kept up to date </a:t>
            </a:r>
          </a:p>
          <a:p>
            <a:pPr lvl="3">
              <a:lnSpc>
                <a:spcPct val="80000"/>
              </a:lnSpc>
            </a:pPr>
            <a:r>
              <a:rPr lang="en-US" sz="1200" dirty="0"/>
              <a:t>Program changes fixes are put in the and these must be documented </a:t>
            </a:r>
          </a:p>
          <a:p>
            <a:pPr lvl="1">
              <a:lnSpc>
                <a:spcPct val="80000"/>
              </a:lnSpc>
            </a:pPr>
            <a:r>
              <a:rPr lang="en-US" sz="1600" dirty="0"/>
              <a:t>These guides are written differently than for experienced testers </a:t>
            </a:r>
          </a:p>
          <a:p>
            <a:pPr lvl="2">
              <a:lnSpc>
                <a:spcPct val="80000"/>
              </a:lnSpc>
            </a:pPr>
            <a:r>
              <a:rPr lang="en-US" sz="1400" dirty="0"/>
              <a:t>Require clear step by step descriptions </a:t>
            </a:r>
          </a:p>
          <a:p>
            <a:pPr lvl="2">
              <a:lnSpc>
                <a:spcPct val="80000"/>
              </a:lnSpc>
            </a:pPr>
            <a:r>
              <a:rPr lang="en-US" sz="1400" dirty="0"/>
              <a:t>Exact statement of expected results </a:t>
            </a:r>
          </a:p>
          <a:p>
            <a:pPr lvl="2">
              <a:lnSpc>
                <a:spcPct val="80000"/>
              </a:lnSpc>
            </a:pPr>
            <a:r>
              <a:rPr lang="en-US" sz="1400" dirty="0"/>
              <a:t>Descriptions of the way the problem program may fail the test</a:t>
            </a:r>
          </a:p>
          <a:p>
            <a:pPr lvl="2">
              <a:lnSpc>
                <a:spcPct val="80000"/>
              </a:lnSpc>
            </a:pPr>
            <a:r>
              <a:rPr lang="en-US" sz="1400" dirty="0"/>
              <a:t>Include a box to be checked off when each test is done </a:t>
            </a:r>
          </a:p>
          <a:p>
            <a:pPr lvl="1">
              <a:lnSpc>
                <a:spcPct val="80000"/>
              </a:lnSpc>
            </a:pPr>
            <a:r>
              <a:rPr lang="en-US" sz="1600" dirty="0"/>
              <a:t>Concentrate on the layout and format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n-US"/>
              <a:t>Who will use the documentation</a:t>
            </a:r>
          </a:p>
        </p:txBody>
      </p:sp>
      <p:sp>
        <p:nvSpPr>
          <p:cNvPr id="116739" name="Rectangle 3"/>
          <p:cNvSpPr>
            <a:spLocks noGrp="1" noChangeArrowheads="1"/>
          </p:cNvSpPr>
          <p:nvPr>
            <p:ph type="body" idx="1"/>
          </p:nvPr>
        </p:nvSpPr>
        <p:spPr/>
        <p:txBody>
          <a:bodyPr/>
          <a:lstStyle/>
          <a:p>
            <a:r>
              <a:rPr lang="en-US"/>
              <a:t>Notes to your manager </a:t>
            </a:r>
          </a:p>
          <a:p>
            <a:pPr lvl="1"/>
            <a:r>
              <a:rPr lang="en-US"/>
              <a:t>The unique identifier for the test or tests </a:t>
            </a:r>
          </a:p>
          <a:p>
            <a:pPr lvl="1"/>
            <a:r>
              <a:rPr lang="en-US"/>
              <a:t>List of the results </a:t>
            </a:r>
          </a:p>
          <a:p>
            <a:pPr lvl="2"/>
            <a:r>
              <a:rPr lang="en-US"/>
              <a:t>What passed </a:t>
            </a:r>
          </a:p>
          <a:p>
            <a:pPr lvl="2"/>
            <a:r>
              <a:rPr lang="en-US"/>
              <a:t>What failed </a:t>
            </a:r>
          </a:p>
          <a:p>
            <a:pPr lvl="1"/>
            <a:r>
              <a:rPr lang="en-US"/>
              <a:t>May keep in a database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AutoShape 2"/>
          <p:cNvSpPr>
            <a:spLocks noGrp="1" noChangeArrowheads="1"/>
          </p:cNvSpPr>
          <p:nvPr>
            <p:ph type="title"/>
          </p:nvPr>
        </p:nvSpPr>
        <p:spPr/>
        <p:txBody>
          <a:bodyPr/>
          <a:lstStyle/>
          <a:p>
            <a:r>
              <a:rPr lang="en-US"/>
              <a:t>Who will use the documentation</a:t>
            </a:r>
          </a:p>
        </p:txBody>
      </p:sp>
      <p:sp>
        <p:nvSpPr>
          <p:cNvPr id="117763" name="Rectangle 3"/>
          <p:cNvSpPr>
            <a:spLocks noGrp="1" noChangeArrowheads="1"/>
          </p:cNvSpPr>
          <p:nvPr>
            <p:ph type="body" idx="1"/>
          </p:nvPr>
        </p:nvSpPr>
        <p:spPr/>
        <p:txBody>
          <a:bodyPr/>
          <a:lstStyle/>
          <a:p>
            <a:r>
              <a:rPr lang="en-US"/>
              <a:t>Legal audit trail </a:t>
            </a:r>
          </a:p>
          <a:p>
            <a:pPr lvl="1"/>
            <a:r>
              <a:rPr lang="en-US"/>
              <a:t>May need to prove the product was professionally tested </a:t>
            </a:r>
          </a:p>
          <a:p>
            <a:pPr lvl="1"/>
            <a:r>
              <a:rPr lang="en-US"/>
              <a:t>Keep factual</a:t>
            </a:r>
          </a:p>
          <a:p>
            <a:pPr lvl="1"/>
            <a:r>
              <a:rPr lang="en-US"/>
              <a:t>Discuss with company’s attorney what may be needed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n-US"/>
              <a:t>Types of test documents</a:t>
            </a:r>
          </a:p>
        </p:txBody>
      </p:sp>
      <p:sp>
        <p:nvSpPr>
          <p:cNvPr id="110595" name="Rectangle 3"/>
          <p:cNvSpPr>
            <a:spLocks noGrp="1" noChangeArrowheads="1"/>
          </p:cNvSpPr>
          <p:nvPr>
            <p:ph type="body" idx="1"/>
          </p:nvPr>
        </p:nvSpPr>
        <p:spPr/>
        <p:txBody>
          <a:bodyPr/>
          <a:lstStyle/>
          <a:p>
            <a:r>
              <a:rPr lang="en-US"/>
              <a:t>Many types of test documents</a:t>
            </a:r>
          </a:p>
          <a:p>
            <a:r>
              <a:rPr lang="en-US"/>
              <a:t>Some may be internal to your company or department</a:t>
            </a:r>
          </a:p>
          <a:p>
            <a:r>
              <a:rPr lang="en-US"/>
              <a:t>IEEE has a standard</a:t>
            </a:r>
          </a:p>
          <a:p>
            <a:pPr lvl="1"/>
            <a:r>
              <a:rPr lang="en-US"/>
              <a:t>Standard 829</a:t>
            </a:r>
          </a:p>
          <a:p>
            <a:pPr lvl="1"/>
            <a:r>
              <a:rPr lang="en-US"/>
              <a:t>Use as a guideline</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AutoShape 2"/>
          <p:cNvSpPr>
            <a:spLocks noGrp="1" noChangeArrowheads="1"/>
          </p:cNvSpPr>
          <p:nvPr>
            <p:ph type="title"/>
          </p:nvPr>
        </p:nvSpPr>
        <p:spPr/>
        <p:txBody>
          <a:bodyPr/>
          <a:lstStyle/>
          <a:p>
            <a:r>
              <a:rPr lang="en-US"/>
              <a:t>Types of test documents</a:t>
            </a:r>
          </a:p>
        </p:txBody>
      </p:sp>
      <p:sp>
        <p:nvSpPr>
          <p:cNvPr id="119811" name="Rectangle 3"/>
          <p:cNvSpPr>
            <a:spLocks noGrp="1" noChangeArrowheads="1"/>
          </p:cNvSpPr>
          <p:nvPr>
            <p:ph type="body" idx="1"/>
          </p:nvPr>
        </p:nvSpPr>
        <p:spPr>
          <a:xfrm>
            <a:off x="838200" y="2362200"/>
            <a:ext cx="7693025" cy="4495800"/>
          </a:xfrm>
        </p:spPr>
        <p:txBody>
          <a:bodyPr/>
          <a:lstStyle/>
          <a:p>
            <a:pPr>
              <a:lnSpc>
                <a:spcPct val="80000"/>
              </a:lnSpc>
            </a:pPr>
            <a:r>
              <a:rPr lang="en-US" sz="1800"/>
              <a:t>Test plan </a:t>
            </a:r>
          </a:p>
          <a:p>
            <a:pPr lvl="1">
              <a:lnSpc>
                <a:spcPct val="80000"/>
              </a:lnSpc>
            </a:pPr>
            <a:r>
              <a:rPr lang="en-US" sz="1600"/>
              <a:t>Typical sections </a:t>
            </a:r>
          </a:p>
          <a:p>
            <a:pPr lvl="2">
              <a:lnSpc>
                <a:spcPct val="80000"/>
              </a:lnSpc>
            </a:pPr>
            <a:r>
              <a:rPr lang="en-US" sz="1400"/>
              <a:t>Test plan identifier </a:t>
            </a:r>
          </a:p>
          <a:p>
            <a:pPr lvl="2">
              <a:lnSpc>
                <a:spcPct val="80000"/>
              </a:lnSpc>
            </a:pPr>
            <a:r>
              <a:rPr lang="en-US" sz="1400"/>
              <a:t>Introduction </a:t>
            </a:r>
          </a:p>
          <a:p>
            <a:pPr lvl="2">
              <a:lnSpc>
                <a:spcPct val="80000"/>
              </a:lnSpc>
            </a:pPr>
            <a:r>
              <a:rPr lang="en-US" sz="1400"/>
              <a:t>Test items </a:t>
            </a:r>
          </a:p>
          <a:p>
            <a:pPr lvl="2">
              <a:lnSpc>
                <a:spcPct val="80000"/>
              </a:lnSpc>
            </a:pPr>
            <a:r>
              <a:rPr lang="en-US" sz="1400"/>
              <a:t>Features to be tested </a:t>
            </a:r>
          </a:p>
          <a:p>
            <a:pPr lvl="2">
              <a:lnSpc>
                <a:spcPct val="80000"/>
              </a:lnSpc>
            </a:pPr>
            <a:r>
              <a:rPr lang="en-US" sz="1400"/>
              <a:t>Features not to be tested </a:t>
            </a:r>
          </a:p>
          <a:p>
            <a:pPr lvl="2">
              <a:lnSpc>
                <a:spcPct val="80000"/>
              </a:lnSpc>
            </a:pPr>
            <a:r>
              <a:rPr lang="en-US" sz="1400"/>
              <a:t>Approach </a:t>
            </a:r>
          </a:p>
          <a:p>
            <a:pPr lvl="2">
              <a:lnSpc>
                <a:spcPct val="80000"/>
              </a:lnSpc>
            </a:pPr>
            <a:r>
              <a:rPr lang="en-US" sz="1400"/>
              <a:t>Item pass/fail criteria </a:t>
            </a:r>
          </a:p>
          <a:p>
            <a:pPr lvl="2">
              <a:lnSpc>
                <a:spcPct val="80000"/>
              </a:lnSpc>
            </a:pPr>
            <a:r>
              <a:rPr lang="en-US" sz="1400"/>
              <a:t>Suspension criteria and resumption requirements </a:t>
            </a:r>
          </a:p>
          <a:p>
            <a:pPr lvl="2">
              <a:lnSpc>
                <a:spcPct val="80000"/>
              </a:lnSpc>
            </a:pPr>
            <a:r>
              <a:rPr lang="en-US" sz="1400"/>
              <a:t>Test deliverables </a:t>
            </a:r>
          </a:p>
          <a:p>
            <a:pPr lvl="2">
              <a:lnSpc>
                <a:spcPct val="80000"/>
              </a:lnSpc>
            </a:pPr>
            <a:r>
              <a:rPr lang="en-US" sz="1400"/>
              <a:t>Testing tasks </a:t>
            </a:r>
          </a:p>
          <a:p>
            <a:pPr lvl="2">
              <a:lnSpc>
                <a:spcPct val="80000"/>
              </a:lnSpc>
            </a:pPr>
            <a:r>
              <a:rPr lang="en-US" sz="1400"/>
              <a:t>Environmental needs </a:t>
            </a:r>
          </a:p>
          <a:p>
            <a:pPr lvl="2">
              <a:lnSpc>
                <a:spcPct val="80000"/>
              </a:lnSpc>
            </a:pPr>
            <a:r>
              <a:rPr lang="en-US" sz="1400"/>
              <a:t>Responsibilities </a:t>
            </a:r>
          </a:p>
          <a:p>
            <a:pPr lvl="2">
              <a:lnSpc>
                <a:spcPct val="80000"/>
              </a:lnSpc>
            </a:pPr>
            <a:r>
              <a:rPr lang="en-US" sz="1400"/>
              <a:t>Staffing and training needs </a:t>
            </a:r>
          </a:p>
          <a:p>
            <a:pPr lvl="2">
              <a:lnSpc>
                <a:spcPct val="80000"/>
              </a:lnSpc>
            </a:pPr>
            <a:r>
              <a:rPr lang="en-US" sz="1400"/>
              <a:t>Schedule </a:t>
            </a:r>
          </a:p>
          <a:p>
            <a:pPr lvl="2">
              <a:lnSpc>
                <a:spcPct val="80000"/>
              </a:lnSpc>
            </a:pPr>
            <a:r>
              <a:rPr lang="en-US" sz="1400"/>
              <a:t>Risks and contingencies </a:t>
            </a:r>
          </a:p>
          <a:p>
            <a:pPr lvl="2">
              <a:lnSpc>
                <a:spcPct val="80000"/>
              </a:lnSpc>
            </a:pPr>
            <a:r>
              <a:rPr lang="en-US" sz="1400"/>
              <a:t>Approvals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AutoShape 2"/>
          <p:cNvSpPr>
            <a:spLocks noGrp="1" noChangeArrowheads="1"/>
          </p:cNvSpPr>
          <p:nvPr>
            <p:ph type="title"/>
          </p:nvPr>
        </p:nvSpPr>
        <p:spPr/>
        <p:txBody>
          <a:bodyPr/>
          <a:lstStyle/>
          <a:p>
            <a:r>
              <a:rPr lang="en-US"/>
              <a:t>Types of test documents</a:t>
            </a:r>
          </a:p>
        </p:txBody>
      </p:sp>
      <p:sp>
        <p:nvSpPr>
          <p:cNvPr id="120835" name="Rectangle 3"/>
          <p:cNvSpPr>
            <a:spLocks noGrp="1" noChangeArrowheads="1"/>
          </p:cNvSpPr>
          <p:nvPr>
            <p:ph type="body" idx="1"/>
          </p:nvPr>
        </p:nvSpPr>
        <p:spPr/>
        <p:txBody>
          <a:bodyPr/>
          <a:lstStyle/>
          <a:p>
            <a:r>
              <a:rPr lang="en-US"/>
              <a:t>Criteria for acceptance into testing </a:t>
            </a:r>
          </a:p>
          <a:p>
            <a:pPr lvl="1"/>
            <a:r>
              <a:rPr lang="en-US"/>
              <a:t>Document how well does the program need to run to be able to be tested </a:t>
            </a:r>
          </a:p>
          <a:p>
            <a:pPr lvl="1"/>
            <a:r>
              <a:rPr lang="en-US"/>
              <a:t>Typically done by an acceptance test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AutoShape 2"/>
          <p:cNvSpPr>
            <a:spLocks noGrp="1" noChangeArrowheads="1"/>
          </p:cNvSpPr>
          <p:nvPr>
            <p:ph type="title"/>
          </p:nvPr>
        </p:nvSpPr>
        <p:spPr/>
        <p:txBody>
          <a:bodyPr/>
          <a:lstStyle/>
          <a:p>
            <a:r>
              <a:rPr lang="en-US"/>
              <a:t>Types of test documents</a:t>
            </a:r>
          </a:p>
        </p:txBody>
      </p:sp>
      <p:sp>
        <p:nvSpPr>
          <p:cNvPr id="121859" name="Rectangle 3"/>
          <p:cNvSpPr>
            <a:spLocks noGrp="1" noChangeArrowheads="1"/>
          </p:cNvSpPr>
          <p:nvPr>
            <p:ph type="body" idx="1"/>
          </p:nvPr>
        </p:nvSpPr>
        <p:spPr/>
        <p:txBody>
          <a:bodyPr/>
          <a:lstStyle/>
          <a:p>
            <a:r>
              <a:rPr lang="en-US"/>
              <a:t>Test design specification </a:t>
            </a:r>
          </a:p>
          <a:p>
            <a:pPr lvl="1"/>
            <a:r>
              <a:rPr lang="en-US"/>
              <a:t>Test design specification identifier </a:t>
            </a:r>
          </a:p>
          <a:p>
            <a:pPr lvl="1"/>
            <a:r>
              <a:rPr lang="en-US"/>
              <a:t>Features to be tested </a:t>
            </a:r>
          </a:p>
          <a:p>
            <a:pPr lvl="1"/>
            <a:r>
              <a:rPr lang="en-US"/>
              <a:t>Approach refinements </a:t>
            </a:r>
          </a:p>
          <a:p>
            <a:pPr lvl="2"/>
            <a:r>
              <a:rPr lang="en-US"/>
              <a:t>How to do test</a:t>
            </a:r>
          </a:p>
          <a:p>
            <a:pPr lvl="1"/>
            <a:r>
              <a:rPr lang="en-US"/>
              <a:t>Test identification</a:t>
            </a:r>
          </a:p>
          <a:p>
            <a:pPr lvl="2"/>
            <a:r>
              <a:rPr lang="en-US"/>
              <a:t>List tests done for this design </a:t>
            </a:r>
          </a:p>
          <a:p>
            <a:pPr lvl="1"/>
            <a:r>
              <a:rPr lang="en-US"/>
              <a:t>Feature pass/fail criteria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Test documentation</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AutoShape 2"/>
          <p:cNvSpPr>
            <a:spLocks noGrp="1" noChangeArrowheads="1"/>
          </p:cNvSpPr>
          <p:nvPr>
            <p:ph type="title"/>
          </p:nvPr>
        </p:nvSpPr>
        <p:spPr/>
        <p:txBody>
          <a:bodyPr/>
          <a:lstStyle/>
          <a:p>
            <a:r>
              <a:rPr lang="en-US"/>
              <a:t>Types of test documents</a:t>
            </a:r>
          </a:p>
        </p:txBody>
      </p:sp>
      <p:sp>
        <p:nvSpPr>
          <p:cNvPr id="122883" name="Rectangle 3"/>
          <p:cNvSpPr>
            <a:spLocks noGrp="1" noChangeArrowheads="1"/>
          </p:cNvSpPr>
          <p:nvPr>
            <p:ph type="body" idx="1"/>
          </p:nvPr>
        </p:nvSpPr>
        <p:spPr/>
        <p:txBody>
          <a:bodyPr/>
          <a:lstStyle/>
          <a:p>
            <a:r>
              <a:rPr lang="en-US"/>
              <a:t>Test case specification</a:t>
            </a:r>
          </a:p>
          <a:p>
            <a:pPr lvl="1"/>
            <a:r>
              <a:rPr lang="en-US"/>
              <a:t>Test case specification identifier </a:t>
            </a:r>
          </a:p>
          <a:p>
            <a:pPr lvl="1"/>
            <a:r>
              <a:rPr lang="en-US"/>
              <a:t>Test items </a:t>
            </a:r>
          </a:p>
          <a:p>
            <a:pPr lvl="1"/>
            <a:r>
              <a:rPr lang="en-US"/>
              <a:t>Input specifications </a:t>
            </a:r>
          </a:p>
          <a:p>
            <a:pPr lvl="1"/>
            <a:r>
              <a:rPr lang="en-US"/>
              <a:t>Output specifications </a:t>
            </a:r>
          </a:p>
          <a:p>
            <a:pPr lvl="1"/>
            <a:r>
              <a:rPr lang="en-US"/>
              <a:t>Environmental needs </a:t>
            </a:r>
          </a:p>
          <a:p>
            <a:pPr lvl="1"/>
            <a:r>
              <a:rPr lang="en-US"/>
              <a:t>Special procedural requirements </a:t>
            </a:r>
          </a:p>
          <a:p>
            <a:pPr lvl="1"/>
            <a:r>
              <a:rPr lang="en-US"/>
              <a:t>Inter-case dependencies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AutoShape 2"/>
          <p:cNvSpPr>
            <a:spLocks noGrp="1" noChangeArrowheads="1"/>
          </p:cNvSpPr>
          <p:nvPr>
            <p:ph type="title"/>
          </p:nvPr>
        </p:nvSpPr>
        <p:spPr/>
        <p:txBody>
          <a:bodyPr/>
          <a:lstStyle/>
          <a:p>
            <a:r>
              <a:rPr lang="en-US"/>
              <a:t>Types of test documents</a:t>
            </a:r>
          </a:p>
        </p:txBody>
      </p:sp>
      <p:sp>
        <p:nvSpPr>
          <p:cNvPr id="123907" name="Rectangle 3"/>
          <p:cNvSpPr>
            <a:spLocks noGrp="1" noChangeArrowheads="1"/>
          </p:cNvSpPr>
          <p:nvPr>
            <p:ph type="body" idx="1"/>
          </p:nvPr>
        </p:nvSpPr>
        <p:spPr/>
        <p:txBody>
          <a:bodyPr/>
          <a:lstStyle/>
          <a:p>
            <a:r>
              <a:rPr lang="en-US"/>
              <a:t>Test procedure specification </a:t>
            </a:r>
          </a:p>
          <a:p>
            <a:pPr lvl="1"/>
            <a:r>
              <a:rPr lang="en-US"/>
              <a:t>How to execute a series of tests</a:t>
            </a:r>
          </a:p>
          <a:p>
            <a:pPr lvl="2"/>
            <a:r>
              <a:rPr lang="en-US"/>
              <a:t>Test procedure specification identifier </a:t>
            </a:r>
          </a:p>
          <a:p>
            <a:pPr lvl="2"/>
            <a:r>
              <a:rPr lang="en-US"/>
              <a:t>Purpose </a:t>
            </a:r>
          </a:p>
          <a:p>
            <a:pPr lvl="2"/>
            <a:r>
              <a:rPr lang="en-US"/>
              <a:t>Special requirements </a:t>
            </a:r>
          </a:p>
          <a:p>
            <a:pPr lvl="2"/>
            <a:r>
              <a:rPr lang="en-US"/>
              <a:t>Procedure steps </a:t>
            </a:r>
          </a:p>
          <a:p>
            <a:pPr lvl="1"/>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AutoShape 2"/>
          <p:cNvSpPr>
            <a:spLocks noGrp="1" noChangeArrowheads="1"/>
          </p:cNvSpPr>
          <p:nvPr>
            <p:ph type="title"/>
          </p:nvPr>
        </p:nvSpPr>
        <p:spPr/>
        <p:txBody>
          <a:bodyPr/>
          <a:lstStyle/>
          <a:p>
            <a:r>
              <a:rPr lang="en-US"/>
              <a:t>Types of test documents</a:t>
            </a:r>
          </a:p>
        </p:txBody>
      </p:sp>
      <p:sp>
        <p:nvSpPr>
          <p:cNvPr id="124931" name="Rectangle 3"/>
          <p:cNvSpPr>
            <a:spLocks noGrp="1" noChangeArrowheads="1"/>
          </p:cNvSpPr>
          <p:nvPr>
            <p:ph type="body" idx="1"/>
          </p:nvPr>
        </p:nvSpPr>
        <p:spPr/>
        <p:txBody>
          <a:bodyPr/>
          <a:lstStyle/>
          <a:p>
            <a:r>
              <a:rPr lang="en-US" dirty="0"/>
              <a:t>Test item transmittal report </a:t>
            </a:r>
          </a:p>
          <a:p>
            <a:pPr lvl="1"/>
            <a:r>
              <a:rPr lang="en-US" dirty="0"/>
              <a:t>What was given to us for testing </a:t>
            </a:r>
          </a:p>
          <a:p>
            <a:pPr lvl="1"/>
            <a:r>
              <a:rPr lang="en-US" dirty="0"/>
              <a:t>Details includes </a:t>
            </a:r>
          </a:p>
          <a:p>
            <a:pPr lvl="2"/>
            <a:r>
              <a:rPr lang="en-US" dirty="0"/>
              <a:t>Transmittal report identifier </a:t>
            </a:r>
          </a:p>
          <a:p>
            <a:pPr lvl="2"/>
            <a:r>
              <a:rPr lang="en-US" dirty="0"/>
              <a:t>Transmitted items </a:t>
            </a:r>
          </a:p>
          <a:p>
            <a:pPr lvl="2"/>
            <a:r>
              <a:rPr lang="en-US" dirty="0"/>
              <a:t>Location (on what media was it delivered) </a:t>
            </a:r>
          </a:p>
          <a:p>
            <a:pPr lvl="2"/>
            <a:r>
              <a:rPr lang="en-US" dirty="0"/>
              <a:t>Status </a:t>
            </a:r>
          </a:p>
          <a:p>
            <a:pPr lvl="2"/>
            <a:r>
              <a:rPr lang="en-US" dirty="0" smtClean="0">
                <a:solidFill>
                  <a:srgbClr val="00B050"/>
                </a:solidFill>
              </a:rPr>
              <a:t>Approvals</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AutoShape 2"/>
          <p:cNvSpPr>
            <a:spLocks noGrp="1" noChangeArrowheads="1"/>
          </p:cNvSpPr>
          <p:nvPr>
            <p:ph type="title"/>
          </p:nvPr>
        </p:nvSpPr>
        <p:spPr/>
        <p:txBody>
          <a:bodyPr/>
          <a:lstStyle/>
          <a:p>
            <a:r>
              <a:rPr lang="en-US"/>
              <a:t>Types of test documents</a:t>
            </a:r>
          </a:p>
        </p:txBody>
      </p:sp>
      <p:sp>
        <p:nvSpPr>
          <p:cNvPr id="125955" name="Rectangle 3"/>
          <p:cNvSpPr>
            <a:spLocks noGrp="1" noChangeArrowheads="1"/>
          </p:cNvSpPr>
          <p:nvPr>
            <p:ph type="body" idx="1"/>
          </p:nvPr>
        </p:nvSpPr>
        <p:spPr/>
        <p:txBody>
          <a:bodyPr/>
          <a:lstStyle/>
          <a:p>
            <a:r>
              <a:rPr lang="en-US"/>
              <a:t>Test script</a:t>
            </a:r>
          </a:p>
          <a:p>
            <a:pPr lvl="1"/>
            <a:r>
              <a:rPr lang="en-US"/>
              <a:t>For “step-by-step” testing sequences </a:t>
            </a:r>
          </a:p>
          <a:p>
            <a:pPr lvl="2"/>
            <a:r>
              <a:rPr lang="en-US"/>
              <a:t>General instructions </a:t>
            </a:r>
          </a:p>
          <a:p>
            <a:pPr lvl="2"/>
            <a:r>
              <a:rPr lang="en-US"/>
              <a:t>In and started </a:t>
            </a:r>
          </a:p>
          <a:p>
            <a:pPr lvl="2"/>
            <a:r>
              <a:rPr lang="en-US"/>
              <a:t>Step by step procedural description for each test </a:t>
            </a:r>
          </a:p>
          <a:p>
            <a:pPr lvl="2"/>
            <a:r>
              <a:rPr lang="en-US"/>
              <a:t>Check off boxes for each step and resolved </a:t>
            </a:r>
          </a:p>
          <a:p>
            <a:pPr lvl="2"/>
            <a:r>
              <a:rPr lang="en-US"/>
              <a:t>Ample room to describe behavior that was odd or just not understood </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AutoShape 2"/>
          <p:cNvSpPr>
            <a:spLocks noGrp="1" noChangeArrowheads="1"/>
          </p:cNvSpPr>
          <p:nvPr>
            <p:ph type="title"/>
          </p:nvPr>
        </p:nvSpPr>
        <p:spPr/>
        <p:txBody>
          <a:bodyPr/>
          <a:lstStyle/>
          <a:p>
            <a:r>
              <a:rPr lang="en-US"/>
              <a:t>Types of test documents</a:t>
            </a:r>
          </a:p>
        </p:txBody>
      </p:sp>
      <p:sp>
        <p:nvSpPr>
          <p:cNvPr id="126979" name="Rectangle 3"/>
          <p:cNvSpPr>
            <a:spLocks noGrp="1" noChangeArrowheads="1"/>
          </p:cNvSpPr>
          <p:nvPr>
            <p:ph type="body" idx="1"/>
          </p:nvPr>
        </p:nvSpPr>
        <p:spPr/>
        <p:txBody>
          <a:bodyPr/>
          <a:lstStyle/>
          <a:p>
            <a:r>
              <a:rPr lang="en-US" sz="2400"/>
              <a:t>Test log </a:t>
            </a:r>
          </a:p>
          <a:p>
            <a:pPr lvl="1"/>
            <a:r>
              <a:rPr lang="en-US" sz="2000"/>
              <a:t>Chronological log of the test executions:</a:t>
            </a:r>
            <a:br>
              <a:rPr lang="en-US" sz="2000"/>
            </a:br>
            <a:r>
              <a:rPr lang="en-US" sz="2000"/>
              <a:t>Basically what happened during testing </a:t>
            </a:r>
          </a:p>
          <a:p>
            <a:pPr lvl="2"/>
            <a:r>
              <a:rPr lang="en-US" sz="1800"/>
              <a:t>Test log identifier </a:t>
            </a:r>
          </a:p>
          <a:p>
            <a:pPr lvl="2"/>
            <a:r>
              <a:rPr lang="en-US" sz="1800"/>
              <a:t>Description </a:t>
            </a:r>
          </a:p>
          <a:p>
            <a:pPr lvl="2"/>
            <a:r>
              <a:rPr lang="en-US" sz="1800"/>
              <a:t>Activity and event entries </a:t>
            </a:r>
          </a:p>
          <a:p>
            <a:pPr lvl="3"/>
            <a:r>
              <a:rPr lang="en-US" sz="1600"/>
              <a:t>Execution description </a:t>
            </a:r>
          </a:p>
          <a:p>
            <a:pPr lvl="3"/>
            <a:r>
              <a:rPr lang="en-US" sz="1600"/>
              <a:t>Procedure results </a:t>
            </a:r>
          </a:p>
          <a:p>
            <a:pPr lvl="3"/>
            <a:r>
              <a:rPr lang="en-US" sz="1600"/>
              <a:t>Environmental information </a:t>
            </a:r>
          </a:p>
          <a:p>
            <a:pPr lvl="3"/>
            <a:r>
              <a:rPr lang="en-US" sz="1600"/>
              <a:t>Anomalous events </a:t>
            </a:r>
          </a:p>
          <a:p>
            <a:pPr lvl="3"/>
            <a:r>
              <a:rPr lang="en-US" sz="1600"/>
              <a:t>Incident report identifies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AutoShape 2"/>
          <p:cNvSpPr>
            <a:spLocks noGrp="1" noChangeArrowheads="1"/>
          </p:cNvSpPr>
          <p:nvPr>
            <p:ph type="title"/>
          </p:nvPr>
        </p:nvSpPr>
        <p:spPr/>
        <p:txBody>
          <a:bodyPr/>
          <a:lstStyle/>
          <a:p>
            <a:r>
              <a:rPr lang="en-US"/>
              <a:t>Types of test documents</a:t>
            </a:r>
          </a:p>
        </p:txBody>
      </p:sp>
      <p:sp>
        <p:nvSpPr>
          <p:cNvPr id="128003" name="Rectangle 3"/>
          <p:cNvSpPr>
            <a:spLocks noGrp="1" noChangeArrowheads="1"/>
          </p:cNvSpPr>
          <p:nvPr>
            <p:ph type="body" idx="1"/>
          </p:nvPr>
        </p:nvSpPr>
        <p:spPr/>
        <p:txBody>
          <a:bodyPr/>
          <a:lstStyle/>
          <a:p>
            <a:r>
              <a:rPr lang="en-US"/>
              <a:t>Test incident report </a:t>
            </a:r>
          </a:p>
          <a:p>
            <a:pPr lvl="1"/>
            <a:r>
              <a:rPr lang="en-US"/>
              <a:t>Same as problem report</a:t>
            </a:r>
          </a:p>
          <a:p>
            <a:pPr lvl="1"/>
            <a:r>
              <a:rPr lang="en-US"/>
              <a:t>Use the same details</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AutoShape 2"/>
          <p:cNvSpPr>
            <a:spLocks noGrp="1" noChangeArrowheads="1"/>
          </p:cNvSpPr>
          <p:nvPr>
            <p:ph type="title"/>
          </p:nvPr>
        </p:nvSpPr>
        <p:spPr/>
        <p:txBody>
          <a:bodyPr/>
          <a:lstStyle/>
          <a:p>
            <a:r>
              <a:rPr lang="en-US"/>
              <a:t>Types of test documents</a:t>
            </a:r>
          </a:p>
        </p:txBody>
      </p:sp>
      <p:sp>
        <p:nvSpPr>
          <p:cNvPr id="129027" name="Rectangle 3"/>
          <p:cNvSpPr>
            <a:spLocks noGrp="1" noChangeArrowheads="1"/>
          </p:cNvSpPr>
          <p:nvPr>
            <p:ph type="body" idx="1"/>
          </p:nvPr>
        </p:nvSpPr>
        <p:spPr>
          <a:xfrm>
            <a:off x="838200" y="2362200"/>
            <a:ext cx="7693025" cy="4114800"/>
          </a:xfrm>
        </p:spPr>
        <p:txBody>
          <a:bodyPr/>
          <a:lstStyle/>
          <a:p>
            <a:pPr>
              <a:lnSpc>
                <a:spcPct val="90000"/>
              </a:lnSpc>
            </a:pPr>
            <a:r>
              <a:rPr lang="en-US"/>
              <a:t>Test summary report </a:t>
            </a:r>
          </a:p>
          <a:p>
            <a:pPr lvl="1">
              <a:lnSpc>
                <a:spcPct val="90000"/>
              </a:lnSpc>
            </a:pPr>
            <a:r>
              <a:rPr lang="en-US"/>
              <a:t>Summary of a group of tests or the end of a testing cycle</a:t>
            </a:r>
          </a:p>
          <a:p>
            <a:pPr lvl="2">
              <a:lnSpc>
                <a:spcPct val="90000"/>
              </a:lnSpc>
            </a:pPr>
            <a:r>
              <a:rPr lang="en-US"/>
              <a:t>Test summary report identifier </a:t>
            </a:r>
          </a:p>
          <a:p>
            <a:pPr lvl="2">
              <a:lnSpc>
                <a:spcPct val="90000"/>
              </a:lnSpc>
            </a:pPr>
            <a:r>
              <a:rPr lang="en-US"/>
              <a:t>Summary </a:t>
            </a:r>
          </a:p>
          <a:p>
            <a:pPr lvl="2">
              <a:lnSpc>
                <a:spcPct val="90000"/>
              </a:lnSpc>
            </a:pPr>
            <a:r>
              <a:rPr lang="en-US"/>
              <a:t>Variances </a:t>
            </a:r>
          </a:p>
          <a:p>
            <a:pPr lvl="2">
              <a:lnSpc>
                <a:spcPct val="90000"/>
              </a:lnSpc>
            </a:pPr>
            <a:r>
              <a:rPr lang="en-US"/>
              <a:t>Comprehensiveness assessment </a:t>
            </a:r>
          </a:p>
          <a:p>
            <a:pPr lvl="2">
              <a:lnSpc>
                <a:spcPct val="90000"/>
              </a:lnSpc>
            </a:pPr>
            <a:r>
              <a:rPr lang="en-US"/>
              <a:t>Summary of results </a:t>
            </a:r>
          </a:p>
          <a:p>
            <a:pPr lvl="2">
              <a:lnSpc>
                <a:spcPct val="90000"/>
              </a:lnSpc>
            </a:pPr>
            <a:r>
              <a:rPr lang="en-US"/>
              <a:t>Evaluation </a:t>
            </a:r>
          </a:p>
          <a:p>
            <a:pPr lvl="2">
              <a:lnSpc>
                <a:spcPct val="90000"/>
              </a:lnSpc>
            </a:pPr>
            <a:r>
              <a:rPr lang="en-US"/>
              <a:t>Summary of activities </a:t>
            </a:r>
          </a:p>
          <a:p>
            <a:pPr lvl="2">
              <a:lnSpc>
                <a:spcPct val="90000"/>
              </a:lnSpc>
            </a:pPr>
            <a:r>
              <a:rPr lang="en-US"/>
              <a:t>Approvals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AutoShape 2"/>
          <p:cNvSpPr>
            <a:spLocks noGrp="1" noChangeArrowheads="1"/>
          </p:cNvSpPr>
          <p:nvPr>
            <p:ph type="title"/>
          </p:nvPr>
        </p:nvSpPr>
        <p:spPr/>
        <p:txBody>
          <a:bodyPr/>
          <a:lstStyle/>
          <a:p>
            <a:r>
              <a:rPr lang="en-US"/>
              <a:t>Types of test documents</a:t>
            </a:r>
          </a:p>
        </p:txBody>
      </p:sp>
      <p:sp>
        <p:nvSpPr>
          <p:cNvPr id="130051" name="Rectangle 3"/>
          <p:cNvSpPr>
            <a:spLocks noGrp="1" noChangeArrowheads="1"/>
          </p:cNvSpPr>
          <p:nvPr>
            <p:ph type="body" idx="1"/>
          </p:nvPr>
        </p:nvSpPr>
        <p:spPr/>
        <p:txBody>
          <a:bodyPr/>
          <a:lstStyle/>
          <a:p>
            <a:r>
              <a:rPr lang="en-US"/>
              <a:t>Documentation embedded in data and control files </a:t>
            </a:r>
          </a:p>
          <a:p>
            <a:pPr lvl="1"/>
            <a:r>
              <a:rPr lang="en-US"/>
              <a:t>In all the test fields and test data embed  comments to explain what this test is doing </a:t>
            </a:r>
          </a:p>
          <a:p>
            <a:pPr lvl="1"/>
            <a:r>
              <a:rPr lang="en-US"/>
              <a:t>Further detail as to why this test is being run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lstStyle/>
          <a:p>
            <a:r>
              <a:rPr lang="en-US"/>
              <a:t>Closing Thought</a:t>
            </a:r>
          </a:p>
        </p:txBody>
      </p:sp>
      <p:sp>
        <p:nvSpPr>
          <p:cNvPr id="52227" name="Rectangle 3"/>
          <p:cNvSpPr>
            <a:spLocks noGrp="1" noChangeArrowheads="1"/>
          </p:cNvSpPr>
          <p:nvPr>
            <p:ph type="body" idx="1"/>
          </p:nvPr>
        </p:nvSpPr>
        <p:spPr/>
        <p:txBody>
          <a:bodyPr/>
          <a:lstStyle/>
          <a:p>
            <a:r>
              <a:rPr lang="en-US"/>
              <a:t>There is a careful balance between documenting the testing process and actually getting work done </a:t>
            </a:r>
          </a:p>
          <a:p>
            <a:r>
              <a:rPr lang="en-US"/>
              <a:t>Try to strike the balance of carefully documenting sufficient details to complete the test cycle but not over documenting and and wasting time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a:t>Summary </a:t>
            </a:r>
          </a:p>
        </p:txBody>
      </p:sp>
      <p:sp>
        <p:nvSpPr>
          <p:cNvPr id="11267" name="Rectangle 3"/>
          <p:cNvSpPr>
            <a:spLocks noGrp="1" noChangeArrowheads="1"/>
          </p:cNvSpPr>
          <p:nvPr>
            <p:ph type="body" idx="1"/>
          </p:nvPr>
        </p:nvSpPr>
        <p:spPr/>
        <p:txBody>
          <a:bodyPr/>
          <a:lstStyle/>
          <a:p>
            <a:endParaRPr lang="en-US"/>
          </a:p>
          <a:p>
            <a:pPr>
              <a:buFont typeface="Wingdings" pitchFamily="2" charset="2"/>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title"/>
          </p:nvPr>
        </p:nvSpPr>
        <p:spPr/>
        <p:txBody>
          <a:bodyPr/>
          <a:lstStyle/>
          <a:p>
            <a:r>
              <a:rPr lang="en-US" sz="3200" dirty="0"/>
              <a:t>Test </a:t>
            </a:r>
            <a:r>
              <a:rPr lang="en-US" sz="3200" dirty="0" smtClean="0"/>
              <a:t>documentation:</a:t>
            </a:r>
            <a:br>
              <a:rPr lang="en-US" sz="3200" dirty="0" smtClean="0"/>
            </a:br>
            <a:r>
              <a:rPr lang="en-US" sz="3200" dirty="0" smtClean="0"/>
              <a:t>Facilitates </a:t>
            </a:r>
            <a:r>
              <a:rPr lang="en-US" sz="3200" dirty="0"/>
              <a:t>the technical tasks of testing </a:t>
            </a:r>
          </a:p>
        </p:txBody>
      </p:sp>
      <p:sp>
        <p:nvSpPr>
          <p:cNvPr id="55299" name="Rectangle 3"/>
          <p:cNvSpPr>
            <a:spLocks noGrp="1" noChangeArrowheads="1"/>
          </p:cNvSpPr>
          <p:nvPr>
            <p:ph type="body" idx="1"/>
          </p:nvPr>
        </p:nvSpPr>
        <p:spPr/>
        <p:txBody>
          <a:bodyPr/>
          <a:lstStyle/>
          <a:p>
            <a:pPr>
              <a:lnSpc>
                <a:spcPct val="90000"/>
              </a:lnSpc>
            </a:pPr>
            <a:r>
              <a:rPr lang="en-US" dirty="0" smtClean="0"/>
              <a:t>Improves </a:t>
            </a:r>
            <a:r>
              <a:rPr lang="en-US" dirty="0"/>
              <a:t>testing </a:t>
            </a:r>
            <a:r>
              <a:rPr lang="en-US" dirty="0" smtClean="0"/>
              <a:t>coverage </a:t>
            </a:r>
            <a:endParaRPr lang="en-US" dirty="0"/>
          </a:p>
          <a:p>
            <a:pPr>
              <a:lnSpc>
                <a:spcPct val="90000"/>
              </a:lnSpc>
            </a:pPr>
            <a:r>
              <a:rPr lang="en-US" dirty="0"/>
              <a:t>Avoid unnecessary repetition and </a:t>
            </a:r>
            <a:r>
              <a:rPr lang="en-US" dirty="0" smtClean="0"/>
              <a:t>“</a:t>
            </a:r>
            <a:r>
              <a:rPr lang="en-US" i="1" dirty="0" smtClean="0"/>
              <a:t>don’t forget</a:t>
            </a:r>
            <a:r>
              <a:rPr lang="en-US" dirty="0" smtClean="0"/>
              <a:t>” </a:t>
            </a:r>
            <a:r>
              <a:rPr lang="en-US" dirty="0"/>
              <a:t>items </a:t>
            </a:r>
          </a:p>
          <a:p>
            <a:pPr>
              <a:lnSpc>
                <a:spcPct val="90000"/>
              </a:lnSpc>
            </a:pPr>
            <a:r>
              <a:rPr lang="en-US" dirty="0"/>
              <a:t>Analyze the program </a:t>
            </a:r>
            <a:r>
              <a:rPr lang="en-US" dirty="0" smtClean="0"/>
              <a:t>– highlights good </a:t>
            </a:r>
            <a:r>
              <a:rPr lang="en-US" dirty="0"/>
              <a:t>test cases quickly </a:t>
            </a:r>
          </a:p>
          <a:p>
            <a:pPr>
              <a:lnSpc>
                <a:spcPct val="90000"/>
              </a:lnSpc>
            </a:pPr>
            <a:r>
              <a:rPr lang="en-US" dirty="0"/>
              <a:t>Provide structure for the final test </a:t>
            </a:r>
          </a:p>
          <a:p>
            <a:pPr>
              <a:lnSpc>
                <a:spcPct val="90000"/>
              </a:lnSpc>
            </a:pPr>
            <a:r>
              <a:rPr lang="en-US" dirty="0"/>
              <a:t>Improve test efficiency </a:t>
            </a:r>
          </a:p>
          <a:p>
            <a:pPr>
              <a:lnSpc>
                <a:spcPct val="90000"/>
              </a:lnSpc>
            </a:pPr>
            <a:r>
              <a:rPr lang="en-US" dirty="0"/>
              <a:t>Check your completeness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1313</TotalTime>
  <Words>3571</Words>
  <Application>Microsoft Office PowerPoint</Application>
  <PresentationFormat>On-screen Show (4:3)</PresentationFormat>
  <Paragraphs>772</Paragraphs>
  <Slides>89</Slides>
  <Notes>0</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Capsules</vt:lpstr>
      <vt:lpstr>Test Planning and Test Documentation </vt:lpstr>
      <vt:lpstr>Overview </vt:lpstr>
      <vt:lpstr>Test Plan</vt:lpstr>
      <vt:lpstr>Test Plan</vt:lpstr>
      <vt:lpstr>Test Plan: As a Tool</vt:lpstr>
      <vt:lpstr>Test Plan: As a Product</vt:lpstr>
      <vt:lpstr>Detailed Objective of Test Planning and Documentation</vt:lpstr>
      <vt:lpstr>Test documentation</vt:lpstr>
      <vt:lpstr>Test documentation: Facilitates the technical tasks of testing </vt:lpstr>
      <vt:lpstr>Test documentation: Facilitates the technical tasks of testing </vt:lpstr>
      <vt:lpstr>Test documentation: Facilitates the technical tasks of testing </vt:lpstr>
      <vt:lpstr>Test documentation: Facilitates the technical tasks of testing </vt:lpstr>
      <vt:lpstr>Test documentation: Facilitates the technical tasks of testing </vt:lpstr>
      <vt:lpstr>Test documentation: Facilitates the technical tasks of testing </vt:lpstr>
      <vt:lpstr>Test documentation: Facilitates the technical tasks of testing </vt:lpstr>
      <vt:lpstr>Test documentation: Improves communication about testing tasks and processes </vt:lpstr>
      <vt:lpstr>Test documentation: Improves communication about testing tasks and processes </vt:lpstr>
      <vt:lpstr>Testing documentation: Provides structure for organizing, scheduling, and managing the testing project</vt:lpstr>
      <vt:lpstr>Testing documentation: Provides structure for organizing, scheduling, and managing the testing project</vt:lpstr>
      <vt:lpstr>Testing documentation: Provides structure for organizing, scheduling, and managing the testing project</vt:lpstr>
      <vt:lpstr>Testing documentation: Provides structure for organizing, scheduling, and managing the testing project</vt:lpstr>
      <vt:lpstr>Testing documentation: Provides structure for organizing, scheduling, and managing the testing project</vt:lpstr>
      <vt:lpstr>Testing documentation: Provides structure for organizing, scheduling, and managing the testing project</vt:lpstr>
      <vt:lpstr>Types of Tests</vt:lpstr>
      <vt:lpstr>What Types of Tests to Cover in Test Planning Documents</vt:lpstr>
      <vt:lpstr>Glass box testing </vt:lpstr>
      <vt:lpstr>Important black box test types </vt:lpstr>
      <vt:lpstr>A Strategy for Developing Components of Test Planning Documents</vt:lpstr>
      <vt:lpstr>Evolutionary development of test materials </vt:lpstr>
      <vt:lpstr>Initial development of test materials </vt:lpstr>
      <vt:lpstr>Where to focus next Where to add depth  </vt:lpstr>
      <vt:lpstr>The mechanics of having depth to the test plan </vt:lpstr>
      <vt:lpstr>Components of Test Planning Documents</vt:lpstr>
      <vt:lpstr>Components of Test Planning Documents</vt:lpstr>
      <vt:lpstr>Lists</vt:lpstr>
      <vt:lpstr>Lists</vt:lpstr>
      <vt:lpstr>Lists</vt:lpstr>
      <vt:lpstr>Lists</vt:lpstr>
      <vt:lpstr>Lists</vt:lpstr>
      <vt:lpstr>Lists</vt:lpstr>
      <vt:lpstr>Lists</vt:lpstr>
      <vt:lpstr>Lists</vt:lpstr>
      <vt:lpstr>Lists</vt:lpstr>
      <vt:lpstr>Lists</vt:lpstr>
      <vt:lpstr>Tables </vt:lpstr>
      <vt:lpstr>Tables</vt:lpstr>
      <vt:lpstr>Tables</vt:lpstr>
      <vt:lpstr>Tables</vt:lpstr>
      <vt:lpstr>Example</vt:lpstr>
      <vt:lpstr>Tables</vt:lpstr>
      <vt:lpstr>Tables</vt:lpstr>
      <vt:lpstr>Example – MS Word</vt:lpstr>
      <vt:lpstr>Tables</vt:lpstr>
      <vt:lpstr>Tables</vt:lpstr>
      <vt:lpstr>Outlines</vt:lpstr>
      <vt:lpstr>Outlines: the function list  </vt:lpstr>
      <vt:lpstr>Outlines: the function list  </vt:lpstr>
      <vt:lpstr>Matrices</vt:lpstr>
      <vt:lpstr>Matrices </vt:lpstr>
      <vt:lpstr>Matrices</vt:lpstr>
      <vt:lpstr>Matrices </vt:lpstr>
      <vt:lpstr>Matrices </vt:lpstr>
      <vt:lpstr>Matrices </vt:lpstr>
      <vt:lpstr>Matrices </vt:lpstr>
      <vt:lpstr>Documenting</vt:lpstr>
      <vt:lpstr>Documenting Test Materials</vt:lpstr>
      <vt:lpstr>Who will use the documentation</vt:lpstr>
      <vt:lpstr>Who will use the documentation</vt:lpstr>
      <vt:lpstr>Who will use the documentation</vt:lpstr>
      <vt:lpstr>Who will use the documentation</vt:lpstr>
      <vt:lpstr>Who will use the documentation</vt:lpstr>
      <vt:lpstr>Resume 3/26</vt:lpstr>
      <vt:lpstr>Who will use the documentation</vt:lpstr>
      <vt:lpstr>Who will use the documentation</vt:lpstr>
      <vt:lpstr>Who will use the documentation</vt:lpstr>
      <vt:lpstr>Types of test documents</vt:lpstr>
      <vt:lpstr>Types of test documents</vt:lpstr>
      <vt:lpstr>Types of test documents</vt:lpstr>
      <vt:lpstr>Types of test documents</vt:lpstr>
      <vt:lpstr>Types of test documents</vt:lpstr>
      <vt:lpstr>Types of test documents</vt:lpstr>
      <vt:lpstr>Types of test documents</vt:lpstr>
      <vt:lpstr>Types of test documents</vt:lpstr>
      <vt:lpstr>Types of test documents</vt:lpstr>
      <vt:lpstr>Types of test documents</vt:lpstr>
      <vt:lpstr>Types of test documents</vt:lpstr>
      <vt:lpstr>Types of test documents</vt:lpstr>
      <vt:lpstr>Closing Thought</vt:lpstr>
      <vt:lpstr>Summary </vt:lpstr>
    </vt:vector>
  </TitlesOfParts>
  <Company>Home/School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tools </dc:title>
  <dc:creator>Kombol</dc:creator>
  <cp:lastModifiedBy>Information &amp; Technology Services</cp:lastModifiedBy>
  <cp:revision>55</cp:revision>
  <dcterms:created xsi:type="dcterms:W3CDTF">2006-07-12T20:18:01Z</dcterms:created>
  <dcterms:modified xsi:type="dcterms:W3CDTF">2009-03-25T22:11:00Z</dcterms:modified>
</cp:coreProperties>
</file>