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s/slide56.xml" ContentType="application/vnd.openxmlformats-officedocument.presentationml.slide+xml"/>
  <Override PartName="/ppt/slides/slide5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s/slide54.xml" ContentType="application/vnd.openxmlformats-officedocument.presentationml.slide+xml"/>
  <Override PartName="/ppt/slides/slide6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49.xml" ContentType="application/vnd.openxmlformats-officedocument.presentationml.slide+xml"/>
  <Override PartName="/ppt/slides/slide5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s/slide66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slides/slide64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s/slide62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sldIdLst>
    <p:sldId id="256" r:id="rId2"/>
    <p:sldId id="257" r:id="rId3"/>
    <p:sldId id="263" r:id="rId4"/>
    <p:sldId id="277" r:id="rId5"/>
    <p:sldId id="264" r:id="rId6"/>
    <p:sldId id="279" r:id="rId7"/>
    <p:sldId id="278" r:id="rId8"/>
    <p:sldId id="265" r:id="rId9"/>
    <p:sldId id="315" r:id="rId10"/>
    <p:sldId id="280" r:id="rId11"/>
    <p:sldId id="316" r:id="rId12"/>
    <p:sldId id="284" r:id="rId13"/>
    <p:sldId id="283" r:id="rId14"/>
    <p:sldId id="282" r:id="rId15"/>
    <p:sldId id="266" r:id="rId16"/>
    <p:sldId id="285" r:id="rId17"/>
    <p:sldId id="286" r:id="rId18"/>
    <p:sldId id="267" r:id="rId19"/>
    <p:sldId id="317" r:id="rId20"/>
    <p:sldId id="324" r:id="rId21"/>
    <p:sldId id="268" r:id="rId22"/>
    <p:sldId id="287" r:id="rId23"/>
    <p:sldId id="325" r:id="rId24"/>
    <p:sldId id="269" r:id="rId25"/>
    <p:sldId id="288" r:id="rId26"/>
    <p:sldId id="289" r:id="rId27"/>
    <p:sldId id="290" r:id="rId28"/>
    <p:sldId id="291" r:id="rId29"/>
    <p:sldId id="292" r:id="rId30"/>
    <p:sldId id="293" r:id="rId31"/>
    <p:sldId id="294" r:id="rId32"/>
    <p:sldId id="295" r:id="rId33"/>
    <p:sldId id="296" r:id="rId34"/>
    <p:sldId id="297" r:id="rId35"/>
    <p:sldId id="298" r:id="rId36"/>
    <p:sldId id="318" r:id="rId37"/>
    <p:sldId id="326" r:id="rId38"/>
    <p:sldId id="270" r:id="rId39"/>
    <p:sldId id="323" r:id="rId40"/>
    <p:sldId id="271" r:id="rId41"/>
    <p:sldId id="299" r:id="rId42"/>
    <p:sldId id="300" r:id="rId43"/>
    <p:sldId id="301" r:id="rId44"/>
    <p:sldId id="302" r:id="rId45"/>
    <p:sldId id="303" r:id="rId46"/>
    <p:sldId id="304" r:id="rId47"/>
    <p:sldId id="329" r:id="rId48"/>
    <p:sldId id="322" r:id="rId49"/>
    <p:sldId id="272" r:id="rId50"/>
    <p:sldId id="305" r:id="rId51"/>
    <p:sldId id="306" r:id="rId52"/>
    <p:sldId id="319" r:id="rId53"/>
    <p:sldId id="321" r:id="rId54"/>
    <p:sldId id="273" r:id="rId55"/>
    <p:sldId id="307" r:id="rId56"/>
    <p:sldId id="308" r:id="rId57"/>
    <p:sldId id="309" r:id="rId58"/>
    <p:sldId id="311" r:id="rId59"/>
    <p:sldId id="313" r:id="rId60"/>
    <p:sldId id="320" r:id="rId61"/>
    <p:sldId id="274" r:id="rId62"/>
    <p:sldId id="327" r:id="rId63"/>
    <p:sldId id="275" r:id="rId64"/>
    <p:sldId id="328" r:id="rId65"/>
    <p:sldId id="276" r:id="rId66"/>
    <p:sldId id="314" r:id="rId6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CC33"/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264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3324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presProps" Target="presProps.xml"/><Relationship Id="rId7" Type="http://schemas.openxmlformats.org/officeDocument/2006/relationships/slide" Target="slides/slide6.xml"/><Relationship Id="rId71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22" name="Group 2"/>
          <p:cNvGrpSpPr>
            <a:grpSpLocks/>
          </p:cNvGrpSpPr>
          <p:nvPr/>
        </p:nvGrpSpPr>
        <p:grpSpPr bwMode="auto">
          <a:xfrm>
            <a:off x="0" y="0"/>
            <a:ext cx="5867400" cy="6858000"/>
            <a:chOff x="0" y="0"/>
            <a:chExt cx="3696" cy="4320"/>
          </a:xfrm>
        </p:grpSpPr>
        <p:sp>
          <p:nvSpPr>
            <p:cNvPr id="5123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2880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/>
              <a:endParaRPr kumimoji="1" lang="en-US" sz="2400">
                <a:latin typeface="Times New Roman" pitchFamily="18" charset="0"/>
              </a:endParaRPr>
            </a:p>
          </p:txBody>
        </p:sp>
        <p:sp>
          <p:nvSpPr>
            <p:cNvPr id="5124" name="AutoShape 4"/>
            <p:cNvSpPr>
              <a:spLocks noChangeArrowheads="1"/>
            </p:cNvSpPr>
            <p:nvPr/>
          </p:nvSpPr>
          <p:spPr bwMode="white">
            <a:xfrm>
              <a:off x="432" y="624"/>
              <a:ext cx="3264" cy="1200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/>
              <a:endParaRPr kumimoji="1" lang="en-US" sz="2400">
                <a:latin typeface="Times New Roman" pitchFamily="18" charset="0"/>
              </a:endParaRPr>
            </a:p>
          </p:txBody>
        </p:sp>
      </p:grpSp>
      <p:grpSp>
        <p:nvGrpSpPr>
          <p:cNvPr id="5125" name="Group 5"/>
          <p:cNvGrpSpPr>
            <a:grpSpLocks/>
          </p:cNvGrpSpPr>
          <p:nvPr/>
        </p:nvGrpSpPr>
        <p:grpSpPr bwMode="auto">
          <a:xfrm>
            <a:off x="3632200" y="4889500"/>
            <a:ext cx="4876800" cy="319088"/>
            <a:chOff x="2288" y="3080"/>
            <a:chExt cx="3072" cy="201"/>
          </a:xfrm>
        </p:grpSpPr>
        <p:sp>
          <p:nvSpPr>
            <p:cNvPr id="5126" name="AutoShape 6"/>
            <p:cNvSpPr>
              <a:spLocks noChangeArrowheads="1"/>
            </p:cNvSpPr>
            <p:nvPr/>
          </p:nvSpPr>
          <p:spPr bwMode="auto">
            <a:xfrm flipH="1">
              <a:off x="2288" y="3080"/>
              <a:ext cx="2914" cy="200"/>
            </a:xfrm>
            <a:prstGeom prst="roundRect">
              <a:avLst>
                <a:gd name="adj" fmla="val 0"/>
              </a:avLst>
            </a:prstGeom>
            <a:solidFill>
              <a:schemeClr val="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27" name="AutoShape 7"/>
            <p:cNvSpPr>
              <a:spLocks noChangeArrowheads="1"/>
            </p:cNvSpPr>
            <p:nvPr/>
          </p:nvSpPr>
          <p:spPr bwMode="auto">
            <a:xfrm>
              <a:off x="5196" y="3080"/>
              <a:ext cx="164" cy="201"/>
            </a:xfrm>
            <a:prstGeom prst="flowChartDelay">
              <a:avLst/>
            </a:prstGeom>
            <a:solidFill>
              <a:schemeClr val="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5128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4673600" y="2927350"/>
            <a:ext cx="4013200" cy="1822450"/>
          </a:xfrm>
        </p:spPr>
        <p:txBody>
          <a:bodyPr anchor="b"/>
          <a:lstStyle>
            <a:lvl1pPr marL="0" indent="0">
              <a:buFont typeface="Wingdings" pitchFamily="2" charset="2"/>
              <a:buNone/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129" name="Rectangle 9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5130" name="Rectangle 10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en-US"/>
          </a:p>
        </p:txBody>
      </p:sp>
      <p:sp>
        <p:nvSpPr>
          <p:cNvPr id="5131" name="Rectangle 11"/>
          <p:cNvSpPr>
            <a:spLocks noGrp="1" noChangeArrowheads="1"/>
          </p:cNvSpPr>
          <p:nvPr>
            <p:ph type="sldNum" sz="quarter" idx="4"/>
          </p:nvPr>
        </p:nvSpPr>
        <p:spPr>
          <a:xfrm>
            <a:off x="76200" y="6248400"/>
            <a:ext cx="587375" cy="488950"/>
          </a:xfrm>
        </p:spPr>
        <p:txBody>
          <a:bodyPr anchorCtr="0"/>
          <a:lstStyle>
            <a:lvl1pPr>
              <a:defRPr/>
            </a:lvl1pPr>
          </a:lstStyle>
          <a:p>
            <a:fld id="{08CC3A11-4308-4E4C-8B88-9A14DF99EECF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5132" name="AutoShape 1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990600"/>
            <a:ext cx="8229600" cy="1905000"/>
          </a:xfrm>
          <a:prstGeom prst="roundRect">
            <a:avLst>
              <a:gd name="adj" fmla="val 50000"/>
            </a:avLst>
          </a:prstGeom>
        </p:spPr>
        <p:txBody>
          <a:bodyPr anchor="ctr"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4A65C0A-F8A9-47EB-B382-44216F04E2D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05600" y="762000"/>
            <a:ext cx="1981200" cy="53244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762000"/>
            <a:ext cx="5791200" cy="53244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56562CF-1144-4C0E-B833-D937362625B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E8FA31B-CE9E-406F-8855-D3B863A5B74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7D80772-A6DD-42F2-B798-2DED15AD77A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2362200"/>
            <a:ext cx="3770313" cy="3724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60913" y="2362200"/>
            <a:ext cx="3770312" cy="3724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D865878-591F-4638-B0F2-32F4FE5F72B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C1E99DD-ECCE-4462-8AC8-094396FD15D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3B66067-70EB-4116-8353-7BDB1165E29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FE33F3-11E3-4447-8CD9-AD9CC9A720A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A8771CF-248D-4AF7-B70D-3A888B38E39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5C1960A-4D94-4BD6-9442-8C2FEFB0BF8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98" name="Group 2"/>
          <p:cNvGrpSpPr>
            <a:grpSpLocks/>
          </p:cNvGrpSpPr>
          <p:nvPr/>
        </p:nvGrpSpPr>
        <p:grpSpPr bwMode="auto">
          <a:xfrm>
            <a:off x="0" y="0"/>
            <a:ext cx="7620000" cy="6858000"/>
            <a:chOff x="0" y="0"/>
            <a:chExt cx="4800" cy="4320"/>
          </a:xfrm>
        </p:grpSpPr>
        <p:grpSp>
          <p:nvGrpSpPr>
            <p:cNvPr id="4099" name="Group 3"/>
            <p:cNvGrpSpPr>
              <a:grpSpLocks/>
            </p:cNvGrpSpPr>
            <p:nvPr userDrawn="1"/>
          </p:nvGrpSpPr>
          <p:grpSpPr bwMode="auto">
            <a:xfrm>
              <a:off x="0" y="0"/>
              <a:ext cx="2016" cy="4320"/>
              <a:chOff x="0" y="0"/>
              <a:chExt cx="2016" cy="4320"/>
            </a:xfrm>
          </p:grpSpPr>
          <p:sp>
            <p:nvSpPr>
              <p:cNvPr id="4100" name="Rectangle 4"/>
              <p:cNvSpPr>
                <a:spLocks noChangeArrowheads="1"/>
              </p:cNvSpPr>
              <p:nvPr userDrawn="1"/>
            </p:nvSpPr>
            <p:spPr bwMode="auto">
              <a:xfrm>
                <a:off x="0" y="0"/>
                <a:ext cx="480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01" name="Freeform 5"/>
              <p:cNvSpPr>
                <a:spLocks/>
              </p:cNvSpPr>
              <p:nvPr userDrawn="1"/>
            </p:nvSpPr>
            <p:spPr bwMode="auto">
              <a:xfrm>
                <a:off x="288" y="0"/>
                <a:ext cx="1728" cy="735"/>
              </a:xfrm>
              <a:custGeom>
                <a:avLst/>
                <a:gdLst/>
                <a:ahLst/>
                <a:cxnLst>
                  <a:cxn ang="0">
                    <a:pos x="1728" y="0"/>
                  </a:cxn>
                  <a:cxn ang="0">
                    <a:pos x="1728" y="480"/>
                  </a:cxn>
                  <a:cxn ang="0">
                    <a:pos x="380" y="482"/>
                  </a:cxn>
                  <a:cxn ang="0">
                    <a:pos x="354" y="480"/>
                  </a:cxn>
                  <a:cxn ang="0">
                    <a:pos x="308" y="489"/>
                  </a:cxn>
                  <a:cxn ang="0">
                    <a:pos x="246" y="531"/>
                  </a:cxn>
                  <a:cxn ang="0">
                    <a:pos x="206" y="597"/>
                  </a:cxn>
                  <a:cxn ang="0">
                    <a:pos x="192" y="666"/>
                  </a:cxn>
                  <a:cxn ang="0">
                    <a:pos x="192" y="735"/>
                  </a:cxn>
                  <a:cxn ang="0">
                    <a:pos x="0" y="735"/>
                  </a:cxn>
                  <a:cxn ang="0">
                    <a:pos x="0" y="480"/>
                  </a:cxn>
                  <a:cxn ang="0">
                    <a:pos x="0" y="0"/>
                  </a:cxn>
                  <a:cxn ang="0">
                    <a:pos x="1728" y="0"/>
                  </a:cxn>
                </a:cxnLst>
                <a:rect l="0" t="0" r="r" b="b"/>
                <a:pathLst>
                  <a:path w="1728" h="735">
                    <a:moveTo>
                      <a:pt x="1728" y="0"/>
                    </a:moveTo>
                    <a:lnTo>
                      <a:pt x="1728" y="480"/>
                    </a:lnTo>
                    <a:lnTo>
                      <a:pt x="380" y="482"/>
                    </a:lnTo>
                    <a:lnTo>
                      <a:pt x="354" y="480"/>
                    </a:lnTo>
                    <a:lnTo>
                      <a:pt x="308" y="489"/>
                    </a:lnTo>
                    <a:cubicBezTo>
                      <a:pt x="290" y="498"/>
                      <a:pt x="263" y="513"/>
                      <a:pt x="246" y="531"/>
                    </a:cubicBezTo>
                    <a:cubicBezTo>
                      <a:pt x="229" y="549"/>
                      <a:pt x="215" y="574"/>
                      <a:pt x="206" y="597"/>
                    </a:cubicBezTo>
                    <a:cubicBezTo>
                      <a:pt x="197" y="620"/>
                      <a:pt x="194" y="643"/>
                      <a:pt x="192" y="666"/>
                    </a:cubicBezTo>
                    <a:lnTo>
                      <a:pt x="192" y="735"/>
                    </a:lnTo>
                    <a:lnTo>
                      <a:pt x="0" y="735"/>
                    </a:lnTo>
                    <a:lnTo>
                      <a:pt x="0" y="480"/>
                    </a:lnTo>
                    <a:lnTo>
                      <a:pt x="0" y="0"/>
                    </a:lnTo>
                    <a:lnTo>
                      <a:pt x="1728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 cap="flat" cmpd="sng">
                <a:noFill/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4102" name="Group 6"/>
            <p:cNvGrpSpPr>
              <a:grpSpLocks/>
            </p:cNvGrpSpPr>
            <p:nvPr/>
          </p:nvGrpSpPr>
          <p:grpSpPr bwMode="auto">
            <a:xfrm>
              <a:off x="144" y="1248"/>
              <a:ext cx="4656" cy="201"/>
              <a:chOff x="144" y="1248"/>
              <a:chExt cx="4656" cy="201"/>
            </a:xfrm>
          </p:grpSpPr>
          <p:sp>
            <p:nvSpPr>
              <p:cNvPr id="4103" name="AutoShape 7"/>
              <p:cNvSpPr>
                <a:spLocks noChangeArrowheads="1"/>
              </p:cNvSpPr>
              <p:nvPr/>
            </p:nvSpPr>
            <p:spPr bwMode="auto">
              <a:xfrm>
                <a:off x="384" y="1248"/>
                <a:ext cx="4416" cy="200"/>
              </a:xfrm>
              <a:prstGeom prst="roundRect">
                <a:avLst>
                  <a:gd name="adj" fmla="val 0"/>
                </a:avLst>
              </a:prstGeom>
              <a:solidFill>
                <a:schemeClr val="hlink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04" name="AutoShape 8"/>
              <p:cNvSpPr>
                <a:spLocks noChangeArrowheads="1"/>
              </p:cNvSpPr>
              <p:nvPr/>
            </p:nvSpPr>
            <p:spPr bwMode="auto">
              <a:xfrm flipH="1">
                <a:off x="144" y="1248"/>
                <a:ext cx="248" cy="201"/>
              </a:xfrm>
              <a:prstGeom prst="flowChartDelay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4105" name="AutoShape 9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762000"/>
            <a:ext cx="7924800" cy="1143000"/>
          </a:xfrm>
          <a:prstGeom prst="roundRect">
            <a:avLst>
              <a:gd name="adj" fmla="val 21667"/>
            </a:avLst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4106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2362200"/>
            <a:ext cx="7693025" cy="3724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107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438400" y="6248400"/>
            <a:ext cx="2130425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endParaRPr lang="en-US"/>
          </a:p>
        </p:txBody>
      </p:sp>
      <p:sp>
        <p:nvSpPr>
          <p:cNvPr id="4108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0" y="6248400"/>
            <a:ext cx="2897188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endParaRPr lang="en-US"/>
          </a:p>
        </p:txBody>
      </p:sp>
      <p:sp>
        <p:nvSpPr>
          <p:cNvPr id="4109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4138" y="6242050"/>
            <a:ext cx="587375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1" compatLnSpc="1">
            <a:prstTxWarp prst="textNoShape">
              <a:avLst/>
            </a:prstTxWarp>
          </a:bodyPr>
          <a:lstStyle>
            <a:lvl1pPr eaLnBrk="1" hangingPunct="1">
              <a:defRPr sz="2600" b="1">
                <a:solidFill>
                  <a:schemeClr val="bg1"/>
                </a:solidFill>
              </a:defRPr>
            </a:lvl1pPr>
          </a:lstStyle>
          <a:p>
            <a:fld id="{D0933EE2-46B3-4F6E-B315-73AD514E5515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0000"/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AutoShap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Tying It Together 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/>
              <a:t>Chapter 13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Development time line </a:t>
            </a:r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362200"/>
            <a:ext cx="7693025" cy="4495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Typical sequence </a:t>
            </a:r>
          </a:p>
          <a:p>
            <a:pPr lvl="1">
              <a:lnSpc>
                <a:spcPct val="90000"/>
              </a:lnSpc>
            </a:pPr>
            <a:r>
              <a:rPr lang="en-US"/>
              <a:t>Product design </a:t>
            </a:r>
          </a:p>
          <a:p>
            <a:pPr lvl="1">
              <a:lnSpc>
                <a:spcPct val="90000"/>
              </a:lnSpc>
            </a:pPr>
            <a:r>
              <a:rPr lang="en-US"/>
              <a:t>First coding/first functionality </a:t>
            </a:r>
          </a:p>
          <a:p>
            <a:pPr lvl="1">
              <a:lnSpc>
                <a:spcPct val="90000"/>
              </a:lnSpc>
            </a:pPr>
            <a:r>
              <a:rPr lang="en-US"/>
              <a:t>Almost Alpha </a:t>
            </a:r>
          </a:p>
          <a:p>
            <a:pPr lvl="1">
              <a:lnSpc>
                <a:spcPct val="90000"/>
              </a:lnSpc>
            </a:pPr>
            <a:r>
              <a:rPr lang="en-US"/>
              <a:t>Alpha software </a:t>
            </a:r>
          </a:p>
          <a:p>
            <a:pPr lvl="1">
              <a:lnSpc>
                <a:spcPct val="90000"/>
              </a:lnSpc>
            </a:pPr>
            <a:r>
              <a:rPr lang="en-US"/>
              <a:t>Pre-beta </a:t>
            </a:r>
          </a:p>
          <a:p>
            <a:pPr lvl="1">
              <a:lnSpc>
                <a:spcPct val="90000"/>
              </a:lnSpc>
            </a:pPr>
            <a:r>
              <a:rPr lang="en-US"/>
              <a:t>Beta</a:t>
            </a:r>
          </a:p>
          <a:p>
            <a:pPr lvl="1">
              <a:lnSpc>
                <a:spcPct val="90000"/>
              </a:lnSpc>
            </a:pPr>
            <a:r>
              <a:rPr lang="en-US"/>
              <a:t>User interface freeze </a:t>
            </a:r>
          </a:p>
          <a:p>
            <a:pPr lvl="1">
              <a:lnSpc>
                <a:spcPct val="90000"/>
              </a:lnSpc>
            </a:pPr>
            <a:r>
              <a:rPr lang="en-US"/>
              <a:t>Pre-final </a:t>
            </a:r>
          </a:p>
          <a:p>
            <a:pPr lvl="1">
              <a:lnSpc>
                <a:spcPct val="90000"/>
              </a:lnSpc>
            </a:pPr>
            <a:r>
              <a:rPr lang="en-US"/>
              <a:t>Final integrity test </a:t>
            </a:r>
          </a:p>
          <a:p>
            <a:pPr lvl="1">
              <a:lnSpc>
                <a:spcPct val="90000"/>
              </a:lnSpc>
            </a:pPr>
            <a:r>
              <a:rPr lang="en-US"/>
              <a:t>Release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Product Design/Fragments Coded</a:t>
            </a:r>
          </a:p>
        </p:txBody>
      </p:sp>
      <p:sp>
        <p:nvSpPr>
          <p:cNvPr id="1054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Table 13.4a pg. 266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Product design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Programming activities during product design </a:t>
            </a:r>
          </a:p>
          <a:p>
            <a:pPr lvl="1"/>
            <a:r>
              <a:rPr lang="en-US"/>
              <a:t>Requirements documents, proposals, and contracts </a:t>
            </a:r>
          </a:p>
          <a:p>
            <a:pPr lvl="1"/>
            <a:r>
              <a:rPr lang="en-US"/>
              <a:t>Coding begins</a:t>
            </a:r>
          </a:p>
          <a:p>
            <a:pPr lvl="1"/>
            <a:r>
              <a:rPr lang="en-US"/>
              <a:t>Detailed internal and external design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Product design</a:t>
            </a:r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Marketing activities during product design </a:t>
            </a:r>
          </a:p>
          <a:p>
            <a:pPr lvl="1"/>
            <a:r>
              <a:rPr lang="en-US"/>
              <a:t>Research </a:t>
            </a:r>
          </a:p>
          <a:p>
            <a:pPr lvl="1"/>
            <a:r>
              <a:rPr lang="en-US"/>
              <a:t>Define product </a:t>
            </a:r>
          </a:p>
          <a:p>
            <a:pPr lvl="2"/>
            <a:r>
              <a:rPr lang="en-US"/>
              <a:t>Survey customers </a:t>
            </a:r>
          </a:p>
          <a:p>
            <a:pPr lvl="2"/>
            <a:r>
              <a:rPr lang="en-US"/>
              <a:t>Competitive analysis </a:t>
            </a:r>
          </a:p>
          <a:p>
            <a:pPr lvl="2"/>
            <a:r>
              <a:rPr lang="en-US"/>
              <a:t>Define features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Product design</a:t>
            </a:r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Documentation activities during product design </a:t>
            </a:r>
          </a:p>
          <a:p>
            <a:pPr lvl="1"/>
            <a:r>
              <a:rPr lang="en-US"/>
              <a:t>Help draft specifications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Product design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362200"/>
            <a:ext cx="8001000" cy="4495800"/>
          </a:xfrm>
        </p:spPr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Testing activities </a:t>
            </a:r>
            <a:r>
              <a:rPr lang="en-US" dirty="0"/>
              <a:t>during product design phase:</a:t>
            </a:r>
          </a:p>
          <a:p>
            <a:pPr lvl="1"/>
            <a:r>
              <a:rPr lang="en-US" dirty="0"/>
              <a:t>? Review product design ?</a:t>
            </a:r>
          </a:p>
          <a:p>
            <a:pPr lvl="2"/>
            <a:r>
              <a:rPr lang="en-US" dirty="0"/>
              <a:t>If you can</a:t>
            </a:r>
          </a:p>
          <a:p>
            <a:pPr lvl="1"/>
            <a:r>
              <a:rPr lang="en-US" dirty="0"/>
              <a:t>Prepare for test automation </a:t>
            </a:r>
          </a:p>
          <a:p>
            <a:pPr lvl="1"/>
            <a:r>
              <a:rPr lang="en-US" dirty="0"/>
              <a:t>Create acceptance tests </a:t>
            </a:r>
          </a:p>
          <a:p>
            <a:pPr lvl="1"/>
            <a:r>
              <a:rPr lang="en-US" dirty="0"/>
              <a:t>Analyze stability of acquisitions </a:t>
            </a:r>
          </a:p>
          <a:p>
            <a:pPr lvl="1"/>
            <a:r>
              <a:rPr lang="en-US" dirty="0"/>
              <a:t>Analyze customer data* </a:t>
            </a:r>
          </a:p>
          <a:p>
            <a:pPr lvl="1"/>
            <a:r>
              <a:rPr lang="en-US" dirty="0"/>
              <a:t>Reviewing user interface for consistency </a:t>
            </a:r>
          </a:p>
          <a:p>
            <a:pPr lvl="1"/>
            <a:r>
              <a:rPr lang="en-US" dirty="0"/>
              <a:t>Negotiate early testing milestones </a:t>
            </a:r>
          </a:p>
          <a:p>
            <a:pPr lvl="1"/>
            <a:r>
              <a:rPr lang="en-US" dirty="0"/>
              <a:t>Other early preparation for testing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Product Design – Customer Data</a:t>
            </a:r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Product reviews </a:t>
            </a:r>
          </a:p>
          <a:p>
            <a:r>
              <a:rPr lang="en-US"/>
              <a:t>Letters </a:t>
            </a:r>
          </a:p>
          <a:p>
            <a:r>
              <a:rPr lang="en-US"/>
              <a:t>Phone calls </a:t>
            </a:r>
          </a:p>
          <a:p>
            <a:r>
              <a:rPr lang="en-US"/>
              <a:t>Focus groups </a:t>
            </a:r>
          </a:p>
          <a:p>
            <a:r>
              <a:rPr lang="en-US"/>
              <a:t>Telephone surveys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Product Design – Customer Data</a:t>
            </a:r>
          </a:p>
        </p:txBody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You want to find </a:t>
            </a:r>
          </a:p>
          <a:p>
            <a:pPr lvl="1"/>
            <a:r>
              <a:rPr lang="en-US"/>
              <a:t>Bugs missed last time</a:t>
            </a:r>
          </a:p>
          <a:p>
            <a:pPr lvl="2"/>
            <a:r>
              <a:rPr lang="en-US"/>
              <a:t>Severity of bugs missed last time </a:t>
            </a:r>
          </a:p>
          <a:p>
            <a:pPr lvl="2"/>
            <a:r>
              <a:rPr lang="en-US"/>
              <a:t>Quantity</a:t>
            </a:r>
          </a:p>
          <a:p>
            <a:pPr lvl="1"/>
            <a:r>
              <a:rPr lang="en-US"/>
              <a:t>Justify the expense of more testing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/>
              <a:t>Fragments coded: first functionality 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400" dirty="0"/>
              <a:t>Programming activities after first functionality 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The product is going through design improvements 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Additional function and code </a:t>
            </a:r>
          </a:p>
          <a:p>
            <a:pPr>
              <a:lnSpc>
                <a:spcPct val="90000"/>
              </a:lnSpc>
            </a:pPr>
            <a:r>
              <a:rPr lang="en-US" sz="2400" dirty="0">
                <a:solidFill>
                  <a:srgbClr val="FF0000"/>
                </a:solidFill>
              </a:rPr>
              <a:t>Testing activities </a:t>
            </a:r>
            <a:r>
              <a:rPr lang="en-US" sz="2400" dirty="0"/>
              <a:t>after first functionality 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/>
              <a:t>Start </a:t>
            </a:r>
            <a:r>
              <a:rPr lang="en-US" sz="2000" dirty="0"/>
              <a:t>testing as soon as stable code is available 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Set objectives </a:t>
            </a:r>
          </a:p>
          <a:p>
            <a:pPr lvl="2">
              <a:lnSpc>
                <a:spcPct val="90000"/>
              </a:lnSpc>
            </a:pPr>
            <a:r>
              <a:rPr lang="en-US" sz="1800" dirty="0"/>
              <a:t>Key testing tasks</a:t>
            </a:r>
          </a:p>
          <a:p>
            <a:pPr lvl="2">
              <a:lnSpc>
                <a:spcPct val="90000"/>
              </a:lnSpc>
            </a:pPr>
            <a:r>
              <a:rPr lang="en-US" sz="1800" dirty="0"/>
              <a:t>Who tests </a:t>
            </a:r>
          </a:p>
          <a:p>
            <a:pPr lvl="2">
              <a:lnSpc>
                <a:spcPct val="90000"/>
              </a:lnSpc>
            </a:pPr>
            <a:r>
              <a:rPr lang="en-US" sz="1800" dirty="0"/>
              <a:t>How long 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As soon as function exists and is stable </a:t>
            </a:r>
          </a:p>
          <a:p>
            <a:pPr lvl="2">
              <a:lnSpc>
                <a:spcPct val="90000"/>
              </a:lnSpc>
            </a:pPr>
            <a:r>
              <a:rPr lang="en-US" sz="1800" dirty="0"/>
              <a:t>Test, test, test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Almost Alpha/Alpha</a:t>
            </a:r>
          </a:p>
        </p:txBody>
      </p:sp>
      <p:sp>
        <p:nvSpPr>
          <p:cNvPr id="1064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Table 13.4b pg 268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Overview 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We’ve covered all the basic individual pieces</a:t>
            </a:r>
          </a:p>
          <a:p>
            <a:r>
              <a:rPr lang="en-US"/>
              <a:t>We’ll now try to put the whole thing together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Almost Alpha</a:t>
            </a:r>
            <a:endParaRPr lang="en-US" dirty="0"/>
          </a:p>
        </p:txBody>
      </p:sp>
      <p:sp>
        <p:nvSpPr>
          <p:cNvPr id="1177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sz="5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Almost Alpha </a:t>
            </a:r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Most of the core programming is finished </a:t>
            </a:r>
          </a:p>
          <a:p>
            <a:pPr lvl="1"/>
            <a:r>
              <a:rPr lang="en-US" dirty="0"/>
              <a:t>Got a feeling for character and style </a:t>
            </a:r>
          </a:p>
          <a:p>
            <a:pPr lvl="1"/>
            <a:r>
              <a:rPr lang="en-US" dirty="0" smtClean="0"/>
              <a:t>Note: this </a:t>
            </a:r>
            <a:r>
              <a:rPr lang="en-US" dirty="0"/>
              <a:t>may be </a:t>
            </a:r>
            <a:r>
              <a:rPr lang="en-US" dirty="0" smtClean="0"/>
              <a:t>a testing </a:t>
            </a:r>
            <a:r>
              <a:rPr lang="en-US" dirty="0"/>
              <a:t>starting point also </a:t>
            </a:r>
          </a:p>
          <a:p>
            <a:pPr lvl="1"/>
            <a:endParaRPr lang="en-US" dirty="0"/>
          </a:p>
          <a:p>
            <a:r>
              <a:rPr lang="en-US" dirty="0"/>
              <a:t>Programming activities </a:t>
            </a:r>
          </a:p>
          <a:p>
            <a:pPr lvl="1"/>
            <a:r>
              <a:rPr lang="en-US" dirty="0"/>
              <a:t>Final specifications designing coding etc.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Almost Alpha</a:t>
            </a:r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362200"/>
            <a:ext cx="7693025" cy="42672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400" dirty="0"/>
              <a:t>Documentation activities when almost alpha</a:t>
            </a:r>
          </a:p>
          <a:p>
            <a:pPr lvl="1">
              <a:lnSpc>
                <a:spcPct val="80000"/>
              </a:lnSpc>
            </a:pPr>
            <a:r>
              <a:rPr lang="en-US" sz="2000" dirty="0"/>
              <a:t>Review documentation plan </a:t>
            </a:r>
          </a:p>
          <a:p>
            <a:pPr lvl="1">
              <a:lnSpc>
                <a:spcPct val="80000"/>
              </a:lnSpc>
            </a:pPr>
            <a:r>
              <a:rPr lang="en-US" sz="2000" dirty="0"/>
              <a:t>Review the manuals </a:t>
            </a:r>
          </a:p>
          <a:p>
            <a:pPr lvl="1">
              <a:lnSpc>
                <a:spcPct val="80000"/>
              </a:lnSpc>
            </a:pPr>
            <a:r>
              <a:rPr lang="en-US" sz="2000" dirty="0"/>
              <a:t>Review help </a:t>
            </a:r>
          </a:p>
          <a:p>
            <a:pPr>
              <a:lnSpc>
                <a:spcPct val="80000"/>
              </a:lnSpc>
            </a:pPr>
            <a:r>
              <a:rPr lang="en-US" sz="2400" dirty="0"/>
              <a:t>Testing activities when almost Alpha </a:t>
            </a:r>
          </a:p>
          <a:p>
            <a:pPr lvl="1">
              <a:lnSpc>
                <a:spcPct val="80000"/>
              </a:lnSpc>
            </a:pPr>
            <a:r>
              <a:rPr lang="en-US" sz="2000" dirty="0"/>
              <a:t>Order equipment for in-house testing </a:t>
            </a:r>
          </a:p>
          <a:p>
            <a:pPr lvl="1">
              <a:lnSpc>
                <a:spcPct val="80000"/>
              </a:lnSpc>
            </a:pPr>
            <a:r>
              <a:rPr lang="en-US" sz="2000" dirty="0"/>
              <a:t>Try to get free machines </a:t>
            </a:r>
          </a:p>
          <a:p>
            <a:pPr lvl="1">
              <a:lnSpc>
                <a:spcPct val="80000"/>
              </a:lnSpc>
            </a:pPr>
            <a:r>
              <a:rPr lang="en-US" sz="2000" dirty="0"/>
              <a:t>If not done yet start, start setting test objectives </a:t>
            </a:r>
          </a:p>
          <a:p>
            <a:pPr lvl="1">
              <a:lnSpc>
                <a:spcPct val="80000"/>
              </a:lnSpc>
            </a:pPr>
            <a:r>
              <a:rPr lang="en-US" sz="2000" dirty="0"/>
              <a:t>Prepare the first draft of the test plan </a:t>
            </a:r>
          </a:p>
          <a:p>
            <a:pPr lvl="2">
              <a:lnSpc>
                <a:spcPct val="80000"/>
              </a:lnSpc>
            </a:pPr>
            <a:r>
              <a:rPr lang="en-US" sz="1800" dirty="0"/>
              <a:t>To create just enough documentation to be effective but not waste time documenting </a:t>
            </a:r>
          </a:p>
          <a:p>
            <a:pPr lvl="1">
              <a:lnSpc>
                <a:spcPct val="80000"/>
              </a:lnSpc>
            </a:pPr>
            <a:r>
              <a:rPr lang="en-US" sz="2000" dirty="0"/>
              <a:t>Start the mainstream tests </a:t>
            </a:r>
          </a:p>
          <a:p>
            <a:pPr lvl="2">
              <a:lnSpc>
                <a:spcPct val="80000"/>
              </a:lnSpc>
            </a:pPr>
            <a:r>
              <a:rPr lang="en-US" sz="1800" dirty="0"/>
              <a:t>Look for the obvious, high profile errors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Alpha</a:t>
            </a:r>
            <a:endParaRPr lang="en-US" dirty="0"/>
          </a:p>
        </p:txBody>
      </p:sp>
      <p:sp>
        <p:nvSpPr>
          <p:cNvPr id="1187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sz="5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Alpha 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400" dirty="0"/>
              <a:t>Definition of alpha varies: pick one </a:t>
            </a:r>
          </a:p>
          <a:p>
            <a:pPr lvl="1"/>
            <a:r>
              <a:rPr lang="en-US" sz="2000" dirty="0"/>
              <a:t>Most functionality </a:t>
            </a:r>
            <a:r>
              <a:rPr lang="en-US" sz="2000" dirty="0" smtClean="0"/>
              <a:t>present</a:t>
            </a:r>
          </a:p>
          <a:p>
            <a:pPr lvl="2"/>
            <a:r>
              <a:rPr lang="en-US" sz="1600" dirty="0" smtClean="0"/>
              <a:t>A </a:t>
            </a:r>
            <a:r>
              <a:rPr lang="en-US" sz="1600" dirty="0"/>
              <a:t>few functions may be missing or unstable </a:t>
            </a:r>
          </a:p>
          <a:p>
            <a:pPr lvl="1"/>
            <a:r>
              <a:rPr lang="en-US" sz="2000" dirty="0"/>
              <a:t>All functions </a:t>
            </a:r>
            <a:r>
              <a:rPr lang="en-US" sz="2000" dirty="0" smtClean="0"/>
              <a:t>coded</a:t>
            </a:r>
          </a:p>
          <a:p>
            <a:pPr lvl="2"/>
            <a:r>
              <a:rPr lang="en-US" sz="1600" dirty="0" smtClean="0"/>
              <a:t>Some </a:t>
            </a:r>
            <a:r>
              <a:rPr lang="en-US" sz="1600" dirty="0"/>
              <a:t>functions may have severe </a:t>
            </a:r>
            <a:r>
              <a:rPr lang="en-US" sz="1600" dirty="0" smtClean="0"/>
              <a:t>bugs</a:t>
            </a:r>
          </a:p>
          <a:p>
            <a:pPr lvl="2"/>
            <a:r>
              <a:rPr lang="en-US" sz="1600" dirty="0" smtClean="0"/>
              <a:t>Some </a:t>
            </a:r>
            <a:r>
              <a:rPr lang="en-US" sz="1600" dirty="0"/>
              <a:t>devices of each type were </a:t>
            </a:r>
            <a:r>
              <a:rPr lang="en-US" sz="1600" dirty="0" smtClean="0"/>
              <a:t>coded</a:t>
            </a:r>
          </a:p>
          <a:p>
            <a:pPr lvl="3"/>
            <a:r>
              <a:rPr lang="en-US" sz="1400" dirty="0" smtClean="0"/>
              <a:t>Perhaps </a:t>
            </a:r>
            <a:r>
              <a:rPr lang="en-US" sz="1400" dirty="0"/>
              <a:t>only a few of each type </a:t>
            </a:r>
            <a:r>
              <a:rPr lang="en-US" sz="1400" dirty="0" smtClean="0"/>
              <a:t>work</a:t>
            </a:r>
          </a:p>
          <a:p>
            <a:pPr lvl="2"/>
            <a:r>
              <a:rPr lang="en-US" sz="1600" dirty="0" smtClean="0"/>
              <a:t>Specification </a:t>
            </a:r>
            <a:r>
              <a:rPr lang="en-US" sz="1600" dirty="0"/>
              <a:t>and design are substantially complete and no significant coding risks left </a:t>
            </a:r>
          </a:p>
          <a:p>
            <a:pPr lvl="1"/>
            <a:r>
              <a:rPr lang="en-US" sz="2000" dirty="0"/>
              <a:t>At alpha, all core routines are </a:t>
            </a:r>
            <a:r>
              <a:rPr lang="en-US" sz="2000" dirty="0" smtClean="0"/>
              <a:t>complete</a:t>
            </a:r>
          </a:p>
          <a:p>
            <a:pPr lvl="2"/>
            <a:r>
              <a:rPr lang="en-US" sz="1600" dirty="0" smtClean="0"/>
              <a:t>All </a:t>
            </a:r>
            <a:r>
              <a:rPr lang="en-US" sz="1600" dirty="0"/>
              <a:t>critical added features are </a:t>
            </a:r>
            <a:r>
              <a:rPr lang="en-US" sz="1600" dirty="0" smtClean="0"/>
              <a:t>in</a:t>
            </a:r>
          </a:p>
          <a:p>
            <a:pPr lvl="2"/>
            <a:r>
              <a:rPr lang="en-US" sz="1600" dirty="0" smtClean="0"/>
              <a:t>Minimal </a:t>
            </a:r>
            <a:r>
              <a:rPr lang="en-US" sz="1600" dirty="0"/>
              <a:t>acceptable product is </a:t>
            </a:r>
            <a:r>
              <a:rPr lang="en-US" sz="1600" dirty="0" smtClean="0"/>
              <a:t>complete</a:t>
            </a:r>
          </a:p>
          <a:p>
            <a:pPr lvl="2"/>
            <a:r>
              <a:rPr lang="en-US" sz="1600" dirty="0" smtClean="0"/>
              <a:t>Base product usable, </a:t>
            </a:r>
            <a:r>
              <a:rPr lang="en-US" sz="1600" dirty="0"/>
              <a:t>but many features are yet to be </a:t>
            </a:r>
            <a:r>
              <a:rPr lang="en-US" sz="1600" dirty="0" smtClean="0"/>
              <a:t>added</a:t>
            </a:r>
            <a:endParaRPr 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Alpha </a:t>
            </a:r>
          </a:p>
        </p:txBody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Programming activities after Alpha </a:t>
            </a:r>
          </a:p>
          <a:p>
            <a:pPr lvl="1">
              <a:lnSpc>
                <a:spcPct val="90000"/>
              </a:lnSpc>
            </a:pPr>
            <a:r>
              <a:rPr lang="en-US"/>
              <a:t>Finish features </a:t>
            </a:r>
          </a:p>
          <a:p>
            <a:pPr lvl="1">
              <a:lnSpc>
                <a:spcPct val="90000"/>
              </a:lnSpc>
            </a:pPr>
            <a:r>
              <a:rPr lang="en-US"/>
              <a:t>Fix bugs </a:t>
            </a:r>
          </a:p>
          <a:p>
            <a:pPr lvl="1">
              <a:lnSpc>
                <a:spcPct val="90000"/>
              </a:lnSpc>
            </a:pPr>
            <a:r>
              <a:rPr lang="en-US"/>
              <a:t>Revise the design </a:t>
            </a:r>
          </a:p>
          <a:p>
            <a:pPr>
              <a:lnSpc>
                <a:spcPct val="90000"/>
              </a:lnSpc>
            </a:pPr>
            <a:r>
              <a:rPr lang="en-US"/>
              <a:t>Marketing activities after Alpha </a:t>
            </a:r>
          </a:p>
          <a:p>
            <a:pPr lvl="1">
              <a:lnSpc>
                <a:spcPct val="90000"/>
              </a:lnSpc>
            </a:pPr>
            <a:r>
              <a:rPr lang="en-US"/>
              <a:t>Package design and marketing literature </a:t>
            </a:r>
          </a:p>
          <a:p>
            <a:pPr lvl="1">
              <a:lnSpc>
                <a:spcPct val="90000"/>
              </a:lnSpc>
            </a:pPr>
            <a:r>
              <a:rPr lang="en-US"/>
              <a:t>Project dates calculated backwards from announce date</a:t>
            </a:r>
          </a:p>
          <a:p>
            <a:pPr lvl="2">
              <a:lnSpc>
                <a:spcPct val="90000"/>
              </a:lnSpc>
            </a:pPr>
            <a:r>
              <a:rPr lang="en-US"/>
              <a:t>(not a good way to do project management)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Alpha </a:t>
            </a:r>
          </a:p>
        </p:txBody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Testing activities after Alpha </a:t>
            </a:r>
          </a:p>
          <a:p>
            <a:r>
              <a:rPr lang="en-US"/>
              <a:t>Immediately: </a:t>
            </a:r>
          </a:p>
          <a:p>
            <a:pPr lvl="1"/>
            <a:r>
              <a:rPr lang="en-US"/>
              <a:t>Start with a bang </a:t>
            </a:r>
          </a:p>
          <a:p>
            <a:pPr lvl="1"/>
            <a:r>
              <a:rPr lang="en-US"/>
              <a:t>Learn the product </a:t>
            </a:r>
          </a:p>
          <a:p>
            <a:pPr lvl="1"/>
            <a:r>
              <a:rPr lang="en-US"/>
              <a:t>Make the test plan complete enough for review </a:t>
            </a:r>
          </a:p>
          <a:p>
            <a:pPr lvl="1"/>
            <a:r>
              <a:rPr lang="en-US"/>
              <a:t>Raise design issues </a:t>
            </a:r>
          </a:p>
          <a:p>
            <a:pPr lvl="1"/>
            <a:r>
              <a:rPr lang="en-US"/>
              <a:t>Test the manual </a:t>
            </a:r>
          </a:p>
          <a:p>
            <a:pPr lvl="1"/>
            <a:r>
              <a:rPr lang="en-US"/>
              <a:t>Assess the products overall quality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Alpha </a:t>
            </a:r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Shortly after Alpha </a:t>
            </a:r>
          </a:p>
          <a:p>
            <a:pPr lvl="1"/>
            <a:r>
              <a:rPr lang="en-US"/>
              <a:t>Get sign off on final list of supported devices </a:t>
            </a:r>
          </a:p>
          <a:p>
            <a:pPr lvl="1"/>
            <a:r>
              <a:rPr lang="en-US"/>
              <a:t>Start the first round of device testing </a:t>
            </a:r>
          </a:p>
          <a:p>
            <a:pPr lvl="1"/>
            <a:r>
              <a:rPr lang="en-US"/>
              <a:t>Begin adding regression tests to the test plan </a:t>
            </a:r>
          </a:p>
          <a:p>
            <a:pPr lvl="1"/>
            <a:r>
              <a:rPr lang="en-US"/>
              <a:t>Review resource needs and publish testing milestones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Alpha </a:t>
            </a:r>
          </a:p>
        </p:txBody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362200"/>
            <a:ext cx="7693025" cy="43434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400"/>
              <a:t>As Alpha progresses</a:t>
            </a:r>
          </a:p>
          <a:p>
            <a:pPr lvl="1">
              <a:lnSpc>
                <a:spcPct val="80000"/>
              </a:lnSpc>
            </a:pPr>
            <a:r>
              <a:rPr lang="en-US" sz="2000"/>
              <a:t>Develop and publish acceptance tests </a:t>
            </a:r>
          </a:p>
          <a:p>
            <a:pPr lvl="1">
              <a:lnSpc>
                <a:spcPct val="80000"/>
              </a:lnSpc>
            </a:pPr>
            <a:r>
              <a:rPr lang="en-US" sz="2000"/>
              <a:t>Layout and fill in test planning lists and charts </a:t>
            </a:r>
          </a:p>
          <a:p>
            <a:pPr lvl="2">
              <a:lnSpc>
                <a:spcPct val="80000"/>
              </a:lnSpc>
            </a:pPr>
            <a:r>
              <a:rPr lang="en-US" sz="1800"/>
              <a:t>The whole shebang of lists, charts and matrices</a:t>
            </a:r>
          </a:p>
          <a:p>
            <a:pPr lvl="2">
              <a:lnSpc>
                <a:spcPct val="80000"/>
              </a:lnSpc>
            </a:pPr>
            <a:r>
              <a:rPr lang="en-US" sz="1800"/>
              <a:t>Input and output of boundary charts </a:t>
            </a:r>
          </a:p>
          <a:p>
            <a:pPr lvl="2">
              <a:lnSpc>
                <a:spcPct val="80000"/>
              </a:lnSpc>
            </a:pPr>
            <a:r>
              <a:rPr lang="en-US" sz="1800"/>
              <a:t>Function list</a:t>
            </a:r>
          </a:p>
          <a:p>
            <a:pPr lvl="2">
              <a:lnSpc>
                <a:spcPct val="80000"/>
              </a:lnSpc>
            </a:pPr>
            <a:r>
              <a:rPr lang="en-US" sz="1800"/>
              <a:t>List of all error messages </a:t>
            </a:r>
          </a:p>
          <a:p>
            <a:pPr lvl="2">
              <a:lnSpc>
                <a:spcPct val="80000"/>
              </a:lnSpc>
            </a:pPr>
            <a:r>
              <a:rPr lang="en-US" sz="1800"/>
              <a:t>All devices configuration test matrices </a:t>
            </a:r>
          </a:p>
          <a:p>
            <a:pPr lvl="2">
              <a:lnSpc>
                <a:spcPct val="80000"/>
              </a:lnSpc>
            </a:pPr>
            <a:r>
              <a:rPr lang="en-US" sz="1800"/>
              <a:t>Benchmarks </a:t>
            </a:r>
          </a:p>
          <a:p>
            <a:pPr lvl="2">
              <a:lnSpc>
                <a:spcPct val="80000"/>
              </a:lnSpc>
            </a:pPr>
            <a:r>
              <a:rPr lang="en-US" sz="1800"/>
              <a:t>Descriptions of load and stress tests </a:t>
            </a:r>
          </a:p>
          <a:p>
            <a:pPr lvl="2">
              <a:lnSpc>
                <a:spcPct val="80000"/>
              </a:lnSpc>
            </a:pPr>
            <a:r>
              <a:rPr lang="en-US" sz="1800"/>
              <a:t>Strategies for data flow tests </a:t>
            </a:r>
          </a:p>
          <a:p>
            <a:pPr lvl="2">
              <a:lnSpc>
                <a:spcPct val="80000"/>
              </a:lnSpc>
            </a:pPr>
            <a:r>
              <a:rPr lang="en-US" sz="1800"/>
              <a:t>Charts for every function of every key area of the program </a:t>
            </a:r>
          </a:p>
          <a:p>
            <a:pPr lvl="2">
              <a:lnSpc>
                <a:spcPct val="80000"/>
              </a:lnSpc>
            </a:pPr>
            <a:r>
              <a:rPr lang="en-US" sz="1800"/>
              <a:t>Strategies to find race conditions </a:t>
            </a:r>
          </a:p>
          <a:p>
            <a:pPr lvl="2">
              <a:lnSpc>
                <a:spcPct val="80000"/>
              </a:lnSpc>
            </a:pPr>
            <a:r>
              <a:rPr lang="en-US" sz="1800"/>
              <a:t>Memory and activity charts </a:t>
            </a:r>
          </a:p>
          <a:p>
            <a:pPr lvl="2">
              <a:lnSpc>
                <a:spcPct val="80000"/>
              </a:lnSpc>
            </a:pPr>
            <a:r>
              <a:rPr lang="en-US" sz="1800"/>
              <a:t>Etc., etc., etc.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Alpha </a:t>
            </a:r>
          </a:p>
        </p:txBody>
      </p:sp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362200"/>
            <a:ext cx="7693025" cy="4495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1800"/>
              <a:t>Finally start working on automated tests </a:t>
            </a:r>
          </a:p>
          <a:p>
            <a:pPr lvl="1">
              <a:lnSpc>
                <a:spcPct val="80000"/>
              </a:lnSpc>
            </a:pPr>
            <a:r>
              <a:rPr lang="en-US" sz="1600"/>
              <a:t>Archive nontrivial data files </a:t>
            </a:r>
          </a:p>
          <a:p>
            <a:pPr lvl="1">
              <a:lnSpc>
                <a:spcPct val="80000"/>
              </a:lnSpc>
            </a:pPr>
            <a:r>
              <a:rPr lang="en-US" sz="1600"/>
              <a:t>Archive any reusable batch files, test drivers, data files, and captured series of keystrokes</a:t>
            </a:r>
          </a:p>
          <a:p>
            <a:pPr lvl="1">
              <a:lnSpc>
                <a:spcPct val="80000"/>
              </a:lnSpc>
            </a:pPr>
            <a:r>
              <a:rPr lang="en-US" sz="1600"/>
              <a:t>Prepare printer test files </a:t>
            </a:r>
          </a:p>
          <a:p>
            <a:pPr lvl="1">
              <a:lnSpc>
                <a:spcPct val="80000"/>
              </a:lnSpc>
            </a:pPr>
            <a:r>
              <a:rPr lang="en-US" sz="1600"/>
              <a:t>Prepare configuration tests </a:t>
            </a:r>
          </a:p>
          <a:p>
            <a:pPr lvl="1">
              <a:lnSpc>
                <a:spcPct val="80000"/>
              </a:lnSpc>
            </a:pPr>
            <a:r>
              <a:rPr lang="en-US" sz="1600"/>
              <a:t>Automate the acceptance test </a:t>
            </a:r>
          </a:p>
          <a:p>
            <a:pPr>
              <a:lnSpc>
                <a:spcPct val="80000"/>
              </a:lnSpc>
            </a:pPr>
            <a:r>
              <a:rPr lang="en-US" sz="1800"/>
              <a:t>Watch out for tradeoffs </a:t>
            </a:r>
          </a:p>
          <a:p>
            <a:pPr lvl="1">
              <a:lnSpc>
                <a:spcPct val="80000"/>
              </a:lnSpc>
            </a:pPr>
            <a:r>
              <a:rPr lang="en-US" sz="1600">
                <a:solidFill>
                  <a:srgbClr val="33CC33"/>
                </a:solidFill>
              </a:rPr>
              <a:t>Automate</a:t>
            </a:r>
            <a:r>
              <a:rPr lang="en-US" sz="1600"/>
              <a:t> as early as possible for maximum payoff </a:t>
            </a:r>
          </a:p>
          <a:p>
            <a:pPr lvl="1">
              <a:lnSpc>
                <a:spcPct val="80000"/>
              </a:lnSpc>
            </a:pPr>
            <a:r>
              <a:rPr lang="en-US" sz="1600">
                <a:solidFill>
                  <a:srgbClr val="FF0000"/>
                </a:solidFill>
              </a:rPr>
              <a:t>Do not automate</a:t>
            </a:r>
            <a:r>
              <a:rPr lang="en-US" sz="1600"/>
              <a:t> early in case of changes  </a:t>
            </a:r>
          </a:p>
          <a:p>
            <a:pPr lvl="1">
              <a:lnSpc>
                <a:spcPct val="80000"/>
              </a:lnSpc>
            </a:pPr>
            <a:r>
              <a:rPr lang="en-US" sz="1600">
                <a:solidFill>
                  <a:srgbClr val="33CC33"/>
                </a:solidFill>
              </a:rPr>
              <a:t>Automate</a:t>
            </a:r>
            <a:r>
              <a:rPr lang="en-US" sz="1600"/>
              <a:t> early for productivity </a:t>
            </a:r>
          </a:p>
          <a:p>
            <a:pPr lvl="1">
              <a:lnSpc>
                <a:spcPct val="80000"/>
              </a:lnSpc>
            </a:pPr>
            <a:r>
              <a:rPr lang="en-US" sz="1600">
                <a:solidFill>
                  <a:srgbClr val="FF0000"/>
                </a:solidFill>
              </a:rPr>
              <a:t>Do not automate</a:t>
            </a:r>
            <a:r>
              <a:rPr lang="en-US" sz="1600"/>
              <a:t> early because changes will cause changes in the automation routine and waste productivity </a:t>
            </a:r>
          </a:p>
          <a:p>
            <a:pPr lvl="1">
              <a:lnSpc>
                <a:spcPct val="80000"/>
              </a:lnSpc>
            </a:pPr>
            <a:r>
              <a:rPr lang="en-US" sz="1600">
                <a:solidFill>
                  <a:srgbClr val="33CC33"/>
                </a:solidFill>
              </a:rPr>
              <a:t>Automate</a:t>
            </a:r>
            <a:r>
              <a:rPr lang="en-US" sz="1600"/>
              <a:t> early to create a standard acceptance test </a:t>
            </a:r>
          </a:p>
          <a:p>
            <a:pPr lvl="1">
              <a:lnSpc>
                <a:spcPct val="80000"/>
              </a:lnSpc>
            </a:pPr>
            <a:r>
              <a:rPr lang="en-US" sz="1600">
                <a:solidFill>
                  <a:srgbClr val="FF0000"/>
                </a:solidFill>
              </a:rPr>
              <a:t>Do not automate</a:t>
            </a:r>
            <a:r>
              <a:rPr lang="en-US" sz="1600"/>
              <a:t> early to avoid political problems  </a:t>
            </a:r>
          </a:p>
          <a:p>
            <a:pPr lvl="2">
              <a:lnSpc>
                <a:spcPct val="80000"/>
              </a:lnSpc>
            </a:pPr>
            <a:r>
              <a:rPr lang="en-US" sz="1400"/>
              <a:t>MY code will not need repeated testing</a:t>
            </a:r>
          </a:p>
          <a:p>
            <a:pPr lvl="1">
              <a:lnSpc>
                <a:spcPct val="80000"/>
              </a:lnSpc>
            </a:pPr>
            <a:r>
              <a:rPr lang="en-US" sz="1600"/>
              <a:t>Again etc., etc., etc.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Software development tradeoffs 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Every project has constraints </a:t>
            </a:r>
          </a:p>
          <a:p>
            <a:pPr lvl="1"/>
            <a:r>
              <a:rPr lang="en-US"/>
              <a:t>Resources </a:t>
            </a:r>
          </a:p>
          <a:p>
            <a:pPr lvl="2"/>
            <a:r>
              <a:rPr lang="en-US"/>
              <a:t>Time </a:t>
            </a:r>
          </a:p>
          <a:p>
            <a:pPr lvl="2"/>
            <a:r>
              <a:rPr lang="en-US"/>
              <a:t>Money </a:t>
            </a:r>
          </a:p>
          <a:p>
            <a:pPr lvl="2"/>
            <a:r>
              <a:rPr lang="en-US"/>
              <a:t>Physical Resources </a:t>
            </a:r>
          </a:p>
          <a:p>
            <a:pPr lvl="3"/>
            <a:r>
              <a:rPr lang="en-US"/>
              <a:t>Rooms</a:t>
            </a:r>
          </a:p>
          <a:p>
            <a:pPr lvl="3"/>
            <a:r>
              <a:rPr lang="en-US"/>
              <a:t>Equipment</a:t>
            </a:r>
          </a:p>
          <a:p>
            <a:pPr lvl="2"/>
            <a:r>
              <a:rPr lang="en-US"/>
              <a:t>Personnel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Alpha </a:t>
            </a:r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Depth versus breadth in testing </a:t>
            </a:r>
          </a:p>
          <a:p>
            <a:pPr lvl="1"/>
            <a:r>
              <a:rPr lang="en-US"/>
              <a:t>A balance</a:t>
            </a:r>
          </a:p>
          <a:p>
            <a:pPr lvl="2"/>
            <a:r>
              <a:rPr lang="en-US"/>
              <a:t>Between finding as wide a variety of errors </a:t>
            </a:r>
          </a:p>
          <a:p>
            <a:pPr lvl="2"/>
            <a:r>
              <a:rPr lang="en-US"/>
              <a:t>Specific processing tests in a function or area</a:t>
            </a:r>
          </a:p>
          <a:p>
            <a:pPr lvl="1"/>
            <a:r>
              <a:rPr lang="en-US"/>
              <a:t>Techniques </a:t>
            </a:r>
          </a:p>
          <a:p>
            <a:pPr lvl="2"/>
            <a:r>
              <a:rPr lang="en-US"/>
              <a:t>Mainstream testing </a:t>
            </a:r>
          </a:p>
          <a:p>
            <a:pPr lvl="2"/>
            <a:r>
              <a:rPr lang="en-US"/>
              <a:t>Guerrilla raids </a:t>
            </a:r>
          </a:p>
          <a:p>
            <a:pPr lvl="2"/>
            <a:r>
              <a:rPr lang="en-US"/>
              <a:t>Intense planned testing</a:t>
            </a:r>
          </a:p>
          <a:p>
            <a:pPr lvl="2"/>
            <a:r>
              <a:rPr lang="en-US"/>
              <a:t>Regression testing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Alpha </a:t>
            </a:r>
          </a:p>
        </p:txBody>
      </p:sp>
      <p:sp>
        <p:nvSpPr>
          <p:cNvPr id="788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/>
            <a:r>
              <a:rPr lang="en-US"/>
              <a:t>Mainstream testing </a:t>
            </a:r>
          </a:p>
          <a:p>
            <a:pPr lvl="2"/>
            <a:r>
              <a:rPr lang="en-US"/>
              <a:t>“Gentle test”, emulates normal use</a:t>
            </a:r>
          </a:p>
          <a:p>
            <a:pPr lvl="2"/>
            <a:r>
              <a:rPr lang="en-US"/>
              <a:t>Look for errors due to changes due to problem reports  or updates of the program </a:t>
            </a:r>
          </a:p>
          <a:p>
            <a:pPr lvl="2"/>
            <a:r>
              <a:rPr lang="en-US"/>
              <a:t>Use your best tests </a:t>
            </a:r>
          </a:p>
          <a:p>
            <a:pPr lvl="2"/>
            <a:r>
              <a:rPr lang="en-US"/>
              <a:t>Test each area of the program every test cycle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Alpha </a:t>
            </a:r>
          </a:p>
        </p:txBody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/>
            <a:r>
              <a:rPr lang="en-US"/>
              <a:t>Guerrilla raids </a:t>
            </a:r>
          </a:p>
          <a:p>
            <a:pPr lvl="2"/>
            <a:r>
              <a:rPr lang="en-US"/>
              <a:t>Short specific pointed soirees </a:t>
            </a:r>
          </a:p>
          <a:p>
            <a:pPr lvl="2"/>
            <a:r>
              <a:rPr lang="en-US"/>
              <a:t>Where do you think problems might be </a:t>
            </a:r>
          </a:p>
          <a:p>
            <a:pPr lvl="3"/>
            <a:r>
              <a:rPr lang="en-US"/>
              <a:t>Catch obvious bugs early </a:t>
            </a:r>
          </a:p>
          <a:p>
            <a:pPr lvl="3"/>
            <a:r>
              <a:rPr lang="en-US"/>
              <a:t>Give yourself extra thinking time </a:t>
            </a:r>
          </a:p>
          <a:p>
            <a:pPr lvl="3"/>
            <a:r>
              <a:rPr lang="en-US"/>
              <a:t>Start fixing problems early </a:t>
            </a:r>
          </a:p>
          <a:p>
            <a:endParaRPr lang="en-US"/>
          </a:p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Alpha </a:t>
            </a:r>
          </a:p>
        </p:txBody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/>
            <a:r>
              <a:rPr lang="en-US"/>
              <a:t>Intense planned testing</a:t>
            </a:r>
          </a:p>
          <a:p>
            <a:pPr lvl="2"/>
            <a:r>
              <a:rPr lang="en-US"/>
              <a:t>Longer series of tests in</a:t>
            </a:r>
          </a:p>
          <a:p>
            <a:pPr lvl="3"/>
            <a:r>
              <a:rPr lang="en-US"/>
              <a:t>Known problem areas</a:t>
            </a:r>
          </a:p>
          <a:p>
            <a:pPr lvl="3"/>
            <a:r>
              <a:rPr lang="en-US"/>
              <a:t>High visibility sections of the program </a:t>
            </a:r>
          </a:p>
          <a:p>
            <a:pPr lvl="3"/>
            <a:r>
              <a:rPr lang="en-US"/>
              <a:t>Most often areas used </a:t>
            </a:r>
          </a:p>
          <a:p>
            <a:pPr lvl="3"/>
            <a:r>
              <a:rPr lang="en-US"/>
              <a:t>Distinguishing features of the program </a:t>
            </a:r>
          </a:p>
          <a:p>
            <a:pPr lvl="3"/>
            <a:r>
              <a:rPr lang="en-US"/>
              <a:t>Areas hardest fixed if there’s problems </a:t>
            </a:r>
          </a:p>
          <a:p>
            <a:pPr lvl="3"/>
            <a:r>
              <a:rPr lang="en-US"/>
              <a:t>Areas you understand the best </a:t>
            </a:r>
          </a:p>
          <a:p>
            <a:pPr lvl="1"/>
            <a:endParaRPr lang="en-US"/>
          </a:p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Alpha </a:t>
            </a:r>
          </a:p>
        </p:txBody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/>
            <a:r>
              <a:rPr lang="en-US"/>
              <a:t>Regression testing </a:t>
            </a:r>
          </a:p>
          <a:p>
            <a:pPr lvl="2"/>
            <a:r>
              <a:rPr lang="en-US"/>
              <a:t>Double check that an error was fixed and no new errors induced</a:t>
            </a:r>
          </a:p>
          <a:p>
            <a:pPr lvl="2"/>
            <a:r>
              <a:rPr lang="en-US"/>
              <a:t>Do not needed completely retest </a:t>
            </a:r>
          </a:p>
          <a:p>
            <a:pPr lvl="3"/>
            <a:r>
              <a:rPr lang="en-US"/>
              <a:t>Minimum possible to ensure its fixed </a:t>
            </a:r>
          </a:p>
          <a:p>
            <a:pPr lvl="3"/>
            <a:r>
              <a:rPr lang="en-US"/>
              <a:t>Minimum possible to ensure no other problems were created</a:t>
            </a:r>
          </a:p>
          <a:p>
            <a:pPr lvl="2"/>
            <a:r>
              <a:rPr lang="en-US"/>
              <a:t>If possible, vary the tests upon subsequent regression tests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Alpha </a:t>
            </a:r>
          </a:p>
        </p:txBody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400"/>
              <a:t>A note on testing cycles </a:t>
            </a:r>
          </a:p>
          <a:p>
            <a:pPr lvl="1"/>
            <a:r>
              <a:rPr lang="en-US" sz="2000"/>
              <a:t>Ideal test cycle </a:t>
            </a:r>
          </a:p>
          <a:p>
            <a:pPr lvl="2"/>
            <a:r>
              <a:rPr lang="en-US" sz="1800"/>
              <a:t>Complete round of tests on one version </a:t>
            </a:r>
          </a:p>
          <a:p>
            <a:pPr lvl="1"/>
            <a:r>
              <a:rPr lang="en-US" sz="2000"/>
              <a:t>In practice </a:t>
            </a:r>
          </a:p>
          <a:p>
            <a:pPr lvl="2"/>
            <a:r>
              <a:rPr lang="en-US" sz="1800"/>
              <a:t>Amount of testing various version to version </a:t>
            </a:r>
          </a:p>
          <a:p>
            <a:pPr lvl="1"/>
            <a:r>
              <a:rPr lang="en-US" sz="2000"/>
              <a:t>Some companies </a:t>
            </a:r>
          </a:p>
          <a:p>
            <a:pPr lvl="2"/>
            <a:r>
              <a:rPr lang="en-US" sz="1800"/>
              <a:t>Each version will have a complete test cycle</a:t>
            </a:r>
          </a:p>
          <a:p>
            <a:pPr lvl="2"/>
            <a:r>
              <a:rPr lang="en-US" sz="1800"/>
              <a:t>After completely tested start a new cycle  </a:t>
            </a:r>
          </a:p>
          <a:p>
            <a:pPr lvl="1"/>
            <a:r>
              <a:rPr lang="en-US" sz="2000"/>
              <a:t>Other companies </a:t>
            </a:r>
          </a:p>
          <a:p>
            <a:pPr lvl="2"/>
            <a:r>
              <a:rPr lang="en-US" sz="1800"/>
              <a:t>Have a new version after a substantial amount of change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Pre-Beta / Beta / UI Freeze</a:t>
            </a:r>
          </a:p>
        </p:txBody>
      </p:sp>
      <p:sp>
        <p:nvSpPr>
          <p:cNvPr id="1075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Table 13.4c pg. 270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 - Beta</a:t>
            </a:r>
            <a:endParaRPr lang="en-US" dirty="0"/>
          </a:p>
        </p:txBody>
      </p:sp>
      <p:sp>
        <p:nvSpPr>
          <p:cNvPr id="1198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sz="5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Pre-beta 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Ensure program ready for beta release </a:t>
            </a:r>
          </a:p>
          <a:p>
            <a:r>
              <a:rPr lang="en-US"/>
              <a:t>Usually have a huge flurry of activity before a beta release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Beta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1167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sz="5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Software development tradeoffs</a:t>
            </a: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Reliability </a:t>
            </a:r>
          </a:p>
          <a:p>
            <a:r>
              <a:rPr lang="en-US"/>
              <a:t>Features </a:t>
            </a:r>
          </a:p>
          <a:p>
            <a:r>
              <a:rPr lang="en-US"/>
              <a:t>Dollars </a:t>
            </a:r>
          </a:p>
          <a:p>
            <a:r>
              <a:rPr lang="en-US"/>
              <a:t>Release date </a:t>
            </a:r>
          </a:p>
          <a:p>
            <a:r>
              <a:rPr lang="en-US"/>
              <a:t>Wasted marketing costs </a:t>
            </a:r>
          </a:p>
          <a:p>
            <a:r>
              <a:rPr lang="en-US"/>
              <a:t>Alternative opportunity cost </a:t>
            </a:r>
          </a:p>
          <a:p>
            <a:r>
              <a:rPr lang="en-US"/>
              <a:t>Absence of current revenue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Beta 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000"/>
              <a:t>Again definition of Beta varies </a:t>
            </a:r>
          </a:p>
          <a:p>
            <a:pPr>
              <a:lnSpc>
                <a:spcPct val="90000"/>
              </a:lnSpc>
            </a:pPr>
            <a:r>
              <a:rPr lang="en-US" sz="2000"/>
              <a:t>Pick one: </a:t>
            </a:r>
          </a:p>
          <a:p>
            <a:pPr lvl="1">
              <a:lnSpc>
                <a:spcPct val="90000"/>
              </a:lnSpc>
            </a:pPr>
            <a:r>
              <a:rPr lang="en-US" sz="1800"/>
              <a:t>People who are external to the company get a version of the product.  There are few serious bugs and you warn people what problems there are in the product.  These are typically end users.  </a:t>
            </a:r>
          </a:p>
          <a:p>
            <a:pPr lvl="1">
              <a:lnSpc>
                <a:spcPct val="90000"/>
              </a:lnSpc>
            </a:pPr>
            <a:r>
              <a:rPr lang="en-US" sz="1800"/>
              <a:t>In the waterfall development environment all features are complete and tested with no major errors.  At least 50% of the device drivers are completed and the device specification is complete.  Product meets any unusual specifications </a:t>
            </a:r>
          </a:p>
          <a:p>
            <a:pPr lvl="1">
              <a:lnSpc>
                <a:spcPct val="90000"/>
              </a:lnSpc>
            </a:pPr>
            <a:r>
              <a:rPr lang="en-US" sz="1800"/>
              <a:t>In the evolutionary development model all essential features are completed.  The base, minimal function has been completely tested .  Desirable features near may not have been added.  All base  functions are  ready for end user trials.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Beta </a:t>
            </a:r>
          </a:p>
        </p:txBody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Programming activities after beta </a:t>
            </a:r>
          </a:p>
          <a:p>
            <a:pPr lvl="1"/>
            <a:r>
              <a:rPr lang="en-US"/>
              <a:t>Finish in the final features to be included </a:t>
            </a:r>
          </a:p>
          <a:p>
            <a:pPr lvl="1"/>
            <a:r>
              <a:rPr lang="en-US"/>
              <a:t>Fix major errors discovered in testing </a:t>
            </a:r>
          </a:p>
          <a:p>
            <a:pPr lvl="1"/>
            <a:r>
              <a:rPr lang="en-US"/>
              <a:t>May add protection code to the beta desks to guard against piracy </a:t>
            </a:r>
          </a:p>
          <a:p>
            <a:pPr lvl="2"/>
            <a:r>
              <a:rPr lang="en-US"/>
              <a:t>Time bombs </a:t>
            </a:r>
          </a:p>
          <a:p>
            <a:pPr lvl="2"/>
            <a:r>
              <a:rPr lang="en-US"/>
              <a:t>Personalize versions </a:t>
            </a:r>
          </a:p>
          <a:p>
            <a:pPr lvl="2"/>
            <a:r>
              <a:rPr lang="en-US"/>
              <a:t>Copy protection </a:t>
            </a:r>
          </a:p>
          <a:p>
            <a:pPr lvl="2"/>
            <a:r>
              <a:rPr lang="en-US"/>
              <a:t>Other proprietary tricks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Beta </a:t>
            </a:r>
          </a:p>
        </p:txBody>
      </p:sp>
      <p:sp>
        <p:nvSpPr>
          <p:cNvPr id="84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Marketing activity after beta </a:t>
            </a:r>
          </a:p>
          <a:p>
            <a:pPr lvl="1"/>
            <a:r>
              <a:rPr lang="en-US"/>
              <a:t>Finish work on packaging and collaterals </a:t>
            </a:r>
          </a:p>
          <a:p>
            <a:pPr lvl="2"/>
            <a:r>
              <a:rPr lang="en-US"/>
              <a:t>Disc label design </a:t>
            </a:r>
          </a:p>
          <a:p>
            <a:pPr lvl="2"/>
            <a:r>
              <a:rPr lang="en-US"/>
              <a:t>Etc.</a:t>
            </a:r>
          </a:p>
          <a:p>
            <a:pPr lvl="1"/>
            <a:r>
              <a:rPr lang="en-US"/>
              <a:t>Work with beta sites to resolve complaints </a:t>
            </a:r>
          </a:p>
          <a:p>
            <a:r>
              <a:rPr lang="en-US"/>
              <a:t>Documentation activities after beta </a:t>
            </a:r>
          </a:p>
          <a:p>
            <a:pPr lvl="1"/>
            <a:r>
              <a:rPr lang="en-US"/>
              <a:t>Continue the manual development </a:t>
            </a:r>
          </a:p>
          <a:p>
            <a:pPr lvl="1"/>
            <a:r>
              <a:rPr lang="en-US"/>
              <a:t>Add technical tables, troubleshooting tips, etc.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Beta </a:t>
            </a:r>
          </a:p>
        </p:txBody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Testing activities after beta </a:t>
            </a:r>
          </a:p>
          <a:p>
            <a:pPr lvl="1"/>
            <a:r>
              <a:rPr lang="en-US"/>
              <a:t>The product should be fairly stable at this point </a:t>
            </a:r>
          </a:p>
          <a:p>
            <a:pPr lvl="1"/>
            <a:r>
              <a:rPr lang="en-US"/>
              <a:t>Have project manager sign off on test plan </a:t>
            </a:r>
          </a:p>
          <a:p>
            <a:pPr lvl="1"/>
            <a:r>
              <a:rPr lang="en-US"/>
              <a:t>Start deepening the tests which </a:t>
            </a:r>
          </a:p>
          <a:p>
            <a:pPr lvl="2"/>
            <a:r>
              <a:rPr lang="en-US"/>
              <a:t>Start the really nasty tests </a:t>
            </a:r>
          </a:p>
          <a:p>
            <a:pPr lvl="2"/>
            <a:r>
              <a:rPr lang="en-US"/>
              <a:t>Check code fixes after every new version </a:t>
            </a:r>
          </a:p>
          <a:p>
            <a:pPr lvl="2"/>
            <a:r>
              <a:rPr lang="en-US"/>
              <a:t>Complete a full round of testing on all devices </a:t>
            </a:r>
          </a:p>
          <a:p>
            <a:pPr lvl="2"/>
            <a:r>
              <a:rPr lang="en-US"/>
              <a:t>Continue automating tests </a:t>
            </a:r>
          </a:p>
          <a:p>
            <a:pPr lvl="2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Beta </a:t>
            </a:r>
          </a:p>
        </p:txBody>
      </p:sp>
      <p:sp>
        <p:nvSpPr>
          <p:cNvPr id="870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Testing activities after beta</a:t>
            </a:r>
          </a:p>
          <a:p>
            <a:pPr lvl="1"/>
            <a:r>
              <a:rPr lang="en-US"/>
              <a:t>Get the word out on testing status </a:t>
            </a:r>
          </a:p>
          <a:p>
            <a:pPr lvl="2"/>
            <a:r>
              <a:rPr lang="en-US"/>
              <a:t>Circulate the summary and status reports </a:t>
            </a:r>
          </a:p>
          <a:p>
            <a:pPr lvl="2"/>
            <a:r>
              <a:rPr lang="en-US"/>
              <a:t>Be political in your reports </a:t>
            </a:r>
          </a:p>
          <a:p>
            <a:pPr lvl="3"/>
            <a:r>
              <a:rPr lang="en-US"/>
              <a:t>Be factual </a:t>
            </a:r>
          </a:p>
          <a:p>
            <a:pPr lvl="3"/>
            <a:r>
              <a:rPr lang="en-US"/>
              <a:t>Don’t emphasize irrelevant points </a:t>
            </a:r>
          </a:p>
          <a:p>
            <a:pPr lvl="2"/>
            <a:r>
              <a:rPr lang="en-US"/>
              <a:t>Be careful adding testers near the end of a project </a:t>
            </a:r>
          </a:p>
          <a:p>
            <a:pPr lvl="2"/>
            <a:r>
              <a:rPr lang="en-US"/>
              <a:t>Circulate the lists of deferred problems </a:t>
            </a:r>
          </a:p>
          <a:p>
            <a:pPr lvl="2"/>
            <a:r>
              <a:rPr lang="en-US"/>
              <a:t>Circulate the list of open user interface issues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Beta </a:t>
            </a:r>
          </a:p>
        </p:txBody>
      </p:sp>
      <p:sp>
        <p:nvSpPr>
          <p:cNvPr id="880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Testing activities after beta</a:t>
            </a:r>
          </a:p>
          <a:p>
            <a:pPr lvl="1"/>
            <a:r>
              <a:rPr lang="en-US"/>
              <a:t>Review of the manuals </a:t>
            </a:r>
          </a:p>
          <a:p>
            <a:pPr lvl="2"/>
            <a:r>
              <a:rPr lang="en-US"/>
              <a:t>Make sure they’re up to date </a:t>
            </a:r>
          </a:p>
          <a:p>
            <a:pPr lvl="2"/>
            <a:r>
              <a:rPr lang="en-US"/>
              <a:t>Warn writers of impending changes </a:t>
            </a:r>
          </a:p>
          <a:p>
            <a:pPr lvl="2"/>
            <a:r>
              <a:rPr lang="en-US"/>
              <a:t>Double check for features that aren’t explained or not explained clearly enough </a:t>
            </a:r>
          </a:p>
          <a:p>
            <a:pPr lvl="2"/>
            <a:r>
              <a:rPr lang="en-US"/>
              <a:t>Have all testers double check the latest version of the manual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Beta</a:t>
            </a:r>
          </a:p>
        </p:txBody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Outside beta tests </a:t>
            </a:r>
          </a:p>
          <a:p>
            <a:pPr lvl="1"/>
            <a:r>
              <a:rPr lang="en-US"/>
              <a:t>Try other resources </a:t>
            </a:r>
          </a:p>
          <a:p>
            <a:pPr lvl="2"/>
            <a:r>
              <a:rPr lang="en-US"/>
              <a:t>Expert consulting </a:t>
            </a:r>
          </a:p>
          <a:p>
            <a:pPr lvl="2"/>
            <a:r>
              <a:rPr lang="en-US"/>
              <a:t>Marketing and testimonial reviews </a:t>
            </a:r>
          </a:p>
          <a:p>
            <a:pPr lvl="2"/>
            <a:r>
              <a:rPr lang="en-US"/>
              <a:t>Marketing profile customer uses </a:t>
            </a:r>
          </a:p>
          <a:p>
            <a:pPr lvl="2"/>
            <a:r>
              <a:rPr lang="en-US"/>
              <a:t>Profile the customer and polish the design </a:t>
            </a:r>
          </a:p>
          <a:p>
            <a:pPr lvl="2"/>
            <a:r>
              <a:rPr lang="en-US"/>
              <a:t>Check for compatibility with specific equipment </a:t>
            </a:r>
          </a:p>
          <a:p>
            <a:pPr lvl="3"/>
            <a:r>
              <a:rPr lang="en-US"/>
              <a:t>Send a program to a knowledgeable user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6600" dirty="0" smtClean="0">
                <a:solidFill>
                  <a:srgbClr val="FF0000"/>
                </a:solidFill>
              </a:rPr>
              <a:t>Resume 3/30</a:t>
            </a:r>
            <a:endParaRPr lang="en-US" sz="66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UI Freeze</a:t>
            </a:r>
            <a:endParaRPr lang="en-US" dirty="0"/>
          </a:p>
        </p:txBody>
      </p:sp>
      <p:sp>
        <p:nvSpPr>
          <p:cNvPr id="115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sz="5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User Interface (UI) Freeze 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At this point no </a:t>
            </a:r>
            <a:r>
              <a:rPr lang="en-US" i="1" u="sng"/>
              <a:t>visible</a:t>
            </a:r>
            <a:r>
              <a:rPr lang="en-US"/>
              <a:t> changes will be made </a:t>
            </a:r>
          </a:p>
          <a:p>
            <a:pPr lvl="1"/>
            <a:r>
              <a:rPr lang="en-US"/>
              <a:t>Exceptions only for disasters </a:t>
            </a:r>
          </a:p>
          <a:p>
            <a:pPr lvl="1"/>
            <a:r>
              <a:rPr lang="en-US"/>
              <a:t>Approaching the UI freeze </a:t>
            </a:r>
          </a:p>
          <a:p>
            <a:pPr lvl="2"/>
            <a:r>
              <a:rPr lang="en-US"/>
              <a:t>Creates a flurry of errors generated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Software development models 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2400" dirty="0"/>
              <a:t>Waterfall </a:t>
            </a:r>
            <a:r>
              <a:rPr lang="en-US" sz="2400" dirty="0" smtClean="0"/>
              <a:t>Method</a:t>
            </a:r>
            <a:endParaRPr lang="en-US" sz="2400" dirty="0"/>
          </a:p>
          <a:p>
            <a:pPr lvl="1">
              <a:lnSpc>
                <a:spcPct val="80000"/>
              </a:lnSpc>
            </a:pPr>
            <a:r>
              <a:rPr lang="en-US" sz="2000" dirty="0"/>
              <a:t>“Traditional” method </a:t>
            </a:r>
          </a:p>
          <a:p>
            <a:pPr lvl="1">
              <a:lnSpc>
                <a:spcPct val="80000"/>
              </a:lnSpc>
            </a:pPr>
            <a:r>
              <a:rPr lang="en-US" sz="2000" dirty="0"/>
              <a:t>Tradeoffs </a:t>
            </a:r>
            <a:r>
              <a:rPr lang="en-US" sz="2000" dirty="0" smtClean="0"/>
              <a:t>if project running late</a:t>
            </a:r>
            <a:r>
              <a:rPr lang="en-US" sz="2000" dirty="0"/>
              <a:t>: </a:t>
            </a:r>
          </a:p>
          <a:p>
            <a:pPr lvl="2">
              <a:lnSpc>
                <a:spcPct val="80000"/>
              </a:lnSpc>
            </a:pPr>
            <a:r>
              <a:rPr lang="en-US" sz="1800" dirty="0"/>
              <a:t>Features </a:t>
            </a:r>
          </a:p>
          <a:p>
            <a:pPr lvl="3">
              <a:lnSpc>
                <a:spcPct val="80000"/>
              </a:lnSpc>
            </a:pPr>
            <a:r>
              <a:rPr lang="en-US" sz="1600" dirty="0"/>
              <a:t>All requirements planning and specification of all features done</a:t>
            </a:r>
          </a:p>
          <a:p>
            <a:pPr lvl="3">
              <a:lnSpc>
                <a:spcPct val="80000"/>
              </a:lnSpc>
            </a:pPr>
            <a:r>
              <a:rPr lang="en-US" sz="1600" dirty="0"/>
              <a:t>Eliminating  features have little impact on cost or schedule </a:t>
            </a:r>
          </a:p>
          <a:p>
            <a:pPr lvl="3">
              <a:lnSpc>
                <a:spcPct val="80000"/>
              </a:lnSpc>
            </a:pPr>
            <a:r>
              <a:rPr lang="en-US" sz="1600" dirty="0"/>
              <a:t>Redesigning features very expensive </a:t>
            </a:r>
          </a:p>
          <a:p>
            <a:pPr lvl="2">
              <a:lnSpc>
                <a:spcPct val="80000"/>
              </a:lnSpc>
            </a:pPr>
            <a:r>
              <a:rPr lang="en-US" sz="1800" dirty="0"/>
              <a:t>Dollars </a:t>
            </a:r>
          </a:p>
          <a:p>
            <a:pPr lvl="3">
              <a:lnSpc>
                <a:spcPct val="80000"/>
              </a:lnSpc>
            </a:pPr>
            <a:r>
              <a:rPr lang="en-US" sz="1600" dirty="0"/>
              <a:t>Easy to add programmers</a:t>
            </a:r>
          </a:p>
          <a:p>
            <a:pPr lvl="2">
              <a:lnSpc>
                <a:spcPct val="80000"/>
              </a:lnSpc>
            </a:pPr>
            <a:r>
              <a:rPr lang="en-US" sz="1800" dirty="0"/>
              <a:t>Release date </a:t>
            </a:r>
          </a:p>
          <a:p>
            <a:pPr lvl="3">
              <a:lnSpc>
                <a:spcPct val="80000"/>
              </a:lnSpc>
            </a:pPr>
            <a:r>
              <a:rPr lang="en-US" sz="1600" dirty="0"/>
              <a:t>Little sense to  drop anything </a:t>
            </a:r>
          </a:p>
          <a:p>
            <a:pPr lvl="2">
              <a:lnSpc>
                <a:spcPct val="80000"/>
              </a:lnSpc>
            </a:pPr>
            <a:r>
              <a:rPr lang="en-US" sz="1800" dirty="0"/>
              <a:t>Reliability </a:t>
            </a:r>
          </a:p>
          <a:p>
            <a:pPr lvl="3">
              <a:lnSpc>
                <a:spcPct val="80000"/>
              </a:lnSpc>
            </a:pPr>
            <a:r>
              <a:rPr lang="en-US" sz="1600" dirty="0"/>
              <a:t>Intense pressure to stop testing and ship product</a:t>
            </a:r>
          </a:p>
          <a:p>
            <a:pPr>
              <a:lnSpc>
                <a:spcPct val="80000"/>
              </a:lnSpc>
            </a:pP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UI Freeze</a:t>
            </a:r>
          </a:p>
        </p:txBody>
      </p:sp>
      <p:sp>
        <p:nvSpPr>
          <p:cNvPr id="901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400"/>
              <a:t>Programming activities after UI freeze </a:t>
            </a:r>
          </a:p>
          <a:p>
            <a:pPr lvl="1"/>
            <a:r>
              <a:rPr lang="en-US" sz="2000"/>
              <a:t>Internal bug fixes</a:t>
            </a:r>
          </a:p>
          <a:p>
            <a:pPr lvl="1"/>
            <a:r>
              <a:rPr lang="en-US" sz="2000"/>
              <a:t>Performance enhancements </a:t>
            </a:r>
          </a:p>
          <a:p>
            <a:r>
              <a:rPr lang="en-US" sz="2400"/>
              <a:t>Marketing activities after UI freeze </a:t>
            </a:r>
          </a:p>
          <a:p>
            <a:pPr lvl="1"/>
            <a:r>
              <a:rPr lang="en-US" sz="2000"/>
              <a:t>Marketing is busily showing the product </a:t>
            </a:r>
          </a:p>
          <a:p>
            <a:pPr lvl="1"/>
            <a:r>
              <a:rPr lang="en-US" sz="2000"/>
              <a:t>“Beating down” customers </a:t>
            </a:r>
          </a:p>
          <a:p>
            <a:r>
              <a:rPr lang="en-US" sz="2400"/>
              <a:t>Documentation activities after freeze </a:t>
            </a:r>
          </a:p>
          <a:p>
            <a:pPr lvl="1"/>
            <a:r>
              <a:rPr lang="en-US" sz="2000"/>
              <a:t>Help text is usually frozen </a:t>
            </a:r>
          </a:p>
          <a:p>
            <a:pPr lvl="1"/>
            <a:r>
              <a:rPr lang="en-US" sz="2000"/>
              <a:t>Good time for final review of the accuracy of the manual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UI Freeze</a:t>
            </a:r>
          </a:p>
        </p:txBody>
      </p:sp>
      <p:sp>
        <p:nvSpPr>
          <p:cNvPr id="911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362200"/>
            <a:ext cx="7693025" cy="43434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400"/>
              <a:t>Testing activities after UI </a:t>
            </a:r>
          </a:p>
          <a:p>
            <a:pPr lvl="1">
              <a:lnSpc>
                <a:spcPct val="80000"/>
              </a:lnSpc>
            </a:pPr>
            <a:r>
              <a:rPr lang="en-US" sz="2000"/>
              <a:t>Start on testing the manuals </a:t>
            </a:r>
          </a:p>
          <a:p>
            <a:pPr lvl="1">
              <a:lnSpc>
                <a:spcPct val="80000"/>
              </a:lnSpc>
            </a:pPr>
            <a:r>
              <a:rPr lang="en-US" sz="2000"/>
              <a:t>Prune the list of regression tests </a:t>
            </a:r>
          </a:p>
          <a:p>
            <a:pPr lvl="2">
              <a:lnSpc>
                <a:spcPct val="80000"/>
              </a:lnSpc>
            </a:pPr>
            <a:r>
              <a:rPr lang="en-US" sz="1800"/>
              <a:t>Eliminate similar tests </a:t>
            </a:r>
          </a:p>
          <a:p>
            <a:pPr lvl="2">
              <a:lnSpc>
                <a:spcPct val="80000"/>
              </a:lnSpc>
            </a:pPr>
            <a:r>
              <a:rPr lang="en-US" sz="1800"/>
              <a:t>Reconsider ineffective tests </a:t>
            </a:r>
          </a:p>
          <a:p>
            <a:pPr lvl="3">
              <a:lnSpc>
                <a:spcPct val="80000"/>
              </a:lnSpc>
            </a:pPr>
            <a:r>
              <a:rPr lang="en-US" sz="1600"/>
              <a:t>Ones that always pass </a:t>
            </a:r>
          </a:p>
          <a:p>
            <a:pPr lvl="1">
              <a:lnSpc>
                <a:spcPct val="80000"/>
              </a:lnSpc>
            </a:pPr>
            <a:r>
              <a:rPr lang="en-US" sz="2000"/>
              <a:t>Double check open bug reports </a:t>
            </a:r>
          </a:p>
          <a:p>
            <a:pPr lvl="2">
              <a:lnSpc>
                <a:spcPct val="80000"/>
              </a:lnSpc>
            </a:pPr>
            <a:r>
              <a:rPr lang="en-US" sz="1800"/>
              <a:t>Retest all open bugs </a:t>
            </a:r>
          </a:p>
          <a:p>
            <a:pPr lvl="3">
              <a:lnSpc>
                <a:spcPct val="80000"/>
              </a:lnSpc>
            </a:pPr>
            <a:r>
              <a:rPr lang="en-US" sz="1600"/>
              <a:t>Have they been fixed and not closed </a:t>
            </a:r>
          </a:p>
          <a:p>
            <a:pPr lvl="2">
              <a:lnSpc>
                <a:spcPct val="80000"/>
              </a:lnSpc>
            </a:pPr>
            <a:r>
              <a:rPr lang="en-US" sz="1800"/>
              <a:t>Look for ways to simplify reports </a:t>
            </a:r>
          </a:p>
          <a:p>
            <a:pPr lvl="2">
              <a:lnSpc>
                <a:spcPct val="80000"/>
              </a:lnSpc>
            </a:pPr>
            <a:r>
              <a:rPr lang="en-US" sz="1800"/>
              <a:t>Deal effectively with ignored bugs </a:t>
            </a:r>
          </a:p>
          <a:p>
            <a:pPr lvl="3">
              <a:lnSpc>
                <a:spcPct val="80000"/>
              </a:lnSpc>
            </a:pPr>
            <a:r>
              <a:rPr lang="en-US" sz="1600"/>
              <a:t>Was the report lost </a:t>
            </a:r>
          </a:p>
          <a:p>
            <a:pPr lvl="3">
              <a:lnSpc>
                <a:spcPct val="80000"/>
              </a:lnSpc>
            </a:pPr>
            <a:r>
              <a:rPr lang="en-US" sz="1600"/>
              <a:t>Were the programmers too busy to fix these errors</a:t>
            </a:r>
          </a:p>
          <a:p>
            <a:pPr lvl="3">
              <a:lnSpc>
                <a:spcPct val="80000"/>
              </a:lnSpc>
            </a:pPr>
            <a:r>
              <a:rPr lang="en-US" sz="1600"/>
              <a:t>Politically highlight and get resolutions in place for these problems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Pre-Final / Final Test / Release</a:t>
            </a:r>
          </a:p>
        </p:txBody>
      </p:sp>
      <p:sp>
        <p:nvSpPr>
          <p:cNvPr id="1085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Table 13.4d pg. 272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 - Final 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Pre-final </a:t>
            </a: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Maybe the same as UI </a:t>
            </a:r>
          </a:p>
          <a:p>
            <a:r>
              <a:rPr lang="en-US"/>
              <a:t>Programming activities during pre-final </a:t>
            </a:r>
          </a:p>
          <a:p>
            <a:pPr lvl="1"/>
            <a:r>
              <a:rPr lang="en-US"/>
              <a:t>Only fix problems directed by project manager </a:t>
            </a:r>
          </a:p>
          <a:p>
            <a:r>
              <a:rPr lang="en-US"/>
              <a:t>Documentation activities during pre-final </a:t>
            </a:r>
          </a:p>
          <a:p>
            <a:pPr lvl="1"/>
            <a:r>
              <a:rPr lang="en-US"/>
              <a:t>Writers are creating the supplements, that is the last minute details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Pre-final</a:t>
            </a:r>
          </a:p>
        </p:txBody>
      </p:sp>
      <p:sp>
        <p:nvSpPr>
          <p:cNvPr id="952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2400"/>
              <a:t>Testing activities during pre final </a:t>
            </a:r>
          </a:p>
          <a:p>
            <a:pPr lvl="1">
              <a:lnSpc>
                <a:spcPct val="80000"/>
              </a:lnSpc>
            </a:pPr>
            <a:r>
              <a:rPr lang="en-US" sz="2000"/>
              <a:t>Last chance to find bugs </a:t>
            </a:r>
          </a:p>
          <a:p>
            <a:pPr lvl="1">
              <a:lnSpc>
                <a:spcPct val="80000"/>
              </a:lnSpc>
            </a:pPr>
            <a:r>
              <a:rPr lang="en-US" sz="2000"/>
              <a:t>Keep looking for terrible problems </a:t>
            </a:r>
          </a:p>
          <a:p>
            <a:pPr lvl="1">
              <a:lnSpc>
                <a:spcPct val="80000"/>
              </a:lnSpc>
            </a:pPr>
            <a:r>
              <a:rPr lang="en-US" sz="2000"/>
              <a:t>Make sure bug fixes didn’t break anything </a:t>
            </a:r>
          </a:p>
          <a:p>
            <a:pPr lvl="1">
              <a:lnSpc>
                <a:spcPct val="80000"/>
              </a:lnSpc>
            </a:pPr>
            <a:r>
              <a:rPr lang="en-US" sz="2000"/>
              <a:t>Tie up loose ends</a:t>
            </a:r>
          </a:p>
          <a:p>
            <a:pPr lvl="2">
              <a:lnSpc>
                <a:spcPct val="80000"/>
              </a:lnSpc>
            </a:pPr>
            <a:r>
              <a:rPr lang="en-US" sz="1800"/>
              <a:t>Any the tests not completed?</a:t>
            </a:r>
          </a:p>
          <a:p>
            <a:pPr lvl="2">
              <a:lnSpc>
                <a:spcPct val="80000"/>
              </a:lnSpc>
            </a:pPr>
            <a:r>
              <a:rPr lang="en-US" sz="1800"/>
              <a:t>Any hardware not completely tested?</a:t>
            </a:r>
          </a:p>
          <a:p>
            <a:pPr lvl="2">
              <a:lnSpc>
                <a:spcPct val="80000"/>
              </a:lnSpc>
            </a:pPr>
            <a:r>
              <a:rPr lang="en-US" sz="1800"/>
              <a:t>Any tasks not completed?  </a:t>
            </a:r>
          </a:p>
          <a:p>
            <a:pPr lvl="1">
              <a:lnSpc>
                <a:spcPct val="80000"/>
              </a:lnSpc>
            </a:pPr>
            <a:r>
              <a:rPr lang="en-US" sz="2000"/>
              <a:t>Complete one final round of testing </a:t>
            </a:r>
          </a:p>
          <a:p>
            <a:pPr lvl="2">
              <a:lnSpc>
                <a:spcPct val="80000"/>
              </a:lnSpc>
            </a:pPr>
            <a:r>
              <a:rPr lang="en-US" sz="1800"/>
              <a:t>Devices </a:t>
            </a:r>
          </a:p>
          <a:p>
            <a:pPr lvl="2">
              <a:lnSpc>
                <a:spcPct val="80000"/>
              </a:lnSpc>
            </a:pPr>
            <a:r>
              <a:rPr lang="en-US" sz="1800"/>
              <a:t>All fixed bugs </a:t>
            </a:r>
          </a:p>
          <a:p>
            <a:pPr lvl="1">
              <a:lnSpc>
                <a:spcPct val="80000"/>
              </a:lnSpc>
            </a:pPr>
            <a:r>
              <a:rPr lang="en-US" sz="2000"/>
              <a:t>Circulate the final deferred bug list</a:t>
            </a:r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Pre-final</a:t>
            </a:r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400"/>
              <a:t>Rating the reliability of the product </a:t>
            </a:r>
          </a:p>
          <a:p>
            <a:pPr lvl="1"/>
            <a:r>
              <a:rPr lang="en-US" sz="2000"/>
              <a:t>Is this product ready for release! </a:t>
            </a:r>
          </a:p>
          <a:p>
            <a:pPr lvl="2"/>
            <a:r>
              <a:rPr lang="en-US" sz="1800"/>
              <a:t>Has it met the products designed functionality, capabilities, usability, and reliability?</a:t>
            </a:r>
          </a:p>
          <a:p>
            <a:pPr lvl="2"/>
            <a:r>
              <a:rPr lang="en-US" sz="1800"/>
              <a:t>And he got rid of most of the errors a customer will encounter </a:t>
            </a:r>
          </a:p>
          <a:p>
            <a:pPr lvl="1"/>
            <a:r>
              <a:rPr lang="en-US" sz="2000"/>
              <a:t>Four levels of reliability </a:t>
            </a:r>
          </a:p>
          <a:p>
            <a:pPr lvl="2"/>
            <a:r>
              <a:rPr lang="en-US" sz="1800"/>
              <a:t>Low reliability </a:t>
            </a:r>
          </a:p>
          <a:p>
            <a:pPr lvl="2"/>
            <a:r>
              <a:rPr lang="en-US" sz="1800"/>
              <a:t>Medium reliability </a:t>
            </a:r>
          </a:p>
          <a:p>
            <a:pPr lvl="2"/>
            <a:r>
              <a:rPr lang="en-US" sz="1800"/>
              <a:t>High reliability </a:t>
            </a:r>
          </a:p>
          <a:p>
            <a:pPr lvl="2"/>
            <a:r>
              <a:rPr lang="en-US" sz="1800"/>
              <a:t>Unknown reliability </a:t>
            </a:r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Pre-final</a:t>
            </a:r>
          </a:p>
        </p:txBody>
      </p:sp>
      <p:sp>
        <p:nvSpPr>
          <p:cNvPr id="972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Minimum reliability </a:t>
            </a:r>
          </a:p>
          <a:p>
            <a:pPr lvl="1">
              <a:lnSpc>
                <a:spcPct val="90000"/>
              </a:lnSpc>
            </a:pPr>
            <a:r>
              <a:rPr lang="en-US"/>
              <a:t>What are the company’s minimum standards </a:t>
            </a:r>
          </a:p>
          <a:p>
            <a:pPr lvl="1">
              <a:lnSpc>
                <a:spcPct val="90000"/>
              </a:lnSpc>
            </a:pPr>
            <a:r>
              <a:rPr lang="en-US"/>
              <a:t>Typical minimums </a:t>
            </a:r>
          </a:p>
          <a:p>
            <a:pPr lvl="2">
              <a:lnSpc>
                <a:spcPct val="90000"/>
              </a:lnSpc>
            </a:pPr>
            <a:r>
              <a:rPr lang="en-US"/>
              <a:t>All input data boundaries have been checked </a:t>
            </a:r>
          </a:p>
          <a:p>
            <a:pPr lvl="2">
              <a:lnSpc>
                <a:spcPct val="90000"/>
              </a:lnSpc>
            </a:pPr>
            <a:r>
              <a:rPr lang="en-US"/>
              <a:t>The final version of the manual has been checked </a:t>
            </a:r>
          </a:p>
          <a:p>
            <a:pPr lvl="2">
              <a:lnSpc>
                <a:spcPct val="90000"/>
              </a:lnSpc>
            </a:pPr>
            <a:r>
              <a:rPr lang="en-US"/>
              <a:t>All primary configurations have been checked </a:t>
            </a:r>
          </a:p>
          <a:p>
            <a:pPr lvl="2">
              <a:lnSpc>
                <a:spcPct val="90000"/>
              </a:lnSpc>
            </a:pPr>
            <a:r>
              <a:rPr lang="en-US"/>
              <a:t>All data that the customer can possibly enter won’t give you the “BSOD”</a:t>
            </a:r>
          </a:p>
          <a:p>
            <a:pPr lvl="2">
              <a:lnSpc>
                <a:spcPct val="90000"/>
              </a:lnSpc>
            </a:pPr>
            <a:r>
              <a:rPr lang="en-US"/>
              <a:t>The system can reasonably tolerate any errors the customer makes  </a:t>
            </a:r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Pre-final</a:t>
            </a:r>
          </a:p>
        </p:txBody>
      </p:sp>
      <p:sp>
        <p:nvSpPr>
          <p:cNvPr id="993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Reliability estimates for each area of the product </a:t>
            </a:r>
          </a:p>
          <a:p>
            <a:pPr lvl="1"/>
            <a:r>
              <a:rPr lang="en-US"/>
              <a:t>For each area: how likely is it to fail </a:t>
            </a:r>
          </a:p>
          <a:p>
            <a:pPr lvl="2"/>
            <a:r>
              <a:rPr lang="en-US"/>
              <a:t>From the problem tracking system you know where the errors have been found </a:t>
            </a:r>
          </a:p>
          <a:p>
            <a:pPr lvl="2"/>
            <a:r>
              <a:rPr lang="en-US"/>
              <a:t>Have the number of errors and their severity  trailed off as expected? </a:t>
            </a:r>
          </a:p>
          <a:p>
            <a:pPr lvl="1"/>
            <a:r>
              <a:rPr lang="en-US"/>
              <a:t>Were all areas intensely tested </a:t>
            </a:r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Pre-final</a:t>
            </a:r>
          </a:p>
        </p:txBody>
      </p:sp>
      <p:sp>
        <p:nvSpPr>
          <p:cNvPr id="1013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The final decision </a:t>
            </a:r>
          </a:p>
          <a:p>
            <a:pPr lvl="1"/>
            <a:r>
              <a:rPr lang="en-US"/>
              <a:t>Balance risks and costs </a:t>
            </a:r>
          </a:p>
          <a:p>
            <a:pPr lvl="2"/>
            <a:r>
              <a:rPr lang="en-US"/>
              <a:t>Is it better to ship a slightly imperfect product today or a better one tomorrow?</a:t>
            </a:r>
          </a:p>
          <a:p>
            <a:pPr lvl="3"/>
            <a:r>
              <a:rPr lang="en-US"/>
              <a:t>When is good enough, good enough?</a:t>
            </a:r>
          </a:p>
          <a:p>
            <a:pPr lvl="2"/>
            <a:r>
              <a:rPr lang="en-US"/>
              <a:t>Help management understand what risks you see</a:t>
            </a:r>
          </a:p>
          <a:p>
            <a:pPr lvl="3"/>
            <a:r>
              <a:rPr lang="en-US"/>
              <a:t>Advise</a:t>
            </a:r>
          </a:p>
          <a:p>
            <a:pPr lvl="3"/>
            <a:r>
              <a:rPr lang="en-US"/>
              <a:t>Their decision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Software development models </a:t>
            </a:r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362200"/>
            <a:ext cx="7693025" cy="4495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dirty="0" smtClean="0"/>
              <a:t>Evolutionary Method</a:t>
            </a:r>
            <a:endParaRPr lang="en-US" sz="2400" dirty="0"/>
          </a:p>
          <a:p>
            <a:pPr lvl="1">
              <a:lnSpc>
                <a:spcPct val="90000"/>
              </a:lnSpc>
            </a:pPr>
            <a:r>
              <a:rPr lang="en-US" sz="2000" dirty="0"/>
              <a:t>“Incremental” 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/>
              <a:t>Tradeoffs available </a:t>
            </a:r>
            <a:r>
              <a:rPr lang="en-US" sz="2000" dirty="0"/>
              <a:t>if project is running late </a:t>
            </a:r>
          </a:p>
          <a:p>
            <a:pPr lvl="2">
              <a:lnSpc>
                <a:spcPct val="90000"/>
              </a:lnSpc>
            </a:pPr>
            <a:r>
              <a:rPr lang="en-US" sz="1800" dirty="0"/>
              <a:t>Features </a:t>
            </a:r>
          </a:p>
          <a:p>
            <a:pPr lvl="3">
              <a:lnSpc>
                <a:spcPct val="90000"/>
              </a:lnSpc>
            </a:pPr>
            <a:r>
              <a:rPr lang="en-US" sz="1600" dirty="0"/>
              <a:t>Easy to drop features </a:t>
            </a:r>
          </a:p>
          <a:p>
            <a:pPr lvl="2">
              <a:lnSpc>
                <a:spcPct val="90000"/>
              </a:lnSpc>
            </a:pPr>
            <a:r>
              <a:rPr lang="en-US" sz="1800" dirty="0"/>
              <a:t>Dollars</a:t>
            </a:r>
          </a:p>
          <a:p>
            <a:pPr lvl="3">
              <a:lnSpc>
                <a:spcPct val="90000"/>
              </a:lnSpc>
            </a:pPr>
            <a:r>
              <a:rPr lang="en-US" sz="1600" dirty="0"/>
              <a:t>Can add features by spending more money   </a:t>
            </a:r>
          </a:p>
          <a:p>
            <a:pPr lvl="2">
              <a:lnSpc>
                <a:spcPct val="90000"/>
              </a:lnSpc>
            </a:pPr>
            <a:r>
              <a:rPr lang="en-US" sz="1800" dirty="0"/>
              <a:t>Release date </a:t>
            </a:r>
          </a:p>
          <a:p>
            <a:pPr lvl="3">
              <a:lnSpc>
                <a:spcPct val="90000"/>
              </a:lnSpc>
            </a:pPr>
            <a:r>
              <a:rPr lang="en-US" sz="1600" dirty="0"/>
              <a:t>Choices </a:t>
            </a:r>
          </a:p>
          <a:p>
            <a:pPr lvl="4">
              <a:lnSpc>
                <a:spcPct val="90000"/>
              </a:lnSpc>
            </a:pPr>
            <a:r>
              <a:rPr lang="en-US" sz="1600" dirty="0"/>
              <a:t>Postpone release date </a:t>
            </a:r>
          </a:p>
          <a:p>
            <a:pPr lvl="4">
              <a:lnSpc>
                <a:spcPct val="90000"/>
              </a:lnSpc>
            </a:pPr>
            <a:r>
              <a:rPr lang="en-US" sz="1600" dirty="0"/>
              <a:t>Ship fewer features </a:t>
            </a:r>
          </a:p>
          <a:p>
            <a:pPr lvl="2">
              <a:lnSpc>
                <a:spcPct val="90000"/>
              </a:lnSpc>
            </a:pPr>
            <a:r>
              <a:rPr lang="en-US" sz="1800" dirty="0"/>
              <a:t>Reliability </a:t>
            </a:r>
          </a:p>
          <a:p>
            <a:pPr lvl="3">
              <a:lnSpc>
                <a:spcPct val="90000"/>
              </a:lnSpc>
            </a:pPr>
            <a:r>
              <a:rPr lang="en-US" sz="1600" dirty="0"/>
              <a:t>High reliability </a:t>
            </a:r>
          </a:p>
          <a:p>
            <a:pPr lvl="3">
              <a:lnSpc>
                <a:spcPct val="90000"/>
              </a:lnSpc>
            </a:pPr>
            <a:r>
              <a:rPr lang="en-US" sz="1600" dirty="0"/>
              <a:t>Incrementally test each release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Final Integrity Testing</a:t>
            </a:r>
            <a:endParaRPr lang="en-US" dirty="0"/>
          </a:p>
        </p:txBody>
      </p:sp>
      <p:sp>
        <p:nvSpPr>
          <p:cNvPr id="109580" name="Rectangle 1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sz="5400" dirty="0"/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Final Integrity Testing </a:t>
            </a: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1800"/>
              <a:t>Programming activities during final test </a:t>
            </a:r>
          </a:p>
          <a:p>
            <a:pPr lvl="1">
              <a:lnSpc>
                <a:spcPct val="80000"/>
              </a:lnSpc>
            </a:pPr>
            <a:r>
              <a:rPr lang="en-US" sz="1600"/>
              <a:t>Fix only on deferred problems found in final testing </a:t>
            </a:r>
          </a:p>
          <a:p>
            <a:pPr lvl="1">
              <a:lnSpc>
                <a:spcPct val="80000"/>
              </a:lnSpc>
            </a:pPr>
            <a:r>
              <a:rPr lang="en-US" sz="1600"/>
              <a:t>Working on the next version of the program </a:t>
            </a:r>
          </a:p>
          <a:p>
            <a:pPr>
              <a:lnSpc>
                <a:spcPct val="80000"/>
              </a:lnSpc>
            </a:pPr>
            <a:r>
              <a:rPr lang="en-US" sz="1800"/>
              <a:t>Testing activities during final test </a:t>
            </a:r>
          </a:p>
          <a:p>
            <a:pPr lvl="1">
              <a:lnSpc>
                <a:spcPct val="80000"/>
              </a:lnSpc>
            </a:pPr>
            <a:r>
              <a:rPr lang="en-US" sz="1600"/>
              <a:t>Testing may be completed </a:t>
            </a:r>
          </a:p>
          <a:p>
            <a:pPr lvl="1">
              <a:lnSpc>
                <a:spcPct val="80000"/>
              </a:lnSpc>
            </a:pPr>
            <a:r>
              <a:rPr lang="en-US" sz="1600"/>
              <a:t>Options 	</a:t>
            </a:r>
          </a:p>
          <a:p>
            <a:pPr lvl="2">
              <a:lnSpc>
                <a:spcPct val="80000"/>
              </a:lnSpc>
            </a:pPr>
            <a:r>
              <a:rPr lang="en-US" sz="1400"/>
              <a:t>Evaluate the first day use reliability </a:t>
            </a:r>
          </a:p>
          <a:p>
            <a:pPr lvl="2">
              <a:lnSpc>
                <a:spcPct val="80000"/>
              </a:lnSpc>
            </a:pPr>
            <a:r>
              <a:rPr lang="en-US" sz="1400"/>
              <a:t>Project review or comments </a:t>
            </a:r>
          </a:p>
          <a:p>
            <a:pPr lvl="1">
              <a:lnSpc>
                <a:spcPct val="80000"/>
              </a:lnSpc>
            </a:pPr>
            <a:r>
              <a:rPr lang="en-US" sz="1600"/>
              <a:t>Check (and recheck) the final shipping products </a:t>
            </a:r>
          </a:p>
          <a:p>
            <a:pPr lvl="2">
              <a:lnSpc>
                <a:spcPct val="80000"/>
              </a:lnSpc>
            </a:pPr>
            <a:r>
              <a:rPr lang="en-US" sz="1400"/>
              <a:t>Are there viruses on the desks </a:t>
            </a:r>
          </a:p>
          <a:p>
            <a:pPr lvl="2">
              <a:lnSpc>
                <a:spcPct val="80000"/>
              </a:lnSpc>
            </a:pPr>
            <a:r>
              <a:rPr lang="en-US" sz="1400"/>
              <a:t>Are all materials in the final shipping package </a:t>
            </a:r>
          </a:p>
          <a:p>
            <a:pPr lvl="1">
              <a:lnSpc>
                <a:spcPct val="80000"/>
              </a:lnSpc>
            </a:pPr>
            <a:r>
              <a:rPr lang="en-US" sz="1600"/>
              <a:t>Archive </a:t>
            </a:r>
          </a:p>
          <a:p>
            <a:pPr lvl="2">
              <a:lnSpc>
                <a:spcPct val="80000"/>
              </a:lnSpc>
            </a:pPr>
            <a:r>
              <a:rPr lang="en-US" sz="1400"/>
              <a:t>Master disks </a:t>
            </a:r>
          </a:p>
          <a:p>
            <a:pPr lvl="2">
              <a:lnSpc>
                <a:spcPct val="80000"/>
              </a:lnSpc>
            </a:pPr>
            <a:r>
              <a:rPr lang="en-US" sz="1400"/>
              <a:t>Source code </a:t>
            </a:r>
          </a:p>
          <a:p>
            <a:pPr lvl="2">
              <a:lnSpc>
                <a:spcPct val="80000"/>
              </a:lnSpc>
            </a:pPr>
            <a:r>
              <a:rPr lang="en-US" sz="1400"/>
              <a:t>A final addendum on the process </a:t>
            </a:r>
          </a:p>
        </p:txBody>
      </p:sp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Release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1208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sz="5400" dirty="0"/>
          </a:p>
        </p:txBody>
      </p:sp>
    </p:spTree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Release 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One last check</a:t>
            </a:r>
          </a:p>
          <a:p>
            <a:pPr lvl="1"/>
            <a:r>
              <a:rPr lang="en-US"/>
              <a:t>The master desks are correct</a:t>
            </a:r>
          </a:p>
          <a:p>
            <a:pPr lvl="1"/>
            <a:r>
              <a:rPr lang="en-US"/>
              <a:t>The manuals are correct </a:t>
            </a:r>
          </a:p>
          <a:p>
            <a:r>
              <a:rPr lang="en-US"/>
              <a:t>Prepare for maintenance releases </a:t>
            </a:r>
          </a:p>
          <a:p>
            <a:r>
              <a:rPr lang="en-US"/>
              <a:t>Don’t need to automate any more tests </a:t>
            </a:r>
          </a:p>
          <a:p>
            <a:r>
              <a:rPr lang="en-US"/>
              <a:t>Tidy up and get ready for the next cycle </a:t>
            </a:r>
          </a:p>
        </p:txBody>
      </p:sp>
    </p:spTree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Post-Mortems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1218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sz="5400" dirty="0"/>
          </a:p>
        </p:txBody>
      </p:sp>
    </p:spTree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Project post-mortems 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Review of how well the project ran </a:t>
            </a:r>
          </a:p>
          <a:p>
            <a:pPr lvl="1"/>
            <a:r>
              <a:rPr lang="en-US"/>
              <a:t>What was done well </a:t>
            </a:r>
          </a:p>
          <a:p>
            <a:pPr lvl="1"/>
            <a:r>
              <a:rPr lang="en-US"/>
              <a:t>Could have been done better </a:t>
            </a:r>
          </a:p>
          <a:p>
            <a:pPr lvl="1"/>
            <a:r>
              <a:rPr lang="en-US"/>
              <a:t>Be honest, but political </a:t>
            </a:r>
          </a:p>
        </p:txBody>
      </p:sp>
    </p:spTree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Summary</a:t>
            </a:r>
          </a:p>
        </p:txBody>
      </p:sp>
      <p:sp>
        <p:nvSpPr>
          <p:cNvPr id="1034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A complete review of the process</a:t>
            </a:r>
          </a:p>
          <a:p>
            <a:pPr lvl="1"/>
            <a:r>
              <a:rPr lang="en-US"/>
              <a:t>Beginning to end</a:t>
            </a:r>
          </a:p>
          <a:p>
            <a:pPr lvl="1"/>
            <a:r>
              <a:rPr lang="en-US"/>
              <a:t>All active players roles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Software development models </a:t>
            </a: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362200"/>
            <a:ext cx="7693025" cy="4191000"/>
          </a:xfrm>
        </p:spPr>
        <p:txBody>
          <a:bodyPr/>
          <a:lstStyle/>
          <a:p>
            <a:r>
              <a:rPr lang="en-US" sz="2400"/>
              <a:t>Development models implications for testing</a:t>
            </a:r>
          </a:p>
          <a:p>
            <a:pPr lvl="1"/>
            <a:r>
              <a:rPr lang="en-US" sz="2000"/>
              <a:t>Waterfall  </a:t>
            </a:r>
          </a:p>
          <a:p>
            <a:pPr lvl="2"/>
            <a:r>
              <a:rPr lang="en-US" sz="1800"/>
              <a:t>Review of the user interface early </a:t>
            </a:r>
          </a:p>
          <a:p>
            <a:pPr lvl="2"/>
            <a:r>
              <a:rPr lang="en-US" sz="1800"/>
              <a:t>Start writing test plan as early as possible </a:t>
            </a:r>
          </a:p>
          <a:p>
            <a:pPr lvl="2"/>
            <a:r>
              <a:rPr lang="en-US" sz="1800"/>
              <a:t>You cannot start testing until late in a project </a:t>
            </a:r>
          </a:p>
          <a:p>
            <a:pPr lvl="2"/>
            <a:r>
              <a:rPr lang="en-US" sz="1800">
                <a:solidFill>
                  <a:srgbClr val="FF0000"/>
                </a:solidFill>
              </a:rPr>
              <a:t>By time you start testing your work is on the </a:t>
            </a:r>
            <a:r>
              <a:rPr lang="en-US" sz="1800" i="1">
                <a:solidFill>
                  <a:srgbClr val="FF0000"/>
                </a:solidFill>
              </a:rPr>
              <a:t>critical </a:t>
            </a:r>
            <a:r>
              <a:rPr lang="en-US" sz="1800">
                <a:solidFill>
                  <a:srgbClr val="FF0000"/>
                </a:solidFill>
              </a:rPr>
              <a:t>path</a:t>
            </a:r>
          </a:p>
          <a:p>
            <a:pPr lvl="1"/>
            <a:r>
              <a:rPr lang="en-US" sz="2000"/>
              <a:t>Evolutionary </a:t>
            </a:r>
          </a:p>
          <a:p>
            <a:pPr lvl="2"/>
            <a:r>
              <a:rPr lang="en-US" sz="1800"/>
              <a:t>Plan to staff the project with testers very early </a:t>
            </a:r>
          </a:p>
          <a:p>
            <a:pPr lvl="2"/>
            <a:r>
              <a:rPr lang="en-US" sz="1800"/>
              <a:t>Plan waves of usability testing as the project grows more complex </a:t>
            </a:r>
          </a:p>
          <a:p>
            <a:pPr lvl="2"/>
            <a:r>
              <a:rPr lang="en-US" sz="1800"/>
              <a:t>Plan to write the test plan as you go </a:t>
            </a:r>
          </a:p>
          <a:p>
            <a:pPr lvl="2"/>
            <a:r>
              <a:rPr lang="en-US" sz="1800"/>
              <a:t>Plan to do your most powerful testing as early as possible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Quality Related Costs 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362200"/>
            <a:ext cx="7924800" cy="4495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400" dirty="0"/>
              <a:t>Prevention costs </a:t>
            </a:r>
          </a:p>
          <a:p>
            <a:pPr lvl="1">
              <a:lnSpc>
                <a:spcPct val="80000"/>
              </a:lnSpc>
            </a:pPr>
            <a:r>
              <a:rPr lang="en-US" sz="2000" dirty="0" smtClean="0"/>
              <a:t>Total </a:t>
            </a:r>
            <a:r>
              <a:rPr lang="en-US" sz="2000" dirty="0"/>
              <a:t>costs to </a:t>
            </a:r>
            <a:r>
              <a:rPr lang="en-US" sz="2000" dirty="0">
                <a:solidFill>
                  <a:srgbClr val="FF0000"/>
                </a:solidFill>
              </a:rPr>
              <a:t>prevent</a:t>
            </a:r>
            <a:r>
              <a:rPr lang="en-US" sz="2000" dirty="0"/>
              <a:t> software and documentation errors </a:t>
            </a:r>
          </a:p>
          <a:p>
            <a:pPr lvl="1">
              <a:lnSpc>
                <a:spcPct val="80000"/>
              </a:lnSpc>
            </a:pPr>
            <a:r>
              <a:rPr lang="en-US" sz="2000" dirty="0"/>
              <a:t>5-10%</a:t>
            </a:r>
          </a:p>
          <a:p>
            <a:pPr>
              <a:lnSpc>
                <a:spcPct val="80000"/>
              </a:lnSpc>
            </a:pPr>
            <a:r>
              <a:rPr lang="en-US" sz="2400" dirty="0"/>
              <a:t>Appraisal costs </a:t>
            </a:r>
          </a:p>
          <a:p>
            <a:pPr lvl="1">
              <a:lnSpc>
                <a:spcPct val="80000"/>
              </a:lnSpc>
            </a:pPr>
            <a:r>
              <a:rPr lang="en-US" sz="2000" dirty="0" smtClean="0"/>
              <a:t>Testing </a:t>
            </a:r>
            <a:r>
              <a:rPr lang="en-US" sz="2000" dirty="0"/>
              <a:t>costs and other costs of </a:t>
            </a:r>
            <a:r>
              <a:rPr lang="en-US" sz="2000" dirty="0">
                <a:solidFill>
                  <a:srgbClr val="FF0000"/>
                </a:solidFill>
              </a:rPr>
              <a:t>looking</a:t>
            </a:r>
            <a:r>
              <a:rPr lang="en-US" sz="2000" dirty="0"/>
              <a:t> for errors </a:t>
            </a:r>
          </a:p>
          <a:p>
            <a:pPr lvl="1">
              <a:lnSpc>
                <a:spcPct val="80000"/>
              </a:lnSpc>
            </a:pPr>
            <a:r>
              <a:rPr lang="en-US" sz="2000" dirty="0"/>
              <a:t>20-25</a:t>
            </a:r>
            <a:r>
              <a:rPr lang="en-US" sz="2000" dirty="0" smtClean="0"/>
              <a:t>%</a:t>
            </a:r>
          </a:p>
          <a:p>
            <a:pPr>
              <a:lnSpc>
                <a:spcPct val="80000"/>
              </a:lnSpc>
            </a:pPr>
            <a:r>
              <a:rPr lang="en-US" sz="2400" dirty="0" smtClean="0"/>
              <a:t>Failure Costs </a:t>
            </a:r>
            <a:endParaRPr lang="en-US" sz="2400" dirty="0"/>
          </a:p>
          <a:p>
            <a:pPr lvl="1">
              <a:lnSpc>
                <a:spcPct val="80000"/>
              </a:lnSpc>
            </a:pPr>
            <a:r>
              <a:rPr lang="en-US" sz="2000" dirty="0"/>
              <a:t>Internal failure costs </a:t>
            </a:r>
          </a:p>
          <a:p>
            <a:pPr lvl="2">
              <a:lnSpc>
                <a:spcPct val="80000"/>
              </a:lnSpc>
            </a:pPr>
            <a:r>
              <a:rPr lang="en-US" sz="1600" dirty="0"/>
              <a:t>Costs associated with encountering errors </a:t>
            </a:r>
            <a:r>
              <a:rPr lang="en-US" sz="1600" dirty="0">
                <a:solidFill>
                  <a:srgbClr val="FF0000"/>
                </a:solidFill>
              </a:rPr>
              <a:t>during development and testing</a:t>
            </a:r>
            <a:r>
              <a:rPr lang="en-US" sz="1600" dirty="0"/>
              <a:t> </a:t>
            </a:r>
          </a:p>
          <a:p>
            <a:pPr lvl="1">
              <a:lnSpc>
                <a:spcPct val="80000"/>
              </a:lnSpc>
            </a:pPr>
            <a:r>
              <a:rPr lang="en-US" sz="2000" dirty="0"/>
              <a:t>External failure costs </a:t>
            </a:r>
          </a:p>
          <a:p>
            <a:pPr lvl="2">
              <a:lnSpc>
                <a:spcPct val="80000"/>
              </a:lnSpc>
            </a:pPr>
            <a:r>
              <a:rPr lang="en-US" sz="1600" dirty="0"/>
              <a:t>Costs associated with errors found </a:t>
            </a:r>
            <a:r>
              <a:rPr lang="en-US" sz="1600" dirty="0">
                <a:solidFill>
                  <a:srgbClr val="FF0000"/>
                </a:solidFill>
              </a:rPr>
              <a:t>after the product is shipped</a:t>
            </a:r>
            <a:r>
              <a:rPr lang="en-US" sz="1600" dirty="0"/>
              <a:t> </a:t>
            </a:r>
          </a:p>
          <a:p>
            <a:pPr lvl="1">
              <a:lnSpc>
                <a:spcPct val="80000"/>
              </a:lnSpc>
            </a:pPr>
            <a:endParaRPr lang="en-US" sz="2000" dirty="0"/>
          </a:p>
          <a:p>
            <a:pPr lvl="1">
              <a:lnSpc>
                <a:spcPct val="80000"/>
              </a:lnSpc>
            </a:pPr>
            <a:r>
              <a:rPr lang="en-US" sz="2000" dirty="0"/>
              <a:t>65-75% on internal and external failures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Quality Related Costs</a:t>
            </a:r>
          </a:p>
        </p:txBody>
      </p:sp>
      <p:sp>
        <p:nvSpPr>
          <p:cNvPr id="1044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Table 13.2 pg. 264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apsules">
  <a:themeElements>
    <a:clrScheme name="Capsules 1">
      <a:dk1>
        <a:srgbClr val="003366"/>
      </a:dk1>
      <a:lt1>
        <a:srgbClr val="FFFFFF"/>
      </a:lt1>
      <a:dk2>
        <a:srgbClr val="006666"/>
      </a:dk2>
      <a:lt2>
        <a:srgbClr val="666699"/>
      </a:lt2>
      <a:accent1>
        <a:srgbClr val="33CCCC"/>
      </a:accent1>
      <a:accent2>
        <a:srgbClr val="99CC99"/>
      </a:accent2>
      <a:accent3>
        <a:srgbClr val="FFFFFF"/>
      </a:accent3>
      <a:accent4>
        <a:srgbClr val="002A56"/>
      </a:accent4>
      <a:accent5>
        <a:srgbClr val="ADE2E2"/>
      </a:accent5>
      <a:accent6>
        <a:srgbClr val="8AB98A"/>
      </a:accent6>
      <a:hlink>
        <a:srgbClr val="003366"/>
      </a:hlink>
      <a:folHlink>
        <a:srgbClr val="CC99FF"/>
      </a:folHlink>
    </a:clrScheme>
    <a:fontScheme name="Capsule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Capsules 1">
        <a:dk1>
          <a:srgbClr val="003366"/>
        </a:dk1>
        <a:lt1>
          <a:srgbClr val="FFFFFF"/>
        </a:lt1>
        <a:dk2>
          <a:srgbClr val="006666"/>
        </a:dk2>
        <a:lt2>
          <a:srgbClr val="666699"/>
        </a:lt2>
        <a:accent1>
          <a:srgbClr val="33CCCC"/>
        </a:accent1>
        <a:accent2>
          <a:srgbClr val="99CC99"/>
        </a:accent2>
        <a:accent3>
          <a:srgbClr val="FFFFFF"/>
        </a:accent3>
        <a:accent4>
          <a:srgbClr val="002A56"/>
        </a:accent4>
        <a:accent5>
          <a:srgbClr val="ADE2E2"/>
        </a:accent5>
        <a:accent6>
          <a:srgbClr val="8AB98A"/>
        </a:accent6>
        <a:hlink>
          <a:srgbClr val="003366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2">
        <a:dk1>
          <a:srgbClr val="000000"/>
        </a:dk1>
        <a:lt1>
          <a:srgbClr val="FFFFFF"/>
        </a:lt1>
        <a:dk2>
          <a:srgbClr val="000000"/>
        </a:dk2>
        <a:lt2>
          <a:srgbClr val="808000"/>
        </a:lt2>
        <a:accent1>
          <a:srgbClr val="FFCC99"/>
        </a:accent1>
        <a:accent2>
          <a:srgbClr val="99CC00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8AB900"/>
        </a:accent6>
        <a:hlink>
          <a:srgbClr val="336600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3">
        <a:dk1>
          <a:srgbClr val="006699"/>
        </a:dk1>
        <a:lt1>
          <a:srgbClr val="FFFFFF"/>
        </a:lt1>
        <a:dk2>
          <a:srgbClr val="6699FF"/>
        </a:dk2>
        <a:lt2>
          <a:srgbClr val="FFFFFF"/>
        </a:lt2>
        <a:accent1>
          <a:srgbClr val="33CCCC"/>
        </a:accent1>
        <a:accent2>
          <a:srgbClr val="006699"/>
        </a:accent2>
        <a:accent3>
          <a:srgbClr val="B8CAFF"/>
        </a:accent3>
        <a:accent4>
          <a:srgbClr val="DADADA"/>
        </a:accent4>
        <a:accent5>
          <a:srgbClr val="ADE2E2"/>
        </a:accent5>
        <a:accent6>
          <a:srgbClr val="005C8A"/>
        </a:accent6>
        <a:hlink>
          <a:srgbClr val="99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4">
        <a:dk1>
          <a:srgbClr val="000000"/>
        </a:dk1>
        <a:lt1>
          <a:srgbClr val="FFFFFF"/>
        </a:lt1>
        <a:dk2>
          <a:srgbClr val="9900CC"/>
        </a:dk2>
        <a:lt2>
          <a:srgbClr val="006600"/>
        </a:lt2>
        <a:accent1>
          <a:srgbClr val="33CC33"/>
        </a:accent1>
        <a:accent2>
          <a:srgbClr val="FFCC66"/>
        </a:accent2>
        <a:accent3>
          <a:srgbClr val="FFFFFF"/>
        </a:accent3>
        <a:accent4>
          <a:srgbClr val="000000"/>
        </a:accent4>
        <a:accent5>
          <a:srgbClr val="ADE2AD"/>
        </a:accent5>
        <a:accent6>
          <a:srgbClr val="E7B95C"/>
        </a:accent6>
        <a:hlink>
          <a:srgbClr val="0033CC"/>
        </a:hlink>
        <a:folHlink>
          <a:srgbClr val="CC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5">
        <a:dk1>
          <a:srgbClr val="000066"/>
        </a:dk1>
        <a:lt1>
          <a:srgbClr val="FFFFFF"/>
        </a:lt1>
        <a:dk2>
          <a:srgbClr val="336699"/>
        </a:dk2>
        <a:lt2>
          <a:srgbClr val="FFFFEB"/>
        </a:lt2>
        <a:accent1>
          <a:srgbClr val="99CCFF"/>
        </a:accent1>
        <a:accent2>
          <a:srgbClr val="9999FF"/>
        </a:accent2>
        <a:accent3>
          <a:srgbClr val="ADB8CA"/>
        </a:accent3>
        <a:accent4>
          <a:srgbClr val="DADADA"/>
        </a:accent4>
        <a:accent5>
          <a:srgbClr val="CAE2FF"/>
        </a:accent5>
        <a:accent6>
          <a:srgbClr val="8A8AE7"/>
        </a:accent6>
        <a:hlink>
          <a:srgbClr val="CCCCFF"/>
        </a:hlink>
        <a:folHlink>
          <a:srgbClr val="C68D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6">
        <a:dk1>
          <a:srgbClr val="808000"/>
        </a:dk1>
        <a:lt1>
          <a:srgbClr val="FFFFFF"/>
        </a:lt1>
        <a:dk2>
          <a:srgbClr val="006666"/>
        </a:dk2>
        <a:lt2>
          <a:srgbClr val="FFFFFF"/>
        </a:lt2>
        <a:accent1>
          <a:srgbClr val="FFCC66"/>
        </a:accent1>
        <a:accent2>
          <a:srgbClr val="00ACA8"/>
        </a:accent2>
        <a:accent3>
          <a:srgbClr val="AAB8B8"/>
        </a:accent3>
        <a:accent4>
          <a:srgbClr val="DADADA"/>
        </a:accent4>
        <a:accent5>
          <a:srgbClr val="FFE2B8"/>
        </a:accent5>
        <a:accent6>
          <a:srgbClr val="009B98"/>
        </a:accent6>
        <a:hlink>
          <a:srgbClr val="CCCC00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7">
        <a:dk1>
          <a:srgbClr val="FFFFCC"/>
        </a:dk1>
        <a:lt1>
          <a:srgbClr val="FFFFFF"/>
        </a:lt1>
        <a:dk2>
          <a:srgbClr val="660033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B8AAAD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FFCC00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8">
        <a:dk1>
          <a:srgbClr val="FF0000"/>
        </a:dk1>
        <a:lt1>
          <a:srgbClr val="FFFFFF"/>
        </a:lt1>
        <a:dk2>
          <a:srgbClr val="000000"/>
        </a:dk2>
        <a:lt2>
          <a:srgbClr val="FFFFFF"/>
        </a:lt2>
        <a:accent1>
          <a:srgbClr val="FFCC00"/>
        </a:accent1>
        <a:accent2>
          <a:srgbClr val="CC3300"/>
        </a:accent2>
        <a:accent3>
          <a:srgbClr val="AA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FF6600"/>
        </a:hlink>
        <a:folHlink>
          <a:srgbClr val="FF7C8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Capsules</Template>
  <TotalTime>732</TotalTime>
  <Words>2271</Words>
  <Application>Microsoft Office PowerPoint</Application>
  <PresentationFormat>On-screen Show (4:3)</PresentationFormat>
  <Paragraphs>474</Paragraphs>
  <Slides>66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66</vt:i4>
      </vt:variant>
    </vt:vector>
  </HeadingPairs>
  <TitlesOfParts>
    <vt:vector size="67" baseType="lpstr">
      <vt:lpstr>Capsules</vt:lpstr>
      <vt:lpstr>Tying It Together </vt:lpstr>
      <vt:lpstr>Overview </vt:lpstr>
      <vt:lpstr>Software development tradeoffs </vt:lpstr>
      <vt:lpstr>Software development tradeoffs</vt:lpstr>
      <vt:lpstr>Software development models </vt:lpstr>
      <vt:lpstr>Software development models </vt:lpstr>
      <vt:lpstr>Software development models </vt:lpstr>
      <vt:lpstr>Quality Related Costs </vt:lpstr>
      <vt:lpstr>Quality Related Costs</vt:lpstr>
      <vt:lpstr>Development time line </vt:lpstr>
      <vt:lpstr>Product Design/Fragments Coded</vt:lpstr>
      <vt:lpstr>Product design</vt:lpstr>
      <vt:lpstr>Product design</vt:lpstr>
      <vt:lpstr>Product design</vt:lpstr>
      <vt:lpstr>Product design</vt:lpstr>
      <vt:lpstr>Product Design – Customer Data</vt:lpstr>
      <vt:lpstr>Product Design – Customer Data</vt:lpstr>
      <vt:lpstr>Fragments coded: first functionality </vt:lpstr>
      <vt:lpstr>Almost Alpha/Alpha</vt:lpstr>
      <vt:lpstr>Almost Alpha</vt:lpstr>
      <vt:lpstr>Almost Alpha </vt:lpstr>
      <vt:lpstr>Almost Alpha</vt:lpstr>
      <vt:lpstr>Alpha</vt:lpstr>
      <vt:lpstr>Alpha </vt:lpstr>
      <vt:lpstr>Alpha </vt:lpstr>
      <vt:lpstr>Alpha </vt:lpstr>
      <vt:lpstr>Alpha </vt:lpstr>
      <vt:lpstr>Alpha </vt:lpstr>
      <vt:lpstr>Alpha </vt:lpstr>
      <vt:lpstr>Alpha </vt:lpstr>
      <vt:lpstr>Alpha </vt:lpstr>
      <vt:lpstr>Alpha </vt:lpstr>
      <vt:lpstr>Alpha </vt:lpstr>
      <vt:lpstr>Alpha </vt:lpstr>
      <vt:lpstr>Alpha </vt:lpstr>
      <vt:lpstr>Pre-Beta / Beta / UI Freeze</vt:lpstr>
      <vt:lpstr>Pre - Beta</vt:lpstr>
      <vt:lpstr>Pre-beta </vt:lpstr>
      <vt:lpstr>Beta </vt:lpstr>
      <vt:lpstr>Beta </vt:lpstr>
      <vt:lpstr>Beta </vt:lpstr>
      <vt:lpstr>Beta </vt:lpstr>
      <vt:lpstr>Beta </vt:lpstr>
      <vt:lpstr>Beta </vt:lpstr>
      <vt:lpstr>Beta </vt:lpstr>
      <vt:lpstr>Beta</vt:lpstr>
      <vt:lpstr>Resume 3/30</vt:lpstr>
      <vt:lpstr>UI Freeze</vt:lpstr>
      <vt:lpstr>User Interface (UI) Freeze </vt:lpstr>
      <vt:lpstr>UI Freeze</vt:lpstr>
      <vt:lpstr>UI Freeze</vt:lpstr>
      <vt:lpstr>Pre-Final / Final Test / Release</vt:lpstr>
      <vt:lpstr>Pre - Final  </vt:lpstr>
      <vt:lpstr>Pre-final </vt:lpstr>
      <vt:lpstr>Pre-final</vt:lpstr>
      <vt:lpstr>Pre-final</vt:lpstr>
      <vt:lpstr>Pre-final</vt:lpstr>
      <vt:lpstr>Pre-final</vt:lpstr>
      <vt:lpstr>Pre-final</vt:lpstr>
      <vt:lpstr>Final Integrity Testing</vt:lpstr>
      <vt:lpstr>Final Integrity Testing </vt:lpstr>
      <vt:lpstr>Release </vt:lpstr>
      <vt:lpstr>Release </vt:lpstr>
      <vt:lpstr>Post-Mortems </vt:lpstr>
      <vt:lpstr>Project post-mortems </vt:lpstr>
      <vt:lpstr>Summary</vt:lpstr>
    </vt:vector>
  </TitlesOfParts>
  <Company>Home/School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Testing tools </dc:title>
  <dc:creator>Kombol</dc:creator>
  <cp:lastModifiedBy>Information &amp; Technology Services</cp:lastModifiedBy>
  <cp:revision>26</cp:revision>
  <dcterms:created xsi:type="dcterms:W3CDTF">2006-07-12T20:18:01Z</dcterms:created>
  <dcterms:modified xsi:type="dcterms:W3CDTF">2009-03-30T22:02:39Z</dcterms:modified>
</cp:coreProperties>
</file>