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79" r:id="rId4"/>
    <p:sldId id="263" r:id="rId5"/>
    <p:sldId id="269" r:id="rId6"/>
    <p:sldId id="270" r:id="rId7"/>
    <p:sldId id="264" r:id="rId8"/>
    <p:sldId id="271" r:id="rId9"/>
    <p:sldId id="272" r:id="rId10"/>
    <p:sldId id="273" r:id="rId11"/>
    <p:sldId id="274" r:id="rId12"/>
    <p:sldId id="275" r:id="rId13"/>
    <p:sldId id="265" r:id="rId14"/>
    <p:sldId id="294" r:id="rId15"/>
    <p:sldId id="295" r:id="rId16"/>
    <p:sldId id="276" r:id="rId17"/>
    <p:sldId id="266" r:id="rId18"/>
    <p:sldId id="280" r:id="rId19"/>
    <p:sldId id="281" r:id="rId20"/>
    <p:sldId id="277" r:id="rId21"/>
    <p:sldId id="267" r:id="rId22"/>
    <p:sldId id="282" r:id="rId23"/>
    <p:sldId id="286" r:id="rId24"/>
    <p:sldId id="296" r:id="rId25"/>
    <p:sldId id="283" r:id="rId26"/>
    <p:sldId id="287" r:id="rId27"/>
    <p:sldId id="288" r:id="rId28"/>
    <p:sldId id="284" r:id="rId29"/>
    <p:sldId id="289" r:id="rId30"/>
    <p:sldId id="285" r:id="rId31"/>
    <p:sldId id="290" r:id="rId32"/>
    <p:sldId id="291" r:id="rId33"/>
    <p:sldId id="278" r:id="rId34"/>
    <p:sldId id="268" r:id="rId35"/>
    <p:sldId id="292" r:id="rId36"/>
    <p:sldId id="293" r:id="rId37"/>
    <p:sldId id="262" r:id="rId3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5124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126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7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8F25CC46-0619-4289-AA6F-44E278F6AA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5EE42D-5C54-45DC-838C-5A64FD349C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A97447-B2E4-4F0D-BCA9-96099B78B3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7693025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4300538"/>
            <a:ext cx="7693025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3545CE32-5E59-4907-B34E-AAA569F9D7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F61149-5321-41FF-A139-6E8016CE51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C42B7F-0D0A-4365-8F93-716F6F3794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10540-3128-43A2-A0F4-6EE3421305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8EBC2-D67C-4FCE-A60E-962C04BE0E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BCE7F-39B3-415A-93B9-209809EA82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648BD0-FF5D-4CA7-8F8E-37E0E0E971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E15D26-4897-4CEB-90E1-1B01399235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BD169A-58A0-4F57-A84C-9ED8FF40F5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4099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1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105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A6FDC458-83C8-4D41-98BF-CA0FD96FD64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Managing a Testing Group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15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Testing services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Provides testing service to the project manager </a:t>
            </a:r>
          </a:p>
          <a:p>
            <a:pPr lvl="1"/>
            <a:r>
              <a:rPr lang="en-US" dirty="0"/>
              <a:t>Find problems </a:t>
            </a:r>
          </a:p>
          <a:p>
            <a:pPr lvl="1"/>
            <a:r>
              <a:rPr lang="en-US" dirty="0"/>
              <a:t>Describe them </a:t>
            </a:r>
          </a:p>
          <a:p>
            <a:pPr lvl="1"/>
            <a:r>
              <a:rPr lang="en-US" dirty="0"/>
              <a:t>Ensure they’re reported to everyone who needs to know </a:t>
            </a:r>
          </a:p>
          <a:p>
            <a:pPr lvl="1"/>
            <a:r>
              <a:rPr lang="en-US" dirty="0"/>
              <a:t>Track what was </a:t>
            </a:r>
            <a:r>
              <a:rPr lang="en-US" dirty="0" smtClean="0"/>
              <a:t>tested</a:t>
            </a:r>
          </a:p>
          <a:p>
            <a:pPr lvl="2"/>
            <a:r>
              <a:rPr lang="en-US" dirty="0" smtClean="0"/>
              <a:t>What was fixed</a:t>
            </a:r>
          </a:p>
          <a:p>
            <a:pPr lvl="2"/>
            <a:r>
              <a:rPr lang="en-US" dirty="0" smtClean="0"/>
              <a:t>What was not fixed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Development services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Testing services plus: </a:t>
            </a:r>
          </a:p>
          <a:p>
            <a:pPr lvl="1"/>
            <a:r>
              <a:rPr lang="en-US"/>
              <a:t>Debugging </a:t>
            </a:r>
          </a:p>
          <a:p>
            <a:pPr lvl="1"/>
            <a:r>
              <a:rPr lang="en-US"/>
              <a:t>Customer support </a:t>
            </a:r>
          </a:p>
          <a:p>
            <a:pPr lvl="1"/>
            <a:r>
              <a:rPr lang="en-US"/>
              <a:t>Copy editing of the manuals </a:t>
            </a:r>
          </a:p>
          <a:p>
            <a:pPr lvl="1"/>
            <a:r>
              <a:rPr lang="en-US"/>
              <a:t>Technical editing of manuals </a:t>
            </a:r>
          </a:p>
          <a:p>
            <a:pPr lvl="1"/>
            <a:r>
              <a:rPr lang="en-US"/>
              <a:t>Usability testing </a:t>
            </a:r>
          </a:p>
          <a:p>
            <a:pPr lvl="1"/>
            <a:r>
              <a:rPr lang="en-US"/>
              <a:t>Comparative product evaluations </a:t>
            </a:r>
          </a:p>
          <a:p>
            <a:pPr lvl="1"/>
            <a:r>
              <a:rPr lang="en-US"/>
              <a:t>Customer satisfaction studies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Test Group Is Not an Unmixed Blessing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 Test Group Is Not an Unmixed Blessing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200" dirty="0" smtClean="0"/>
              <a:t>Scenarios: </a:t>
            </a:r>
            <a:endParaRPr lang="en-US" sz="3200" dirty="0"/>
          </a:p>
          <a:p>
            <a:pPr lvl="1">
              <a:lnSpc>
                <a:spcPct val="80000"/>
              </a:lnSpc>
            </a:pPr>
            <a:r>
              <a:rPr lang="en-US" sz="2800" dirty="0"/>
              <a:t>No test </a:t>
            </a:r>
            <a:r>
              <a:rPr lang="en-US" sz="2800" dirty="0" smtClean="0"/>
              <a:t>group</a:t>
            </a:r>
          </a:p>
          <a:p>
            <a:pPr lvl="2">
              <a:lnSpc>
                <a:spcPct val="80000"/>
              </a:lnSpc>
            </a:pPr>
            <a:r>
              <a:rPr lang="en-US" sz="2400" dirty="0" smtClean="0"/>
              <a:t>Programmers </a:t>
            </a:r>
            <a:r>
              <a:rPr lang="en-US" sz="2400" dirty="0"/>
              <a:t>test code thoroughly </a:t>
            </a:r>
          </a:p>
          <a:p>
            <a:pPr lvl="1">
              <a:lnSpc>
                <a:spcPct val="80000"/>
              </a:lnSpc>
            </a:pPr>
            <a:r>
              <a:rPr lang="en-US" sz="2800" dirty="0"/>
              <a:t>Test </a:t>
            </a:r>
            <a:r>
              <a:rPr lang="en-US" sz="2800" dirty="0" smtClean="0"/>
              <a:t>group present</a:t>
            </a:r>
          </a:p>
          <a:p>
            <a:pPr lvl="2">
              <a:lnSpc>
                <a:spcPct val="80000"/>
              </a:lnSpc>
            </a:pPr>
            <a:r>
              <a:rPr lang="en-US" sz="2400" dirty="0" smtClean="0"/>
              <a:t>Programmers </a:t>
            </a:r>
            <a:r>
              <a:rPr lang="en-US" sz="2400" dirty="0"/>
              <a:t>ease up on testing their own code </a:t>
            </a:r>
          </a:p>
          <a:p>
            <a:pPr lvl="2">
              <a:lnSpc>
                <a:spcPct val="80000"/>
              </a:lnSpc>
            </a:pPr>
            <a:r>
              <a:rPr lang="en-US" sz="2400" dirty="0" smtClean="0"/>
              <a:t>“Testers </a:t>
            </a:r>
            <a:r>
              <a:rPr lang="en-US" sz="2400" dirty="0"/>
              <a:t>will catch it”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 Test Group Is Not an Unmixed Blessing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772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Real </a:t>
            </a:r>
            <a:r>
              <a:rPr lang="en-US" dirty="0"/>
              <a:t>world: 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Programmers find the vast majority of the errors 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Understand the code 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Know where most problems occur 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Know how to best fix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Programmers finding bugs is relatively cheap 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The sooner errors are found the less it costs to fix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Programmers don’t need to replicate the errors 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Programmers don’t have to explain the problem to anyone else 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Programmers don’t have to be told how the program is run 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Less paperwork, overhead, etc. etc. etc.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 Test Group Is Not an Unmixed Blessing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772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Real </a:t>
            </a:r>
            <a:r>
              <a:rPr lang="en-US" dirty="0"/>
              <a:t>world: 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Programmers </a:t>
            </a:r>
            <a:r>
              <a:rPr lang="en-US" dirty="0" smtClean="0"/>
              <a:t>miss some </a:t>
            </a:r>
            <a:r>
              <a:rPr lang="en-US" dirty="0"/>
              <a:t>errors 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“Understand” </a:t>
            </a:r>
            <a:r>
              <a:rPr lang="en-US" dirty="0"/>
              <a:t>the code </a:t>
            </a:r>
            <a:endParaRPr lang="en-US" dirty="0" smtClean="0"/>
          </a:p>
          <a:p>
            <a:pPr lvl="3">
              <a:lnSpc>
                <a:spcPct val="80000"/>
              </a:lnSpc>
            </a:pPr>
            <a:r>
              <a:rPr lang="en-US" dirty="0" smtClean="0"/>
              <a:t>Familiarity with “their” function</a:t>
            </a:r>
            <a:endParaRPr lang="en-US" dirty="0" smtClean="0"/>
          </a:p>
          <a:p>
            <a:pPr lvl="3">
              <a:lnSpc>
                <a:spcPct val="80000"/>
              </a:lnSpc>
            </a:pPr>
            <a:r>
              <a:rPr lang="en-US" dirty="0" smtClean="0"/>
              <a:t>Misunderstand the actual </a:t>
            </a:r>
            <a:r>
              <a:rPr lang="en-US" dirty="0" smtClean="0"/>
              <a:t>problem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 smtClean="0"/>
              <a:t>Other errors</a:t>
            </a:r>
            <a:endParaRPr lang="en-US" dirty="0"/>
          </a:p>
          <a:p>
            <a:pPr lvl="2">
              <a:lnSpc>
                <a:spcPct val="80000"/>
              </a:lnSpc>
            </a:pPr>
            <a:r>
              <a:rPr lang="en-US" dirty="0" smtClean="0"/>
              <a:t>Wrong or bad specs</a:t>
            </a:r>
          </a:p>
          <a:p>
            <a:pPr lvl="3">
              <a:lnSpc>
                <a:spcPct val="80000"/>
              </a:lnSpc>
            </a:pPr>
            <a:r>
              <a:rPr lang="en-US" dirty="0" smtClean="0"/>
              <a:t>Programmer coded to incorrect spec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Solve wrong problem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Alternatives: 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Independent Test </a:t>
            </a:r>
            <a:r>
              <a:rPr lang="en-US" dirty="0" smtClean="0"/>
              <a:t>Agencies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An alternative?  </a:t>
            </a:r>
            <a:br>
              <a:rPr lang="en-US" sz="3200" dirty="0"/>
            </a:br>
            <a:r>
              <a:rPr lang="en-US" sz="3200" dirty="0"/>
              <a:t>Independent test </a:t>
            </a:r>
            <a:r>
              <a:rPr lang="en-US" sz="3200" dirty="0" smtClean="0"/>
              <a:t>agencies  </a:t>
            </a:r>
            <a:endParaRPr lang="en-US" sz="3200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You don’t need to do all your own testing </a:t>
            </a:r>
          </a:p>
          <a:p>
            <a:pPr lvl="1"/>
            <a:r>
              <a:rPr lang="en-US"/>
              <a:t>Or even any of your testing </a:t>
            </a:r>
          </a:p>
          <a:p>
            <a:r>
              <a:rPr lang="en-US"/>
              <a:t>Hire an independent company </a:t>
            </a:r>
          </a:p>
          <a:p>
            <a:r>
              <a:rPr lang="en-US"/>
              <a:t>In theory independent test groups are:</a:t>
            </a:r>
          </a:p>
          <a:p>
            <a:pPr lvl="1"/>
            <a:r>
              <a:rPr lang="en-US"/>
              <a:t>Independent </a:t>
            </a:r>
          </a:p>
          <a:p>
            <a:pPr lvl="1"/>
            <a:r>
              <a:rPr lang="en-US"/>
              <a:t>No political pressures 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test </a:t>
            </a:r>
            <a:r>
              <a:rPr lang="en-US" dirty="0" smtClean="0"/>
              <a:t>agencies</a:t>
            </a:r>
            <a:endParaRPr lang="en-US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Potential problems </a:t>
            </a:r>
          </a:p>
          <a:p>
            <a:pPr lvl="1"/>
            <a:r>
              <a:rPr lang="en-US"/>
              <a:t>Less independent and they seem </a:t>
            </a:r>
          </a:p>
          <a:p>
            <a:pPr lvl="1"/>
            <a:r>
              <a:rPr lang="en-US"/>
              <a:t>Standards may not be as high as yours </a:t>
            </a:r>
          </a:p>
          <a:p>
            <a:pPr lvl="1"/>
            <a:r>
              <a:rPr lang="en-US"/>
              <a:t>Staff may not be very senior </a:t>
            </a:r>
          </a:p>
          <a:p>
            <a:pPr lvl="1"/>
            <a:r>
              <a:rPr lang="en-US"/>
              <a:t>May miss testing significant areas </a:t>
            </a:r>
          </a:p>
          <a:p>
            <a:pPr lvl="1"/>
            <a:r>
              <a:rPr lang="en-US"/>
              <a:t>May not provide enough supervision and support </a:t>
            </a:r>
          </a:p>
          <a:p>
            <a:pPr lvl="1"/>
            <a:r>
              <a:rPr lang="en-US"/>
              <a:t>May not necessarily help you budget realistically </a:t>
            </a:r>
          </a:p>
          <a:p>
            <a:pPr lvl="1"/>
            <a:r>
              <a:rPr lang="en-US"/>
              <a:t>Do not have product knowledge 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test </a:t>
            </a:r>
            <a:r>
              <a:rPr lang="en-US" dirty="0" smtClean="0"/>
              <a:t>agencies</a:t>
            </a: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 </a:t>
            </a:r>
            <a:r>
              <a:rPr lang="en-US" dirty="0" smtClean="0"/>
              <a:t>the least:</a:t>
            </a:r>
            <a:endParaRPr lang="en-US" dirty="0"/>
          </a:p>
          <a:p>
            <a:pPr lvl="1"/>
            <a:r>
              <a:rPr lang="en-US" dirty="0" smtClean="0"/>
              <a:t>Have an </a:t>
            </a:r>
            <a:r>
              <a:rPr lang="en-US" dirty="0"/>
              <a:t>in-house testing staff </a:t>
            </a:r>
          </a:p>
          <a:p>
            <a:pPr lvl="2"/>
            <a:r>
              <a:rPr lang="en-US" dirty="0"/>
              <a:t>Replicate every bug </a:t>
            </a:r>
          </a:p>
          <a:p>
            <a:pPr lvl="2"/>
            <a:r>
              <a:rPr lang="en-US" dirty="0"/>
              <a:t>Look for related problems </a:t>
            </a:r>
          </a:p>
          <a:p>
            <a:pPr lvl="2"/>
            <a:r>
              <a:rPr lang="en-US" dirty="0"/>
              <a:t>Criticize the programs user interface </a:t>
            </a:r>
          </a:p>
          <a:p>
            <a:pPr lvl="2"/>
            <a:r>
              <a:rPr lang="en-US" dirty="0"/>
              <a:t>Evaluate the testing coverage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Mission </a:t>
            </a:r>
          </a:p>
          <a:p>
            <a:r>
              <a:rPr lang="en-US"/>
              <a:t>Independent test labs </a:t>
            </a:r>
          </a:p>
          <a:p>
            <a:r>
              <a:rPr lang="en-US"/>
              <a:t>Scheduling and performance measurement </a:t>
            </a:r>
          </a:p>
          <a:p>
            <a:r>
              <a:rPr lang="en-US"/>
              <a:t>Staffing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Scheduling Tips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Scheduling tips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Four key objectives </a:t>
            </a:r>
          </a:p>
          <a:p>
            <a:pPr lvl="1"/>
            <a:r>
              <a:rPr lang="en-US"/>
              <a:t>Provide predictability to the project manager </a:t>
            </a:r>
          </a:p>
          <a:p>
            <a:pPr lvl="1"/>
            <a:r>
              <a:rPr lang="en-US"/>
              <a:t>Identify opportunities to pull in or protect the project schedule </a:t>
            </a:r>
          </a:p>
          <a:p>
            <a:pPr lvl="1"/>
            <a:r>
              <a:rPr lang="en-US"/>
              <a:t>Be fair to your staff </a:t>
            </a:r>
          </a:p>
          <a:p>
            <a:pPr lvl="1"/>
            <a:r>
              <a:rPr lang="en-US"/>
              <a:t>Maximize productivity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Measure performance and productivity 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Take measurements of various tasks </a:t>
            </a:r>
          </a:p>
          <a:p>
            <a:r>
              <a:rPr lang="en-US"/>
              <a:t>Get an idea of averages </a:t>
            </a:r>
          </a:p>
          <a:p>
            <a:pPr lvl="1"/>
            <a:r>
              <a:rPr lang="en-US"/>
              <a:t>There will be variability </a:t>
            </a:r>
          </a:p>
          <a:p>
            <a:pPr lvl="1"/>
            <a:r>
              <a:rPr lang="en-US"/>
              <a:t>But watch for an abnormal values </a:t>
            </a:r>
          </a:p>
          <a:p>
            <a:r>
              <a:rPr lang="en-US"/>
              <a:t>These averages will give you a basis for future predictions </a:t>
            </a:r>
          </a:p>
          <a:p>
            <a:r>
              <a:rPr lang="en-US"/>
              <a:t>Give a basis for improvements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Measure performance and productivity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Potential areas to be measured </a:t>
            </a:r>
          </a:p>
          <a:p>
            <a:pPr lvl="1">
              <a:lnSpc>
                <a:spcPct val="90000"/>
              </a:lnSpc>
            </a:pPr>
            <a:r>
              <a:rPr lang="en-US"/>
              <a:t>Average number of cycles of testing </a:t>
            </a:r>
          </a:p>
          <a:p>
            <a:pPr lvl="1">
              <a:lnSpc>
                <a:spcPct val="90000"/>
              </a:lnSpc>
            </a:pPr>
            <a:r>
              <a:rPr lang="en-US"/>
              <a:t>Duration of a typical cycle of testing </a:t>
            </a:r>
          </a:p>
          <a:p>
            <a:pPr lvl="1">
              <a:lnSpc>
                <a:spcPct val="90000"/>
              </a:lnSpc>
            </a:pPr>
            <a:r>
              <a:rPr lang="en-US"/>
              <a:t>Bugs reported per tester day </a:t>
            </a:r>
          </a:p>
          <a:p>
            <a:pPr lvl="1">
              <a:lnSpc>
                <a:spcPct val="90000"/>
              </a:lnSpc>
            </a:pPr>
            <a:r>
              <a:rPr lang="en-US"/>
              <a:t>Hours per printer test </a:t>
            </a:r>
          </a:p>
          <a:p>
            <a:pPr lvl="1">
              <a:lnSpc>
                <a:spcPct val="90000"/>
              </a:lnSpc>
            </a:pPr>
            <a:r>
              <a:rPr lang="en-US"/>
              <a:t>Pages reviewed per hour (documentation)</a:t>
            </a:r>
          </a:p>
          <a:p>
            <a:pPr lvl="1">
              <a:lnSpc>
                <a:spcPct val="90000"/>
              </a:lnSpc>
            </a:pPr>
            <a:r>
              <a:rPr lang="en-US"/>
              <a:t>Number of error messages tested per hour </a:t>
            </a:r>
          </a:p>
          <a:p>
            <a:pPr lvl="1">
              <a:lnSpc>
                <a:spcPct val="90000"/>
              </a:lnSpc>
            </a:pPr>
            <a:r>
              <a:rPr lang="en-US"/>
              <a:t>Pages of the test plan completed per hour </a:t>
            </a:r>
          </a:p>
          <a:p>
            <a:pPr lvl="1">
              <a:lnSpc>
                <a:spcPct val="90000"/>
              </a:lnSpc>
            </a:pPr>
            <a:r>
              <a:rPr lang="en-US"/>
              <a:t>There are plenty more…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Sidebar discussion: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should have access to this data?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Identify and estimate every task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Critical tasks</a:t>
            </a:r>
          </a:p>
          <a:p>
            <a:pPr lvl="1">
              <a:lnSpc>
                <a:spcPct val="90000"/>
              </a:lnSpc>
            </a:pPr>
            <a:r>
              <a:rPr lang="en-US"/>
              <a:t>Involve:</a:t>
            </a:r>
          </a:p>
          <a:p>
            <a:pPr lvl="2">
              <a:lnSpc>
                <a:spcPct val="90000"/>
              </a:lnSpc>
            </a:pPr>
            <a:r>
              <a:rPr lang="en-US"/>
              <a:t>Lead tester and staff </a:t>
            </a:r>
          </a:p>
          <a:p>
            <a:pPr lvl="1">
              <a:lnSpc>
                <a:spcPct val="90000"/>
              </a:lnSpc>
            </a:pPr>
            <a:r>
              <a:rPr lang="en-US"/>
              <a:t>Bring:</a:t>
            </a:r>
          </a:p>
          <a:p>
            <a:pPr lvl="2">
              <a:lnSpc>
                <a:spcPct val="90000"/>
              </a:lnSpc>
            </a:pPr>
            <a:r>
              <a:rPr lang="en-US"/>
              <a:t>Product specification </a:t>
            </a:r>
          </a:p>
          <a:p>
            <a:pPr lvl="2">
              <a:lnSpc>
                <a:spcPct val="90000"/>
              </a:lnSpc>
            </a:pPr>
            <a:r>
              <a:rPr lang="en-US"/>
              <a:t>Current test plan </a:t>
            </a:r>
          </a:p>
          <a:p>
            <a:pPr lvl="2">
              <a:lnSpc>
                <a:spcPct val="90000"/>
              </a:lnSpc>
            </a:pPr>
            <a:r>
              <a:rPr lang="en-US"/>
              <a:t>Last release’s test plan </a:t>
            </a:r>
          </a:p>
          <a:p>
            <a:pPr lvl="2">
              <a:lnSpc>
                <a:spcPct val="90000"/>
              </a:lnSpc>
            </a:pPr>
            <a:r>
              <a:rPr lang="en-US"/>
              <a:t>User manuals </a:t>
            </a:r>
          </a:p>
          <a:p>
            <a:pPr lvl="2">
              <a:lnSpc>
                <a:spcPct val="90000"/>
              </a:lnSpc>
            </a:pPr>
            <a:r>
              <a:rPr lang="en-US"/>
              <a:t>Notes </a:t>
            </a:r>
          </a:p>
          <a:p>
            <a:pPr lvl="2">
              <a:lnSpc>
                <a:spcPct val="90000"/>
              </a:lnSpc>
            </a:pPr>
            <a:r>
              <a:rPr lang="en-US"/>
              <a:t>Anything you might find useful </a:t>
            </a:r>
          </a:p>
          <a:p>
            <a:pPr lvl="2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Identify and estimate every task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Brainstorm and document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Flip charts are good media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Start noting: 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Main testing tasks 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For each main testing task </a:t>
            </a:r>
          </a:p>
          <a:p>
            <a:pPr lvl="3">
              <a:lnSpc>
                <a:spcPct val="90000"/>
              </a:lnSpc>
            </a:pPr>
            <a:r>
              <a:rPr lang="en-US" sz="1400"/>
              <a:t>Split into sub tasks </a:t>
            </a:r>
          </a:p>
          <a:p>
            <a:pPr lvl="3">
              <a:lnSpc>
                <a:spcPct val="90000"/>
              </a:lnSpc>
            </a:pPr>
            <a:r>
              <a:rPr lang="en-US" sz="1400"/>
              <a:t>Identify elements </a:t>
            </a:r>
          </a:p>
          <a:p>
            <a:pPr lvl="3">
              <a:lnSpc>
                <a:spcPct val="90000"/>
              </a:lnSpc>
            </a:pPr>
            <a:r>
              <a:rPr lang="en-US" sz="1400"/>
              <a:t>In the process to the very last detail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Review 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Take a break 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Get others involved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Make estimates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End up with a comprehensive list of tasks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Identify and estimate every task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8486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Decision time! 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Decide which you cannot do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Prioritize the rest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Some tasks may only be partially doable 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Sort what can be done from </a:t>
            </a:r>
            <a:r>
              <a:rPr lang="en-US" sz="1800" dirty="0" smtClean="0"/>
              <a:t>what cannot be done</a:t>
            </a:r>
            <a:endParaRPr lang="en-US" sz="1800" dirty="0"/>
          </a:p>
          <a:p>
            <a:pPr lvl="2">
              <a:lnSpc>
                <a:spcPct val="80000"/>
              </a:lnSpc>
            </a:pPr>
            <a:r>
              <a:rPr lang="en-US" sz="1800" dirty="0"/>
              <a:t>Sort what can easily be done from difficult or complicated tasks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Identify the important and critical tasks 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Prioritize them (put on fast path)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Document 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What will be done</a:t>
            </a:r>
          </a:p>
          <a:p>
            <a:pPr lvl="3">
              <a:lnSpc>
                <a:spcPct val="80000"/>
              </a:lnSpc>
            </a:pPr>
            <a:r>
              <a:rPr lang="en-US" sz="1600" dirty="0"/>
              <a:t>When!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What cannot be done and why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Concerns if testing cannot be accomplished on time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Classify the project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Classify the complexity of the project </a:t>
            </a:r>
          </a:p>
          <a:p>
            <a:pPr lvl="1"/>
            <a:r>
              <a:rPr lang="en-US" sz="2000"/>
              <a:t>Use a simple three or five point scale </a:t>
            </a:r>
          </a:p>
          <a:p>
            <a:r>
              <a:rPr lang="en-US" sz="2400"/>
              <a:t>Estimate the reliability of the program during testing </a:t>
            </a:r>
          </a:p>
          <a:p>
            <a:pPr lvl="1"/>
            <a:r>
              <a:rPr lang="en-US" sz="2000"/>
              <a:t>Again a three or five point scale </a:t>
            </a:r>
          </a:p>
          <a:p>
            <a:pPr lvl="2"/>
            <a:r>
              <a:rPr lang="en-US" sz="1800"/>
              <a:t>Mature programs should have a high rating </a:t>
            </a:r>
          </a:p>
          <a:p>
            <a:pPr lvl="2"/>
            <a:r>
              <a:rPr lang="en-US" sz="1800"/>
              <a:t>Brand new development probably low</a:t>
            </a:r>
          </a:p>
          <a:p>
            <a:r>
              <a:rPr lang="en-US" sz="2400"/>
              <a:t>Build a table </a:t>
            </a:r>
          </a:p>
          <a:p>
            <a:pPr lvl="1"/>
            <a:r>
              <a:rPr lang="en-US" sz="2000"/>
              <a:t>Time and cost results </a:t>
            </a:r>
          </a:p>
          <a:p>
            <a:pPr lvl="1"/>
            <a:r>
              <a:rPr lang="en-US" sz="2000"/>
              <a:t>Update as the project proceeds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Classify the project</a:t>
            </a:r>
          </a:p>
        </p:txBody>
      </p:sp>
      <p:sp>
        <p:nvSpPr>
          <p:cNvPr id="78901" name="Rectangle 5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7693025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Sample scheduling estimation </a:t>
            </a:r>
            <a:r>
              <a:rPr lang="en-US" sz="2400" dirty="0" smtClean="0"/>
              <a:t>table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Values will </a:t>
            </a:r>
            <a:r>
              <a:rPr lang="en-US" sz="2000" dirty="0"/>
              <a:t>vary </a:t>
            </a:r>
            <a:r>
              <a:rPr lang="en-US" sz="2000" dirty="0" smtClean="0"/>
              <a:t>by: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Organization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P</a:t>
            </a:r>
            <a:r>
              <a:rPr lang="en-US" sz="1600" dirty="0" smtClean="0"/>
              <a:t>roduct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T</a:t>
            </a:r>
            <a:r>
              <a:rPr lang="en-US" sz="1600" dirty="0" smtClean="0"/>
              <a:t>eam</a:t>
            </a:r>
            <a:endParaRPr lang="en-US" sz="1600" dirty="0"/>
          </a:p>
        </p:txBody>
      </p:sp>
      <p:graphicFrame>
        <p:nvGraphicFramePr>
          <p:cNvPr id="78946" name="Group 98"/>
          <p:cNvGraphicFramePr>
            <a:graphicFrameLocks noGrp="1"/>
          </p:cNvGraphicFramePr>
          <p:nvPr>
            <p:ph sz="half" idx="2"/>
          </p:nvPr>
        </p:nvGraphicFramePr>
        <p:xfrm>
          <a:off x="838200" y="4038600"/>
          <a:ext cx="7693025" cy="2286000"/>
        </p:xfrm>
        <a:graphic>
          <a:graphicData uri="http://schemas.openxmlformats.org/drawingml/2006/table">
            <a:tbl>
              <a:tblPr/>
              <a:tblGrid>
                <a:gridCol w="2133600"/>
                <a:gridCol w="1295400"/>
                <a:gridCol w="1447800"/>
                <a:gridCol w="1277938"/>
                <a:gridCol w="1538287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              Anticipated 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Reliability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25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Project complexity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High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Medium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Low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Low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Medium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High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00600" y="6324600"/>
            <a:ext cx="3164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estimates are in </a:t>
            </a:r>
            <a:r>
              <a:rPr lang="en-US" dirty="0" smtClean="0"/>
              <a:t>weeks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Managing a Test Group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077200" cy="1143000"/>
          </a:xfrm>
        </p:spPr>
        <p:txBody>
          <a:bodyPr/>
          <a:lstStyle/>
          <a:p>
            <a:r>
              <a:rPr lang="en-US" sz="3200" dirty="0" smtClean="0"/>
              <a:t>Identify </a:t>
            </a:r>
            <a:r>
              <a:rPr lang="en-US" sz="3200" dirty="0"/>
              <a:t>tasks as “Fixed” </a:t>
            </a:r>
            <a:r>
              <a:rPr lang="en-US" sz="3200" dirty="0" smtClean="0"/>
              <a:t>or “Recurring</a:t>
            </a:r>
            <a:r>
              <a:rPr lang="en-US" sz="3200" dirty="0"/>
              <a:t>”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43400"/>
          </a:xfrm>
        </p:spPr>
        <p:txBody>
          <a:bodyPr/>
          <a:lstStyle/>
          <a:p>
            <a:r>
              <a:rPr lang="en-US" sz="2400" dirty="0"/>
              <a:t>Fixed </a:t>
            </a:r>
            <a:r>
              <a:rPr lang="en-US" sz="2400" dirty="0" smtClean="0"/>
              <a:t>tasks: </a:t>
            </a:r>
            <a:endParaRPr lang="en-US" sz="2400" dirty="0"/>
          </a:p>
          <a:p>
            <a:pPr lvl="1"/>
            <a:r>
              <a:rPr lang="en-US" sz="2000" dirty="0"/>
              <a:t>Many tests done once</a:t>
            </a:r>
          </a:p>
          <a:p>
            <a:pPr lvl="2"/>
            <a:r>
              <a:rPr lang="en-US" sz="1800" dirty="0" smtClean="0"/>
              <a:t>E.g. Review </a:t>
            </a:r>
            <a:r>
              <a:rPr lang="en-US" sz="1800" dirty="0"/>
              <a:t>first draft </a:t>
            </a:r>
          </a:p>
          <a:p>
            <a:pPr lvl="1"/>
            <a:r>
              <a:rPr lang="en-US" sz="2000" dirty="0"/>
              <a:t>Some tasks done a fixed number of times </a:t>
            </a:r>
          </a:p>
          <a:p>
            <a:pPr lvl="2"/>
            <a:r>
              <a:rPr lang="en-US" sz="1800" dirty="0"/>
              <a:t>Test installation instructions </a:t>
            </a:r>
          </a:p>
          <a:p>
            <a:pPr lvl="3"/>
            <a:r>
              <a:rPr lang="en-US" sz="1600" dirty="0"/>
              <a:t>First written</a:t>
            </a:r>
          </a:p>
          <a:p>
            <a:pPr lvl="3"/>
            <a:r>
              <a:rPr lang="en-US" sz="1600" dirty="0"/>
              <a:t>Before manual goes to printer</a:t>
            </a:r>
          </a:p>
          <a:p>
            <a:pPr lvl="3"/>
            <a:r>
              <a:rPr lang="en-US" sz="1600" dirty="0"/>
              <a:t>Last test during final testing</a:t>
            </a:r>
          </a:p>
          <a:p>
            <a:r>
              <a:rPr lang="en-US" sz="2400" dirty="0"/>
              <a:t>Recurring tasks </a:t>
            </a:r>
          </a:p>
          <a:p>
            <a:pPr lvl="1"/>
            <a:r>
              <a:rPr lang="en-US" sz="2000" dirty="0"/>
              <a:t>Some tasks done every cycle </a:t>
            </a:r>
          </a:p>
          <a:p>
            <a:pPr lvl="2"/>
            <a:r>
              <a:rPr lang="en-US" sz="1800" dirty="0"/>
              <a:t>Acceptance tests</a:t>
            </a:r>
          </a:p>
          <a:p>
            <a:pPr lvl="2"/>
            <a:r>
              <a:rPr lang="en-US" sz="1800" dirty="0"/>
              <a:t>Regression tests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Miscellanea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One person testing two products </a:t>
            </a:r>
          </a:p>
          <a:p>
            <a:pPr lvl="1"/>
            <a:r>
              <a:rPr lang="en-US"/>
              <a:t>Give time to switch over </a:t>
            </a:r>
          </a:p>
          <a:p>
            <a:r>
              <a:rPr lang="en-US"/>
              <a:t>Allow time for overhead</a:t>
            </a:r>
          </a:p>
          <a:p>
            <a:pPr lvl="1"/>
            <a:r>
              <a:rPr lang="en-US"/>
              <a:t>Meetings </a:t>
            </a:r>
          </a:p>
          <a:p>
            <a:pPr lvl="1"/>
            <a:r>
              <a:rPr lang="en-US"/>
              <a:t>Reports </a:t>
            </a:r>
          </a:p>
          <a:p>
            <a:pPr lvl="1"/>
            <a:r>
              <a:rPr lang="en-US"/>
              <a:t>Timesheet accounting </a:t>
            </a:r>
          </a:p>
          <a:p>
            <a:pPr lvl="1"/>
            <a:r>
              <a:rPr lang="en-US"/>
              <a:t>Water cooler 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Miscellanea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Lucky if you get six hours a day in testing </a:t>
            </a:r>
          </a:p>
          <a:p>
            <a:pPr lvl="1"/>
            <a:r>
              <a:rPr lang="en-US" dirty="0"/>
              <a:t>Individuality of people </a:t>
            </a:r>
          </a:p>
          <a:p>
            <a:pPr lvl="1"/>
            <a:r>
              <a:rPr lang="en-US" dirty="0"/>
              <a:t>Hiring </a:t>
            </a:r>
            <a:r>
              <a:rPr lang="en-US" dirty="0" smtClean="0"/>
              <a:t>weakens the schedule</a:t>
            </a:r>
          </a:p>
          <a:p>
            <a:pPr lvl="2"/>
            <a:r>
              <a:rPr lang="en-US" dirty="0" smtClean="0"/>
              <a:t>Time must be spent on training new hires </a:t>
            </a:r>
            <a:endParaRPr lang="en-US" dirty="0"/>
          </a:p>
          <a:p>
            <a:pPr lvl="1"/>
            <a:r>
              <a:rPr lang="en-US" dirty="0"/>
              <a:t>Beware of </a:t>
            </a:r>
            <a:r>
              <a:rPr lang="en-US" dirty="0" smtClean="0"/>
              <a:t>shortcuts</a:t>
            </a:r>
          </a:p>
          <a:p>
            <a:pPr lvl="2"/>
            <a:r>
              <a:rPr lang="en-US" dirty="0" smtClean="0"/>
              <a:t>Called shortcuts for a reason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/>
              <a:t>Meetings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Your Staff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Your staff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86000"/>
            <a:ext cx="7693025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Who to hire 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Programmers are not necessarily good testers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“Lousy programmers are usually lousy testers.  Don’t accept rejects from other </a:t>
            </a:r>
            <a:r>
              <a:rPr lang="en-US" sz="1400" dirty="0" smtClean="0"/>
              <a:t>departments.” 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Important skills 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Integrity 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Empirical frame of reference vs. theoretical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Education 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Some programming background 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Experience with a wide variety of computers and software packages 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Knowledge of </a:t>
            </a:r>
            <a:r>
              <a:rPr lang="en-US" sz="1400" dirty="0" err="1"/>
              <a:t>combinatorics</a:t>
            </a:r>
            <a:endParaRPr lang="en-US" sz="1400" dirty="0"/>
          </a:p>
          <a:p>
            <a:pPr lvl="2">
              <a:lnSpc>
                <a:spcPct val="80000"/>
              </a:lnSpc>
            </a:pPr>
            <a:r>
              <a:rPr lang="en-US" sz="1400" dirty="0"/>
              <a:t>Excellent spoken and written communication 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Good at error guessing 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Fast abstraction skills 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Good with puzzles 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Conscious of efficiency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Ability to juggle many tasks 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Good at scheduling 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Careful observer, patient, attends to detail 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Role playing imagination 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Ability  to read and write specifications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Your staff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Morale </a:t>
            </a:r>
          </a:p>
          <a:p>
            <a:pPr lvl="1"/>
            <a:r>
              <a:rPr lang="en-US"/>
              <a:t>Staff needs moral support </a:t>
            </a:r>
          </a:p>
          <a:p>
            <a:pPr lvl="1"/>
            <a:r>
              <a:rPr lang="en-US"/>
              <a:t>Praise good work privately and publicly </a:t>
            </a:r>
          </a:p>
          <a:p>
            <a:pPr lvl="1"/>
            <a:r>
              <a:rPr lang="en-US"/>
              <a:t>Build a good group culture </a:t>
            </a:r>
          </a:p>
          <a:p>
            <a:pPr lvl="1"/>
            <a:r>
              <a:rPr lang="en-US"/>
              <a:t>Be a shield for your staff </a:t>
            </a:r>
          </a:p>
          <a:p>
            <a:pPr lvl="1"/>
            <a:r>
              <a:rPr lang="en-US"/>
              <a:t>Be the focal point for requests or changes for your staff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Your staff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Career growth </a:t>
            </a:r>
          </a:p>
          <a:p>
            <a:pPr lvl="1"/>
            <a:r>
              <a:rPr lang="en-US" sz="2000"/>
              <a:t>Staff wants to experience personal growth </a:t>
            </a:r>
          </a:p>
          <a:p>
            <a:pPr lvl="1"/>
            <a:r>
              <a:rPr lang="en-US" sz="2000"/>
              <a:t>Utilize that need </a:t>
            </a:r>
          </a:p>
          <a:p>
            <a:pPr lvl="2"/>
            <a:r>
              <a:rPr lang="en-US" sz="1800"/>
              <a:t>Allow staff to gain skills and leave as they outgrow your area </a:t>
            </a:r>
          </a:p>
          <a:p>
            <a:pPr lvl="1"/>
            <a:r>
              <a:rPr lang="en-US" sz="2000"/>
              <a:t>Ask candidates why they want to be in testing </a:t>
            </a:r>
          </a:p>
          <a:p>
            <a:pPr lvl="2"/>
            <a:r>
              <a:rPr lang="en-US" sz="1800"/>
              <a:t>If it’s transitional evaluate that person </a:t>
            </a:r>
          </a:p>
          <a:p>
            <a:pPr lvl="3"/>
            <a:r>
              <a:rPr lang="en-US" sz="1600"/>
              <a:t>Will they contribute for the short term </a:t>
            </a:r>
          </a:p>
          <a:p>
            <a:pPr lvl="1"/>
            <a:r>
              <a:rPr lang="en-US" sz="2000"/>
              <a:t>Overall </a:t>
            </a:r>
          </a:p>
          <a:p>
            <a:pPr lvl="2"/>
            <a:r>
              <a:rPr lang="en-US" sz="1800"/>
              <a:t>Some will want to leave early </a:t>
            </a:r>
          </a:p>
          <a:p>
            <a:pPr lvl="2"/>
            <a:r>
              <a:rPr lang="en-US" sz="1800"/>
              <a:t>Others will have loyalty and want to stay with their team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Managing a test group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Primary task: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Search out and report bad news </a:t>
            </a:r>
          </a:p>
          <a:p>
            <a:pPr>
              <a:lnSpc>
                <a:spcPct val="90000"/>
              </a:lnSpc>
            </a:pPr>
            <a:r>
              <a:rPr lang="en-US" sz="2400"/>
              <a:t>A well run test group delivers: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Competence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Testing time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Independence</a:t>
            </a:r>
          </a:p>
          <a:p>
            <a:pPr>
              <a:lnSpc>
                <a:spcPct val="90000"/>
              </a:lnSpc>
            </a:pPr>
            <a:r>
              <a:rPr lang="en-US" sz="2400"/>
              <a:t>Job hazards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Turnover is high 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High stress 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Political problems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Managing a test group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Key quote from the chapter: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“</a:t>
            </a:r>
            <a:r>
              <a:rPr lang="en-US" i="1" dirty="0">
                <a:solidFill>
                  <a:srgbClr val="0070C0"/>
                </a:solidFill>
              </a:rPr>
              <a:t>Integrity, professionalism, and humanistic management will always reinforce each other in your overall effectiveness as a test manager</a:t>
            </a:r>
            <a:r>
              <a:rPr lang="en-US" dirty="0"/>
              <a:t>.”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Role of the Testing Group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role of the testing group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Four </a:t>
            </a:r>
            <a:r>
              <a:rPr lang="en-US" dirty="0"/>
              <a:t>basic types of testing groups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70C0"/>
                </a:solidFill>
              </a:rPr>
              <a:t>Quality control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Enforce standards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7030A0"/>
                </a:solidFill>
              </a:rPr>
              <a:t>Quality assurance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“Assures quality”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B050"/>
                </a:solidFill>
              </a:rPr>
              <a:t>Testing services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Provided the technical service: e.g. finding and reporting bugs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C00000"/>
                </a:solidFill>
              </a:rPr>
              <a:t>Development services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Provides a variety of technical services including testing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Quality control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In theory, quite powerful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Can refuse shipment of products until proper standards are met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Real world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Delays cost money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Testing is a “management assistant” 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Informs management of problems and severity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Delays are management decisions 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Pressure to get product out the door 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Political problems </a:t>
            </a:r>
          </a:p>
          <a:p>
            <a:pPr lvl="3">
              <a:lnSpc>
                <a:spcPct val="80000"/>
              </a:lnSpc>
            </a:pPr>
            <a:r>
              <a:rPr lang="en-US" sz="1600" dirty="0"/>
              <a:t>Don’t make my programmers look bad </a:t>
            </a:r>
          </a:p>
          <a:p>
            <a:pPr lvl="3">
              <a:lnSpc>
                <a:spcPct val="80000"/>
              </a:lnSpc>
            </a:pPr>
            <a:r>
              <a:rPr lang="en-US" sz="1600" dirty="0"/>
              <a:t>The product is good enough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Quality assurance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Cannot “assure quality” by testing </a:t>
            </a:r>
          </a:p>
          <a:p>
            <a:pPr>
              <a:lnSpc>
                <a:spcPct val="90000"/>
              </a:lnSpc>
            </a:pPr>
            <a:r>
              <a:rPr lang="en-US" dirty="0"/>
              <a:t>True quality assurance is done at every stage of development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Specifications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Design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Coding </a:t>
            </a:r>
          </a:p>
          <a:p>
            <a:pPr>
              <a:lnSpc>
                <a:spcPct val="90000"/>
              </a:lnSpc>
            </a:pPr>
            <a:r>
              <a:rPr lang="en-US" dirty="0"/>
              <a:t>Testing’s main role is to </a:t>
            </a:r>
            <a:r>
              <a:rPr lang="en-US" i="1" dirty="0">
                <a:solidFill>
                  <a:srgbClr val="FF0000"/>
                </a:solidFill>
              </a:rPr>
              <a:t>ensure the quality assurance has been successful </a:t>
            </a:r>
          </a:p>
          <a:p>
            <a:pPr>
              <a:lnSpc>
                <a:spcPct val="90000"/>
              </a:lnSpc>
            </a:pPr>
            <a:r>
              <a:rPr lang="en-US" dirty="0"/>
              <a:t>Quality assurance is everyone’s role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352</TotalTime>
  <Words>1267</Words>
  <Application>Microsoft Office PowerPoint</Application>
  <PresentationFormat>On-screen Show (4:3)</PresentationFormat>
  <Paragraphs>292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Capsules</vt:lpstr>
      <vt:lpstr>Managing a Testing Group </vt:lpstr>
      <vt:lpstr>Overview </vt:lpstr>
      <vt:lpstr>Managing a Test Group</vt:lpstr>
      <vt:lpstr>Managing a test group </vt:lpstr>
      <vt:lpstr>Managing a test group</vt:lpstr>
      <vt:lpstr>The Role of the Testing Group</vt:lpstr>
      <vt:lpstr>The role of the testing group </vt:lpstr>
      <vt:lpstr>Quality control </vt:lpstr>
      <vt:lpstr>Quality assurance </vt:lpstr>
      <vt:lpstr>Testing services </vt:lpstr>
      <vt:lpstr>Development services </vt:lpstr>
      <vt:lpstr>A Test Group Is Not an Unmixed Blessing</vt:lpstr>
      <vt:lpstr>A Test Group Is Not an Unmixed Blessing </vt:lpstr>
      <vt:lpstr>A Test Group Is Not an Unmixed Blessing </vt:lpstr>
      <vt:lpstr>A Test Group Is Not an Unmixed Blessing </vt:lpstr>
      <vt:lpstr>Alternatives:   Independent Test Agencies</vt:lpstr>
      <vt:lpstr>An alternative?   Independent test agencies  </vt:lpstr>
      <vt:lpstr>Independent test agencies</vt:lpstr>
      <vt:lpstr>Independent test agencies</vt:lpstr>
      <vt:lpstr>Scheduling Tips</vt:lpstr>
      <vt:lpstr>Scheduling tips </vt:lpstr>
      <vt:lpstr>Measure performance and productivity </vt:lpstr>
      <vt:lpstr>Measure performance and productivity</vt:lpstr>
      <vt:lpstr>Sidebar discussion:</vt:lpstr>
      <vt:lpstr>Identify and estimate every task </vt:lpstr>
      <vt:lpstr>Identify and estimate every task</vt:lpstr>
      <vt:lpstr>Identify and estimate every task</vt:lpstr>
      <vt:lpstr>Classify the project </vt:lpstr>
      <vt:lpstr>Classify the project</vt:lpstr>
      <vt:lpstr>Identify tasks as “Fixed” or “Recurring” </vt:lpstr>
      <vt:lpstr>Miscellanea</vt:lpstr>
      <vt:lpstr>Miscellanea</vt:lpstr>
      <vt:lpstr>Your Staff</vt:lpstr>
      <vt:lpstr>Your staff </vt:lpstr>
      <vt:lpstr>Your staff</vt:lpstr>
      <vt:lpstr>Your staff</vt:lpstr>
      <vt:lpstr>Summary 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a Testing Group</dc:title>
  <dc:creator>Kombol</dc:creator>
  <cp:lastModifiedBy>Information &amp; Technology Services</cp:lastModifiedBy>
  <cp:revision>21</cp:revision>
  <dcterms:created xsi:type="dcterms:W3CDTF">2006-07-12T20:18:01Z</dcterms:created>
  <dcterms:modified xsi:type="dcterms:W3CDTF">2009-04-20T16:01:25Z</dcterms:modified>
</cp:coreProperties>
</file>