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46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97" r:id="rId9"/>
    <p:sldId id="263" r:id="rId10"/>
    <p:sldId id="289" r:id="rId11"/>
    <p:sldId id="264" r:id="rId12"/>
    <p:sldId id="265" r:id="rId13"/>
    <p:sldId id="266" r:id="rId14"/>
    <p:sldId id="290" r:id="rId15"/>
    <p:sldId id="267" r:id="rId16"/>
    <p:sldId id="291" r:id="rId17"/>
    <p:sldId id="292" r:id="rId18"/>
    <p:sldId id="293" r:id="rId19"/>
    <p:sldId id="294" r:id="rId20"/>
    <p:sldId id="295" r:id="rId21"/>
    <p:sldId id="296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99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98" r:id="rId44"/>
    <p:sldId id="288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0000F4"/>
    <a:srgbClr val="00FFFF"/>
    <a:srgbClr val="0066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1F9C29-635E-4FFE-B04F-1F76CC033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43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76202-56A5-4A28-9BA2-45C1F1812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0A2DF-2EE2-497D-ABE9-4322ED0B8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4F67A-F4E0-4A31-AB8D-66534257A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60824-590F-43D3-9F3C-E8C066874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FC5AC-16E0-4585-80A3-ED16E16E7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3937-59A2-4831-8883-BA4BB0C2B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6DEEF-5968-4677-AFED-9BC726CAE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C3B7-4D9F-4F16-917F-FBE9112CC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C0360-2BB2-4F40-A6E0-2A88CCA71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B0059-FA8C-4569-95B0-0B353410E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7D47E-AB80-4BF7-8C4C-0FE25B23E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7D0BF02-AC92-4226-B704-AEE6C138C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33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33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33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833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833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833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833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33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833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33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2-Ex-03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2-Ex-03a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2-Ex-04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2-Ex-05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2-Ex-06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htmlhelp.com/reference/html40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2-Ex-02.html" TargetMode="External"/><Relationship Id="rId2" Type="http://schemas.openxmlformats.org/officeDocument/2006/relationships/hyperlink" Target="../../ITIS2300-Common/HTMLExamples/Ch02-Ex-0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7526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2</a:t>
            </a:r>
          </a:p>
          <a:p>
            <a:pPr eaLnBrk="1" hangingPunct="1"/>
            <a:r>
              <a:rPr lang="en-US" smtClean="0"/>
              <a:t>Creating a Basic Web Page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CC00"/>
                </a:solidFill>
              </a:rPr>
              <a:t>A complete HTML document</a:t>
            </a:r>
            <a:endParaRPr lang="en-US" dirty="0" smtClean="0">
              <a:solidFill>
                <a:srgbClr val="00CC00"/>
              </a:solidFill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solidFill>
                  <a:srgbClr val="00CC00"/>
                </a:solidFill>
                <a:hlinkClick r:id="rId2" action="ppaction://hlinkfile"/>
              </a:rPr>
              <a:t>Ch02-Ex-03</a:t>
            </a:r>
            <a:endParaRPr lang="en-US" dirty="0" smtClean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Editing an HTML Source Document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Use plain-text editors (Notepad)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Other types of editors (like MS WORD) use hidden formatting codes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0070C0"/>
                </a:solidFill>
              </a:rPr>
              <a:t>Filename</a:t>
            </a:r>
            <a:r>
              <a:rPr lang="en-US" dirty="0" smtClean="0">
                <a:solidFill>
                  <a:srgbClr val="0070C0"/>
                </a:solidFill>
              </a:rPr>
              <a:t>.htm</a:t>
            </a:r>
            <a:r>
              <a:rPr lang="en-US" dirty="0" smtClean="0"/>
              <a:t> (or </a:t>
            </a:r>
            <a:r>
              <a:rPr lang="en-US" dirty="0" smtClean="0">
                <a:solidFill>
                  <a:srgbClr val="0070C0"/>
                </a:solidFill>
              </a:rPr>
              <a:t>.html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Avoid spaces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Use underscore character instead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Enclose in quotes when using Notepad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Ensure </a:t>
            </a:r>
            <a:r>
              <a:rPr lang="en-US" b="1" dirty="0" smtClean="0"/>
              <a:t>Save as type:</a:t>
            </a:r>
            <a:r>
              <a:rPr lang="en-US" dirty="0" smtClean="0"/>
              <a:t> is “All Files.htm”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File – Open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Drag icon into open browser window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Writing HTML code:</a:t>
            </a:r>
          </a:p>
          <a:p>
            <a:pPr lvl="1" eaLnBrk="1" hangingPunct="1"/>
            <a:r>
              <a:rPr lang="en-US" dirty="0" smtClean="0"/>
              <a:t>Make it human readable:</a:t>
            </a:r>
          </a:p>
          <a:p>
            <a:pPr lvl="2" eaLnBrk="1" hangingPunct="1"/>
            <a:r>
              <a:rPr lang="en-US" dirty="0" smtClean="0"/>
              <a:t>Indent tags effectively</a:t>
            </a:r>
          </a:p>
          <a:p>
            <a:pPr lvl="3" eaLnBrk="1" hangingPunct="1"/>
            <a:r>
              <a:rPr lang="en-US" dirty="0" smtClean="0"/>
              <a:t>Use spaces or tabs</a:t>
            </a:r>
          </a:p>
          <a:p>
            <a:pPr lvl="4" eaLnBrk="1" hangingPunct="1"/>
            <a:r>
              <a:rPr lang="en-US" dirty="0" smtClean="0"/>
              <a:t>Spaces are usually the best!</a:t>
            </a:r>
          </a:p>
          <a:p>
            <a:pPr lvl="3" eaLnBrk="1" hangingPunct="1"/>
            <a:r>
              <a:rPr lang="en-US" dirty="0" smtClean="0"/>
              <a:t>Won’t effect browser</a:t>
            </a:r>
          </a:p>
          <a:p>
            <a:pPr lvl="3" eaLnBrk="1" hangingPunct="1"/>
            <a:r>
              <a:rPr lang="en-US" dirty="0" smtClean="0"/>
              <a:t>Make it easier for a human to read and understand</a:t>
            </a:r>
          </a:p>
          <a:p>
            <a:pPr lvl="1" eaLnBrk="1" hangingPunct="1"/>
            <a:r>
              <a:rPr lang="en-US" dirty="0" smtClean="0"/>
              <a:t>Nest tags or elements properly</a:t>
            </a:r>
          </a:p>
          <a:p>
            <a:pPr lvl="2" eaLnBrk="1" hangingPunct="1"/>
            <a:r>
              <a:rPr lang="en-US" dirty="0" smtClean="0"/>
              <a:t>Will effect browser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HTML, XML, and XHTML</a:t>
            </a:r>
            <a:br>
              <a:rPr lang="en-US" sz="4000" smtClean="0"/>
            </a:br>
            <a:r>
              <a:rPr lang="en-US" sz="3200" smtClean="0"/>
              <a:t>Indenting</a:t>
            </a:r>
          </a:p>
        </p:txBody>
      </p:sp>
      <p:sp>
        <p:nvSpPr>
          <p:cNvPr id="15363" name="Text Box 14"/>
          <p:cNvSpPr txBox="1">
            <a:spLocks noChangeArrowheads="1"/>
          </p:cNvSpPr>
          <p:nvPr/>
        </p:nvSpPr>
        <p:spPr bwMode="auto">
          <a:xfrm>
            <a:off x="990600" y="4565650"/>
            <a:ext cx="348138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solidFill>
                  <a:srgbClr val="0000F4"/>
                </a:solidFill>
              </a:rPr>
              <a:t>&lt;html&gt;</a:t>
            </a:r>
          </a:p>
          <a:p>
            <a:pPr eaLnBrk="1" hangingPunct="1"/>
            <a:r>
              <a:rPr lang="en-US" sz="1600">
                <a:solidFill>
                  <a:srgbClr val="00CC00"/>
                </a:solidFill>
              </a:rPr>
              <a:t>      &lt;head&gt;</a:t>
            </a:r>
          </a:p>
          <a:p>
            <a:pPr eaLnBrk="1" hangingPunct="1"/>
            <a:r>
              <a:rPr lang="en-US" sz="1600"/>
              <a:t>            </a:t>
            </a:r>
            <a:r>
              <a:rPr lang="en-US" sz="1600">
                <a:solidFill>
                  <a:srgbClr val="7030A0"/>
                </a:solidFill>
              </a:rPr>
              <a:t>&lt;title&gt;Title&lt;/title&gt;</a:t>
            </a:r>
          </a:p>
          <a:p>
            <a:pPr eaLnBrk="1" hangingPunct="1"/>
            <a:r>
              <a:rPr lang="en-US" sz="1600"/>
              <a:t>      </a:t>
            </a:r>
            <a:r>
              <a:rPr lang="en-US" sz="1600">
                <a:solidFill>
                  <a:srgbClr val="00CC00"/>
                </a:solidFill>
              </a:rPr>
              <a:t>&lt;/head&gt;</a:t>
            </a:r>
          </a:p>
          <a:p>
            <a:pPr eaLnBrk="1" hangingPunct="1"/>
            <a:r>
              <a:rPr lang="en-US" sz="1600">
                <a:solidFill>
                  <a:srgbClr val="00CC00"/>
                </a:solidFill>
              </a:rPr>
              <a:t>      &lt;body&gt;</a:t>
            </a:r>
          </a:p>
          <a:p>
            <a:pPr eaLnBrk="1" hangingPunct="1"/>
            <a:r>
              <a:rPr lang="en-US" sz="1600"/>
              <a:t>            </a:t>
            </a:r>
            <a:r>
              <a:rPr lang="en-US" sz="1600">
                <a:solidFill>
                  <a:srgbClr val="7030A0"/>
                </a:solidFill>
              </a:rPr>
              <a:t>&lt;h1&gt;Header 1&lt;/h1&gt;</a:t>
            </a:r>
          </a:p>
          <a:p>
            <a:pPr eaLnBrk="1" hangingPunct="1"/>
            <a:r>
              <a:rPr lang="en-US" sz="1600">
                <a:solidFill>
                  <a:srgbClr val="7030A0"/>
                </a:solidFill>
              </a:rPr>
              <a:t>            &lt;p&gt; This is a paragraph &lt;/p&gt;</a:t>
            </a:r>
          </a:p>
          <a:p>
            <a:pPr eaLnBrk="1" hangingPunct="1"/>
            <a:r>
              <a:rPr lang="en-US" sz="1600"/>
              <a:t>      </a:t>
            </a:r>
            <a:r>
              <a:rPr lang="en-US" sz="1600">
                <a:solidFill>
                  <a:srgbClr val="00CC00"/>
                </a:solidFill>
              </a:rPr>
              <a:t>&lt;/body&gt;</a:t>
            </a:r>
          </a:p>
          <a:p>
            <a:pPr eaLnBrk="1" hangingPunct="1"/>
            <a:r>
              <a:rPr lang="en-US" sz="1600">
                <a:solidFill>
                  <a:srgbClr val="0000F4"/>
                </a:solidFill>
              </a:rPr>
              <a:t>&lt;/html&gt;</a:t>
            </a:r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914400" y="3124200"/>
            <a:ext cx="7315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rgbClr val="FF0000"/>
                </a:solidFill>
              </a:rPr>
              <a:t>&lt;html&gt;&lt;head&gt;&lt;title&gt;Title&lt;/title&gt;&lt;/head&gt;&lt;body&gt;&lt;h1&gt;Header 1&lt;/h1&gt;&lt;p&gt;This is a paragraph &lt;/p&gt;&lt;/body&gt;&lt;/html&gt;</a:t>
            </a:r>
          </a:p>
        </p:txBody>
      </p:sp>
      <p:sp>
        <p:nvSpPr>
          <p:cNvPr id="1536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534400" cy="990600"/>
          </a:xfrm>
        </p:spPr>
        <p:txBody>
          <a:bodyPr/>
          <a:lstStyle/>
          <a:p>
            <a:pPr eaLnBrk="1" hangingPunct="1"/>
            <a:r>
              <a:rPr lang="en-US" sz="2800" smtClean="0"/>
              <a:t>No formatting</a:t>
            </a:r>
          </a:p>
          <a:p>
            <a:pPr lvl="1" eaLnBrk="1" hangingPunct="1"/>
            <a:r>
              <a:rPr lang="en-US" sz="2400" smtClean="0"/>
              <a:t>All run together, no spaces except between text words</a:t>
            </a:r>
          </a:p>
        </p:txBody>
      </p:sp>
      <p:sp>
        <p:nvSpPr>
          <p:cNvPr id="15366" name="Rectangle 17"/>
          <p:cNvSpPr>
            <a:spLocks noChangeArrowheads="1"/>
          </p:cNvSpPr>
          <p:nvPr/>
        </p:nvSpPr>
        <p:spPr bwMode="auto">
          <a:xfrm>
            <a:off x="457200" y="3657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Formatted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400"/>
              <a:t>Used tabs for indent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smtClean="0"/>
              <a:t>HTML, XML, and XHTML</a:t>
            </a:r>
            <a:br>
              <a:rPr lang="en-US" sz="4000" smtClean="0"/>
            </a:br>
            <a:r>
              <a:rPr lang="en-US" sz="3200" smtClean="0"/>
              <a:t>Nesting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2243138"/>
            <a:ext cx="4343400" cy="333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50"/>
                </a:solidFill>
              </a:rPr>
              <a:t>&lt;title&gt;Chapter 2&lt;/title&gt;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50"/>
                </a:solidFill>
              </a:rPr>
              <a:t>&lt;title&gt;Chapter 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&lt;/title&gt;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600200" y="2667000"/>
            <a:ext cx="1514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4"/>
                </a:solidFill>
              </a:rPr>
              <a:t>Correct</a:t>
            </a:r>
          </a:p>
        </p:txBody>
      </p:sp>
      <p:sp>
        <p:nvSpPr>
          <p:cNvPr id="16389" name="AutoShape 5"/>
          <p:cNvSpPr>
            <a:spLocks/>
          </p:cNvSpPr>
          <p:nvPr/>
        </p:nvSpPr>
        <p:spPr bwMode="auto">
          <a:xfrm rot="10800000">
            <a:off x="3200400" y="2209800"/>
            <a:ext cx="381000" cy="1524000"/>
          </a:xfrm>
          <a:prstGeom prst="rightBrace">
            <a:avLst>
              <a:gd name="adj1" fmla="val 33333"/>
              <a:gd name="adj2" fmla="val 51042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176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Incorrect</a:t>
            </a:r>
          </a:p>
        </p:txBody>
      </p:sp>
      <p:sp>
        <p:nvSpPr>
          <p:cNvPr id="16391" name="AutoShape 7"/>
          <p:cNvSpPr>
            <a:spLocks/>
          </p:cNvSpPr>
          <p:nvPr/>
        </p:nvSpPr>
        <p:spPr bwMode="auto">
          <a:xfrm flipH="1">
            <a:off x="3200400" y="4114800"/>
            <a:ext cx="381000" cy="1828800"/>
          </a:xfrm>
          <a:prstGeom prst="rightBrace">
            <a:avLst>
              <a:gd name="adj1" fmla="val 40000"/>
              <a:gd name="adj2" fmla="val 51042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Browsers:</a:t>
            </a:r>
          </a:p>
          <a:p>
            <a:pPr lvl="1" eaLnBrk="1" hangingPunct="1"/>
            <a:r>
              <a:rPr lang="en-US" dirty="0" smtClean="0"/>
              <a:t>Evaluate from the top down</a:t>
            </a:r>
          </a:p>
          <a:p>
            <a:pPr lvl="1" eaLnBrk="1" hangingPunct="1"/>
            <a:r>
              <a:rPr lang="en-US" dirty="0" smtClean="0"/>
              <a:t>Ignore extra whitespace</a:t>
            </a:r>
          </a:p>
          <a:p>
            <a:pPr lvl="2" eaLnBrk="1" hangingPunct="1"/>
            <a:r>
              <a:rPr lang="en-US" dirty="0" smtClean="0"/>
              <a:t>Tabs, extra spaces, line breaks</a:t>
            </a:r>
          </a:p>
          <a:p>
            <a:pPr eaLnBrk="1" hangingPunct="1"/>
            <a:r>
              <a:rPr lang="en-US" dirty="0" smtClean="0"/>
              <a:t>Make your HTML code easily readable by humans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Ch02-Ex-03a</a:t>
            </a:r>
            <a:r>
              <a:rPr lang="en-US" dirty="0" smtClean="0"/>
              <a:t> but without human formatting</a:t>
            </a:r>
          </a:p>
          <a:p>
            <a:pPr eaLnBrk="1" hangingPunct="1"/>
            <a:r>
              <a:rPr lang="en-US" dirty="0" smtClean="0"/>
              <a:t>Does HTML code have to be lower case?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GML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Generalized Markup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SGML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Standard Generalized Markup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HyperText Markup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XML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eXtensible Markup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XHTML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eXtensible HyperText Markup Language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GML</a:t>
            </a:r>
          </a:p>
          <a:p>
            <a:pPr lvl="1" eaLnBrk="1" hangingPunct="1"/>
            <a:r>
              <a:rPr lang="en-US" smtClean="0"/>
              <a:t>Generalized Markup Language</a:t>
            </a:r>
          </a:p>
          <a:p>
            <a:pPr lvl="1" eaLnBrk="1" hangingPunct="1"/>
            <a:r>
              <a:rPr lang="en-US" smtClean="0"/>
              <a:t>IBM – 1960’s</a:t>
            </a:r>
          </a:p>
          <a:p>
            <a:pPr lvl="2" eaLnBrk="1" hangingPunct="1"/>
            <a:r>
              <a:rPr lang="en-US" smtClean="0"/>
              <a:t>Used to create text documents (manuals)</a:t>
            </a:r>
          </a:p>
          <a:p>
            <a:pPr lvl="2" eaLnBrk="1" hangingPunct="1"/>
            <a:r>
              <a:rPr lang="en-US" smtClean="0"/>
              <a:t>Basis of</a:t>
            </a:r>
          </a:p>
          <a:p>
            <a:pPr lvl="3" eaLnBrk="1" hangingPunct="1"/>
            <a:r>
              <a:rPr lang="en-US" smtClean="0"/>
              <a:t>Script</a:t>
            </a:r>
          </a:p>
          <a:p>
            <a:pPr lvl="3" eaLnBrk="1" hangingPunct="1"/>
            <a:r>
              <a:rPr lang="en-US" smtClean="0"/>
              <a:t>Bookmaster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SGML</a:t>
            </a:r>
          </a:p>
          <a:p>
            <a:pPr lvl="1" eaLnBrk="1" hangingPunct="1"/>
            <a:r>
              <a:rPr lang="en-US" smtClean="0"/>
              <a:t>Standard Generalized Markup Language</a:t>
            </a:r>
          </a:p>
          <a:p>
            <a:pPr lvl="1" eaLnBrk="1" hangingPunct="1"/>
            <a:r>
              <a:rPr lang="en-US" smtClean="0"/>
              <a:t>Based on GML ideas</a:t>
            </a:r>
          </a:p>
          <a:p>
            <a:pPr lvl="1" eaLnBrk="1" hangingPunct="1"/>
            <a:r>
              <a:rPr lang="en-US" smtClean="0"/>
              <a:t>Work Started mid 70’s</a:t>
            </a:r>
          </a:p>
          <a:p>
            <a:pPr lvl="1" eaLnBrk="1" hangingPunct="1"/>
            <a:r>
              <a:rPr lang="en-US" smtClean="0"/>
              <a:t>Formalized as an ANSI Standard 1983</a:t>
            </a:r>
          </a:p>
          <a:p>
            <a:pPr eaLnBrk="1" hangingPunct="1"/>
            <a:r>
              <a:rPr lang="en-US" smtClean="0"/>
              <a:t>So comprehensive and complex</a:t>
            </a:r>
          </a:p>
          <a:p>
            <a:pPr lvl="1" eaLnBrk="1" hangingPunct="1"/>
            <a:r>
              <a:rPr lang="en-US" smtClean="0"/>
              <a:t>Almost impossible to use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</a:t>
            </a:r>
          </a:p>
          <a:p>
            <a:pPr lvl="1" eaLnBrk="1" hangingPunct="1"/>
            <a:r>
              <a:rPr lang="en-US" dirty="0" err="1" smtClean="0"/>
              <a:t>HyperText</a:t>
            </a:r>
            <a:r>
              <a:rPr lang="en-US" dirty="0" smtClean="0"/>
              <a:t> Markup Language</a:t>
            </a:r>
          </a:p>
          <a:p>
            <a:pPr lvl="1" eaLnBrk="1" hangingPunct="1"/>
            <a:r>
              <a:rPr lang="en-US" dirty="0" smtClean="0"/>
              <a:t>Created by Tim Berners-Lee in 1989</a:t>
            </a:r>
          </a:p>
          <a:p>
            <a:pPr lvl="1" eaLnBrk="1" hangingPunct="1"/>
            <a:r>
              <a:rPr lang="en-US" dirty="0" smtClean="0"/>
              <a:t>Diverging Stories</a:t>
            </a:r>
          </a:p>
          <a:p>
            <a:pPr lvl="2" eaLnBrk="1" hangingPunct="1"/>
            <a:r>
              <a:rPr lang="en-US" dirty="0" smtClean="0"/>
              <a:t>Designed complying to SGML ideas</a:t>
            </a:r>
          </a:p>
          <a:p>
            <a:pPr lvl="2" eaLnBrk="1" hangingPunct="1"/>
            <a:r>
              <a:rPr lang="en-US" dirty="0" smtClean="0"/>
              <a:t>Designed then forced to SGML compliance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“Surfing”</a:t>
            </a:r>
          </a:p>
          <a:p>
            <a:pPr lvl="1" eaLnBrk="1" hangingPunct="1"/>
            <a:r>
              <a:rPr lang="en-US" dirty="0" smtClean="0"/>
              <a:t>Click hyperlink</a:t>
            </a:r>
          </a:p>
          <a:p>
            <a:pPr lvl="2" eaLnBrk="1" hangingPunct="1"/>
            <a:r>
              <a:rPr lang="en-US" dirty="0" smtClean="0"/>
              <a:t>(or enter a URL)</a:t>
            </a:r>
          </a:p>
          <a:p>
            <a:pPr lvl="1" eaLnBrk="1" hangingPunct="1"/>
            <a:r>
              <a:rPr lang="en-US" dirty="0" smtClean="0"/>
              <a:t>Browser requests document from server</a:t>
            </a:r>
          </a:p>
          <a:p>
            <a:pPr lvl="1" eaLnBrk="1" hangingPunct="1"/>
            <a:r>
              <a:rPr lang="en-US" dirty="0" smtClean="0"/>
              <a:t>Server returns document requested</a:t>
            </a:r>
          </a:p>
          <a:p>
            <a:pPr lvl="1" eaLnBrk="1" hangingPunct="1"/>
            <a:r>
              <a:rPr lang="en-US" dirty="0" smtClean="0"/>
              <a:t>Browser displays document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440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EDI (Electronic Data Interchange)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Formatted data to exchange information between (usually disparate) computer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Typically proprietary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XML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eXtensible Markup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Simplified and </a:t>
            </a:r>
            <a:r>
              <a:rPr lang="en-US" sz="2000" b="1" i="1" smtClean="0"/>
              <a:t>usable</a:t>
            </a:r>
            <a:r>
              <a:rPr lang="en-US" sz="2000" smtClean="0"/>
              <a:t> SGML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Flexible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Can define new tags and meanings as required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Used to exchange data between electronic data system (replace EDI)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DTD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Document Type Definitions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Defines the valid tags and their proper syntax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“Required”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Brief History of Markup Languages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XHTML</a:t>
            </a:r>
          </a:p>
          <a:p>
            <a:pPr lvl="1" eaLnBrk="1" hangingPunct="1"/>
            <a:r>
              <a:rPr lang="en-US" smtClean="0"/>
              <a:t>eXtensible HyperText Markup Language</a:t>
            </a:r>
          </a:p>
          <a:p>
            <a:pPr lvl="1" eaLnBrk="1" hangingPunct="1"/>
            <a:r>
              <a:rPr lang="en-US" smtClean="0"/>
              <a:t>HTML structure into XML</a:t>
            </a:r>
          </a:p>
          <a:p>
            <a:pPr lvl="2" eaLnBrk="1" hangingPunct="1"/>
            <a:r>
              <a:rPr lang="en-US" smtClean="0"/>
              <a:t>DTD for the HTML tags</a:t>
            </a:r>
          </a:p>
          <a:p>
            <a:pPr lvl="1" eaLnBrk="1" hangingPunct="1"/>
            <a:r>
              <a:rPr lang="en-US" smtClean="0"/>
              <a:t>Case sensitive</a:t>
            </a:r>
          </a:p>
          <a:p>
            <a:pPr lvl="2" eaLnBrk="1" hangingPunct="1"/>
            <a:r>
              <a:rPr lang="en-US" smtClean="0"/>
              <a:t>XML is case sensitive -&gt; XHTML is case sensitive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 The Beginning:</a:t>
            </a:r>
          </a:p>
          <a:p>
            <a:pPr lvl="1" eaLnBrk="1" hangingPunct="1"/>
            <a:r>
              <a:rPr lang="en-US" sz="2400" smtClean="0"/>
              <a:t>Browsers developed along diverging paths</a:t>
            </a:r>
          </a:p>
          <a:p>
            <a:pPr lvl="2" eaLnBrk="1" hangingPunct="1"/>
            <a:r>
              <a:rPr lang="en-US" sz="2000" smtClean="0"/>
              <a:t>Netscape</a:t>
            </a:r>
          </a:p>
          <a:p>
            <a:pPr lvl="2" eaLnBrk="1" hangingPunct="1"/>
            <a:r>
              <a:rPr lang="en-US" sz="2000" smtClean="0"/>
              <a:t>Explorer</a:t>
            </a:r>
          </a:p>
          <a:p>
            <a:pPr lvl="1" eaLnBrk="1" hangingPunct="1"/>
            <a:r>
              <a:rPr lang="en-US" sz="2400" smtClean="0"/>
              <a:t>Features were added</a:t>
            </a:r>
          </a:p>
          <a:p>
            <a:pPr lvl="2" eaLnBrk="1" hangingPunct="1"/>
            <a:r>
              <a:rPr lang="en-US" sz="2000" smtClean="0"/>
              <a:t>Browser specific</a:t>
            </a:r>
          </a:p>
          <a:p>
            <a:pPr lvl="3" eaLnBrk="1" hangingPunct="1"/>
            <a:r>
              <a:rPr lang="en-US" sz="1600" smtClean="0"/>
              <a:t>Unique</a:t>
            </a:r>
          </a:p>
          <a:p>
            <a:pPr lvl="3" eaLnBrk="1" hangingPunct="1"/>
            <a:r>
              <a:rPr lang="en-US" sz="1600" smtClean="0"/>
              <a:t>Not always compatible</a:t>
            </a:r>
          </a:p>
          <a:p>
            <a:pPr eaLnBrk="1" hangingPunct="1"/>
            <a:r>
              <a:rPr lang="en-US" sz="2800" smtClean="0"/>
              <a:t>1994 - W3C created</a:t>
            </a:r>
          </a:p>
          <a:p>
            <a:pPr lvl="1" eaLnBrk="1" hangingPunct="1"/>
            <a:r>
              <a:rPr lang="en-US" sz="2400" smtClean="0"/>
              <a:t>World Wide Web Consortium</a:t>
            </a:r>
          </a:p>
          <a:p>
            <a:pPr lvl="1" eaLnBrk="1" hangingPunct="1"/>
            <a:r>
              <a:rPr lang="en-US" sz="2400" smtClean="0"/>
              <a:t>Create an “official” version of HTML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PCs – not much of a problem</a:t>
            </a:r>
          </a:p>
          <a:p>
            <a:pPr eaLnBrk="1" hangingPunct="1"/>
            <a:r>
              <a:rPr lang="en-US" smtClean="0"/>
              <a:t>Handheld devices – HUGE problem</a:t>
            </a:r>
          </a:p>
          <a:p>
            <a:pPr eaLnBrk="1" hangingPunct="1"/>
            <a:r>
              <a:rPr lang="en-US" smtClean="0"/>
              <a:t>Need:</a:t>
            </a:r>
          </a:p>
          <a:p>
            <a:pPr lvl="1" eaLnBrk="1" hangingPunct="1"/>
            <a:r>
              <a:rPr lang="en-US" smtClean="0"/>
              <a:t>A standardized version of HTML</a:t>
            </a:r>
          </a:p>
          <a:p>
            <a:pPr lvl="1" eaLnBrk="1" hangingPunct="1"/>
            <a:r>
              <a:rPr lang="en-US" smtClean="0"/>
              <a:t>Compatible with all types of devices</a:t>
            </a:r>
          </a:p>
          <a:p>
            <a:pPr lvl="2" eaLnBrk="1" hangingPunct="1"/>
            <a:r>
              <a:rPr lang="en-US" smtClean="0"/>
              <a:t>PCs, handhelds, others?</a:t>
            </a:r>
          </a:p>
          <a:p>
            <a:pPr eaLnBrk="1" hangingPunct="1"/>
            <a:r>
              <a:rPr lang="en-US" smtClean="0"/>
              <a:t>HTML development stopped at V4</a:t>
            </a:r>
          </a:p>
          <a:p>
            <a:pPr lvl="1" eaLnBrk="1" hangingPunct="1"/>
            <a:r>
              <a:rPr lang="en-US" smtClean="0"/>
              <a:t>Flash: V5 is now under development!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XML – Extensible Markup Language</a:t>
            </a:r>
          </a:p>
          <a:p>
            <a:pPr lvl="1" eaLnBrk="1" hangingPunct="1"/>
            <a:r>
              <a:rPr lang="en-US" smtClean="0"/>
              <a:t>Specifies a universal, structured format</a:t>
            </a:r>
          </a:p>
          <a:p>
            <a:pPr lvl="1" eaLnBrk="1" hangingPunct="1"/>
            <a:r>
              <a:rPr lang="en-US" smtClean="0"/>
              <a:t>Data is classified by its </a:t>
            </a:r>
            <a:r>
              <a:rPr lang="en-US" u="sng" smtClean="0"/>
              <a:t>meaning</a:t>
            </a:r>
            <a:endParaRPr lang="en-US" smtClean="0"/>
          </a:p>
          <a:p>
            <a:pPr lvl="1" eaLnBrk="1" hangingPunct="1"/>
            <a:r>
              <a:rPr lang="en-US" smtClean="0"/>
              <a:t>Users could create custom tags</a:t>
            </a:r>
          </a:p>
          <a:p>
            <a:pPr lvl="1" eaLnBrk="1" hangingPunct="1"/>
            <a:r>
              <a:rPr lang="en-US" smtClean="0"/>
              <a:t>Car dealer: &lt;make&gt; &lt;model&gt; &lt;year&gt;</a:t>
            </a:r>
          </a:p>
          <a:p>
            <a:pPr lvl="1" eaLnBrk="1" hangingPunct="1"/>
            <a:r>
              <a:rPr lang="en-US" u="sng" smtClean="0"/>
              <a:t>Very</a:t>
            </a:r>
            <a:r>
              <a:rPr lang="en-US" smtClean="0"/>
              <a:t> strict syntax rules ensure universality</a:t>
            </a:r>
          </a:p>
          <a:p>
            <a:pPr lvl="1" eaLnBrk="1" hangingPunct="1"/>
            <a:r>
              <a:rPr lang="en-US" smtClean="0"/>
              <a:t>Case matters!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XHTML – Extensible HTML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Official release January 2000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XHTML is </a:t>
            </a:r>
            <a:r>
              <a:rPr lang="en-US" u="sng" smtClean="0"/>
              <a:t>not</a:t>
            </a:r>
            <a:r>
              <a:rPr lang="en-US" smtClean="0"/>
              <a:t> XML but it is </a:t>
            </a:r>
            <a:r>
              <a:rPr lang="en-US" u="sng" smtClean="0"/>
              <a:t>based</a:t>
            </a:r>
            <a:r>
              <a:rPr lang="en-US" smtClean="0"/>
              <a:t> on XML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Inherits rules and benefits of XML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Thus, XHTML is case-sensitive: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	&lt;body&gt; </a:t>
            </a:r>
            <a:r>
              <a:rPr lang="en-US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en-US" smtClean="0">
                <a:solidFill>
                  <a:srgbClr val="FF0000"/>
                </a:solidFill>
              </a:rPr>
              <a:t> &lt;BODY&gt; </a:t>
            </a:r>
            <a:r>
              <a:rPr lang="en-US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en-US" smtClean="0">
                <a:solidFill>
                  <a:srgbClr val="FF0000"/>
                </a:solidFill>
              </a:rPr>
              <a:t> &lt;Body&gt; </a:t>
            </a:r>
            <a:r>
              <a:rPr lang="en-US" smtClean="0">
                <a:solidFill>
                  <a:srgbClr val="FF0000"/>
                </a:solidFill>
                <a:cs typeface="Arial" charset="0"/>
              </a:rPr>
              <a:t>≠ &lt;BoDy&gt;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Arial" charset="0"/>
              </a:rPr>
              <a:t>Why?</a:t>
            </a:r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smtClean="0"/>
              <a:t>Exceptions imply complexity</a:t>
            </a:r>
          </a:p>
          <a:p>
            <a:pPr lvl="1" eaLnBrk="1" hangingPunct="1"/>
            <a:r>
              <a:rPr lang="en-US" smtClean="0"/>
              <a:t>Software cannot be written simply</a:t>
            </a:r>
          </a:p>
          <a:p>
            <a:pPr lvl="1" eaLnBrk="1" hangingPunct="1"/>
            <a:r>
              <a:rPr lang="en-US" smtClean="0"/>
              <a:t>It must account for each exception individually</a:t>
            </a:r>
          </a:p>
          <a:p>
            <a:pPr lvl="1" eaLnBrk="1" hangingPunct="1"/>
            <a:r>
              <a:rPr lang="en-US" smtClean="0"/>
              <a:t>Programs must therefore be larger and more difficult to maintain</a:t>
            </a:r>
          </a:p>
          <a:p>
            <a:pPr eaLnBrk="1" hangingPunct="1"/>
            <a:r>
              <a:rPr lang="en-US" smtClean="0"/>
              <a:t>Complexity requires</a:t>
            </a:r>
          </a:p>
          <a:p>
            <a:pPr lvl="1" eaLnBrk="1" hangingPunct="1"/>
            <a:r>
              <a:rPr lang="en-US" smtClean="0"/>
              <a:t>Additional processing (slower) an</a:t>
            </a:r>
          </a:p>
          <a:p>
            <a:pPr lvl="1" eaLnBrk="1" hangingPunct="1"/>
            <a:r>
              <a:rPr lang="en-US" smtClean="0"/>
              <a:t>More memory (larger and more expensive)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419600"/>
          </a:xfrm>
        </p:spPr>
        <p:txBody>
          <a:bodyPr/>
          <a:lstStyle/>
          <a:p>
            <a:pPr eaLnBrk="1" hangingPunct="1"/>
            <a:r>
              <a:rPr lang="en-US" smtClean="0"/>
              <a:t>How to make HTML into XHTML?</a:t>
            </a:r>
          </a:p>
          <a:p>
            <a:pPr eaLnBrk="1" hangingPunct="1"/>
            <a:r>
              <a:rPr lang="en-US" smtClean="0"/>
              <a:t>Before &lt;html&gt; add: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Verdana" pitchFamily="34" charset="0"/>
              </a:rPr>
              <a:t>   &lt;?xml version=“1.0”&gt;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Verdana" pitchFamily="34" charset="0"/>
              </a:rPr>
              <a:t>   &lt;!DOCTYPE html PUBLIC </a:t>
            </a:r>
            <a:r>
              <a:rPr lang="en-US" sz="1800" b="1" smtClean="0">
                <a:solidFill>
                  <a:srgbClr val="FF0000"/>
                </a:solidFill>
                <a:latin typeface="Verdana" pitchFamily="34" charset="0"/>
              </a:rPr>
              <a:t>¬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Verdana" pitchFamily="34" charset="0"/>
              </a:rPr>
              <a:t>   “-//W3C//DTD XHTML 1.0 Transitional//EN” </a:t>
            </a:r>
            <a:r>
              <a:rPr lang="en-US" sz="1800" b="1" smtClean="0">
                <a:solidFill>
                  <a:srgbClr val="FF0000"/>
                </a:solidFill>
                <a:latin typeface="Verdana" pitchFamily="34" charset="0"/>
              </a:rPr>
              <a:t>¬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Verdana" pitchFamily="34" charset="0"/>
              </a:rPr>
              <a:t>   http://www/w3/org/TR/xhtml/11/DTD/xhtml1-transitional.dtd&gt;</a:t>
            </a:r>
          </a:p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line: XML Declaration</a:t>
            </a:r>
          </a:p>
          <a:p>
            <a:pPr eaLnBrk="1" hangingPunct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line: Document Type Definition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Also, change &lt;html&gt; tag itself: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latin typeface="Verdana" pitchFamily="34" charset="0"/>
              </a:rPr>
              <a:t>&lt;html </a:t>
            </a:r>
            <a:r>
              <a:rPr lang="en-US" sz="2400" dirty="0" err="1" smtClean="0">
                <a:latin typeface="Verdana" pitchFamily="34" charset="0"/>
              </a:rPr>
              <a:t>xmlns</a:t>
            </a:r>
            <a:r>
              <a:rPr lang="en-US" sz="2400" dirty="0" smtClean="0">
                <a:latin typeface="Verdana" pitchFamily="34" charset="0"/>
              </a:rPr>
              <a:t>=“http://www.w3.org/1999/xhtml”&gt;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200" dirty="0" smtClean="0"/>
              <a:t>			</a:t>
            </a:r>
          </a:p>
          <a:p>
            <a:pPr lvl="1" eaLnBrk="1" hangingPunct="1"/>
            <a:r>
              <a:rPr lang="en-US" dirty="0" smtClean="0"/>
              <a:t>“Tags defined in this document conform to the W3C definitions found at ...”</a:t>
            </a:r>
          </a:p>
          <a:p>
            <a:pPr eaLnBrk="1" hangingPunct="1"/>
            <a:r>
              <a:rPr lang="en-US" dirty="0" smtClean="0"/>
              <a:t>Start using the new standards NOW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Ch02-Ex-04</a:t>
            </a:r>
            <a:endParaRPr lang="en-US" dirty="0" smtClean="0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 flipV="1">
            <a:off x="2286000" y="3200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19400" y="3200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XML namespace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HTML, XML, and XHTML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&lt;meta&gt; tag describes document content</a:t>
            </a:r>
          </a:p>
          <a:p>
            <a:pPr eaLnBrk="1" hangingPunct="1"/>
            <a:r>
              <a:rPr lang="en-US" smtClean="0"/>
              <a:t>Useful for search engines</a:t>
            </a:r>
          </a:p>
          <a:p>
            <a:pPr eaLnBrk="1" hangingPunct="1"/>
            <a:r>
              <a:rPr lang="en-US" smtClean="0">
                <a:solidFill>
                  <a:srgbClr val="00CC00"/>
                </a:solidFill>
              </a:rPr>
              <a:t>Optional</a:t>
            </a:r>
          </a:p>
          <a:p>
            <a:pPr lvl="1" eaLnBrk="1" hangingPunct="1"/>
            <a:r>
              <a:rPr lang="en-US" smtClean="0"/>
              <a:t>Goes in &lt;head&gt; section</a:t>
            </a:r>
          </a:p>
          <a:p>
            <a:pPr eaLnBrk="1" hangingPunct="1"/>
            <a:r>
              <a:rPr lang="en-US" smtClean="0"/>
              <a:t>Attribute examples:</a:t>
            </a:r>
          </a:p>
          <a:p>
            <a:pPr lvl="1" eaLnBrk="1" hangingPunct="1"/>
            <a:r>
              <a:rPr lang="en-US" smtClean="0"/>
              <a:t>Name: “keywords”, “description”</a:t>
            </a:r>
          </a:p>
          <a:p>
            <a:pPr lvl="1" eaLnBrk="1" hangingPunct="1"/>
            <a:r>
              <a:rPr lang="en-US" smtClean="0"/>
              <a:t>Content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Verdana" pitchFamily="34" charset="0"/>
              </a:rPr>
              <a:t>&lt;meta </a:t>
            </a:r>
            <a:r>
              <a:rPr lang="en-US" sz="2000" smtClean="0">
                <a:solidFill>
                  <a:srgbClr val="FF0000"/>
                </a:solidFill>
                <a:latin typeface="Verdana" pitchFamily="34" charset="0"/>
              </a:rPr>
              <a:t>name</a:t>
            </a:r>
            <a:r>
              <a:rPr lang="en-US" sz="2000" smtClean="0">
                <a:latin typeface="Verdana" pitchFamily="34" charset="0"/>
              </a:rPr>
              <a:t>=“keywords” </a:t>
            </a:r>
            <a:r>
              <a:rPr lang="en-US" sz="2000" smtClean="0">
                <a:solidFill>
                  <a:srgbClr val="FF0000"/>
                </a:solidFill>
                <a:latin typeface="Verdana" pitchFamily="34" charset="0"/>
              </a:rPr>
              <a:t>content</a:t>
            </a:r>
            <a:r>
              <a:rPr lang="en-US" sz="2000" smtClean="0">
                <a:latin typeface="Verdana" pitchFamily="34" charset="0"/>
              </a:rPr>
              <a:t>=“coffee, tea, imported” /&gt;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HTML Document contains HTML </a:t>
            </a:r>
            <a:r>
              <a:rPr lang="en-US" u="sng" dirty="0" smtClean="0"/>
              <a:t>source code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Describes </a:t>
            </a:r>
            <a:r>
              <a:rPr lang="en-US" b="1" i="1" u="sng" dirty="0" smtClean="0">
                <a:solidFill>
                  <a:srgbClr val="FF0000"/>
                </a:solidFill>
              </a:rPr>
              <a:t>content</a:t>
            </a:r>
            <a:r>
              <a:rPr lang="en-US" dirty="0" smtClean="0"/>
              <a:t> and </a:t>
            </a:r>
            <a:r>
              <a:rPr lang="en-US" b="1" i="1" u="sng" dirty="0" smtClean="0">
                <a:solidFill>
                  <a:srgbClr val="FF0000"/>
                </a:solidFill>
              </a:rPr>
              <a:t>layout</a:t>
            </a:r>
            <a:r>
              <a:rPr lang="en-US" dirty="0" smtClean="0"/>
              <a:t> of Web page</a:t>
            </a:r>
          </a:p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Content: </a:t>
            </a:r>
            <a:r>
              <a:rPr lang="en-US" u="sng" dirty="0" smtClean="0"/>
              <a:t>what</a:t>
            </a:r>
            <a:r>
              <a:rPr lang="en-US" dirty="0" smtClean="0"/>
              <a:t> to display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Words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Data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Pictures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Etc…</a:t>
            </a:r>
            <a:endParaRPr lang="en-US" dirty="0" smtClean="0"/>
          </a:p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Layout: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How it will </a:t>
            </a:r>
            <a:r>
              <a:rPr lang="en-US" u="sng" dirty="0" smtClean="0"/>
              <a:t>look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How it will </a:t>
            </a:r>
            <a:r>
              <a:rPr lang="en-US" u="sng" dirty="0" smtClean="0"/>
              <a:t>behave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Paragraphs and Line Breaks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Can’t use whitespace to format document</a:t>
            </a:r>
          </a:p>
          <a:p>
            <a:pPr lvl="1" eaLnBrk="1" hangingPunct="1"/>
            <a:r>
              <a:rPr lang="en-US" dirty="0" smtClean="0"/>
              <a:t>Space, tab, linefeed, etc.</a:t>
            </a:r>
          </a:p>
          <a:p>
            <a:pPr eaLnBrk="1" hangingPunct="1"/>
            <a:r>
              <a:rPr lang="en-US" dirty="0" smtClean="0"/>
              <a:t>HTML uses elements (tags) and </a:t>
            </a:r>
            <a:r>
              <a:rPr lang="en-US" u="sng" dirty="0" smtClean="0"/>
              <a:t>only</a:t>
            </a:r>
            <a:r>
              <a:rPr lang="en-US" dirty="0" smtClean="0"/>
              <a:t> elements to define document’s structure</a:t>
            </a:r>
          </a:p>
          <a:p>
            <a:pPr eaLnBrk="1" hangingPunct="1"/>
            <a:r>
              <a:rPr lang="en-US" dirty="0" smtClean="0"/>
              <a:t>Examples:</a:t>
            </a:r>
          </a:p>
          <a:p>
            <a:pPr lvl="1" eaLnBrk="1" hangingPunct="1"/>
            <a:r>
              <a:rPr lang="en-US" dirty="0" smtClean="0"/>
              <a:t>Paragraph tag &lt;p&gt;</a:t>
            </a:r>
          </a:p>
          <a:p>
            <a:pPr lvl="2" eaLnBrk="1" hangingPunct="1"/>
            <a:r>
              <a:rPr lang="en-US" dirty="0" smtClean="0"/>
              <a:t>Classifies a block of text as a paragraph</a:t>
            </a:r>
          </a:p>
          <a:p>
            <a:pPr lvl="2" eaLnBrk="1" hangingPunct="1"/>
            <a:r>
              <a:rPr lang="en-US" dirty="0" smtClean="0"/>
              <a:t>Preceded and followed by a blank line (usually)</a:t>
            </a:r>
          </a:p>
          <a:p>
            <a:pPr lvl="2" eaLnBrk="1" hangingPunct="1"/>
            <a:r>
              <a:rPr lang="en-US" dirty="0" smtClean="0"/>
              <a:t>Can add other attributes (Chapter 3)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Paragraphs and Line Breaks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Break tag &lt;br&gt;</a:t>
            </a:r>
          </a:p>
          <a:p>
            <a:pPr lvl="1" eaLnBrk="1" hangingPunct="1"/>
            <a:r>
              <a:rPr lang="en-US" dirty="0" smtClean="0"/>
              <a:t>Generates a line break</a:t>
            </a:r>
          </a:p>
          <a:p>
            <a:pPr lvl="1" eaLnBrk="1" hangingPunct="1"/>
            <a:r>
              <a:rPr lang="en-US" dirty="0" smtClean="0"/>
              <a:t>Without inserting a blank line like the &lt;p&gt; tag.</a:t>
            </a:r>
          </a:p>
          <a:p>
            <a:pPr lvl="1" eaLnBrk="1" hangingPunct="1"/>
            <a:r>
              <a:rPr lang="en-US" dirty="0" smtClean="0"/>
              <a:t>“Empty” tag – no &lt;/br&gt; needed</a:t>
            </a:r>
          </a:p>
          <a:p>
            <a:pPr lvl="1" eaLnBrk="1" hangingPunct="1"/>
            <a:r>
              <a:rPr lang="en-US" dirty="0" smtClean="0"/>
              <a:t>XHTML version:</a:t>
            </a:r>
          </a:p>
          <a:p>
            <a:pPr lvl="2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&lt;br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/>
              <a:t>instead (space optional)</a:t>
            </a:r>
          </a:p>
          <a:p>
            <a:pPr lvl="2" eaLnBrk="1" hangingPunct="1"/>
            <a:r>
              <a:rPr lang="en-US" dirty="0" smtClean="0"/>
              <a:t>/ required by XHTML to indicate an empty element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Ch02-Ex-05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Emphasizing text</a:t>
            </a:r>
          </a:p>
          <a:p>
            <a:pPr lvl="1" eaLnBrk="1" hangingPunct="1"/>
            <a:r>
              <a:rPr lang="en-US" dirty="0" smtClean="0"/>
              <a:t>&lt;em&gt; - italics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1900" dirty="0" smtClean="0">
                <a:latin typeface="Verdana" pitchFamily="34" charset="0"/>
              </a:rPr>
              <a:t>   HTML:     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This &lt;em&gt;word&lt;/em&gt; is italicized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900" dirty="0" smtClean="0">
                <a:latin typeface="Verdana" pitchFamily="34" charset="0"/>
              </a:rPr>
              <a:t>	Browser:  This </a:t>
            </a:r>
            <a:r>
              <a:rPr lang="en-US" sz="1900" i="1" dirty="0" smtClean="0">
                <a:latin typeface="Verdana" pitchFamily="34" charset="0"/>
              </a:rPr>
              <a:t>word</a:t>
            </a:r>
            <a:r>
              <a:rPr lang="en-US" sz="1900" dirty="0" smtClean="0">
                <a:latin typeface="Verdana" pitchFamily="34" charset="0"/>
              </a:rPr>
              <a:t> is italicized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>
              <a:latin typeface="Verdana" pitchFamily="34" charset="0"/>
            </a:endParaRPr>
          </a:p>
          <a:p>
            <a:pPr lvl="1" eaLnBrk="1" hangingPunct="1"/>
            <a:r>
              <a:rPr lang="en-US" dirty="0" smtClean="0"/>
              <a:t>&lt;strong&gt; - bold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900" dirty="0" smtClean="0">
                <a:latin typeface="Verdana" pitchFamily="34" charset="0"/>
              </a:rPr>
              <a:t>   HTML:     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This &lt;strong&gt;word&lt;/strong&gt; is bold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900" dirty="0" smtClean="0">
                <a:latin typeface="Verdana" pitchFamily="34" charset="0"/>
              </a:rPr>
              <a:t>   Browser:  This </a:t>
            </a:r>
            <a:r>
              <a:rPr lang="en-US" sz="1900" b="1" dirty="0" smtClean="0">
                <a:latin typeface="Verdana" pitchFamily="34" charset="0"/>
              </a:rPr>
              <a:t>word</a:t>
            </a:r>
            <a:r>
              <a:rPr lang="en-US" sz="1900" dirty="0" smtClean="0">
                <a:latin typeface="Verdana" pitchFamily="34" charset="0"/>
              </a:rPr>
              <a:t> is bold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Ch02-Ex-06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Italics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… 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/>
            <a:r>
              <a:rPr lang="en-US" dirty="0" smtClean="0"/>
              <a:t>Bold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&lt;b&gt; … &lt;/b&gt;</a:t>
            </a:r>
          </a:p>
          <a:p>
            <a:pPr eaLnBrk="1" hangingPunct="1"/>
            <a:r>
              <a:rPr lang="en-US" dirty="0" smtClean="0"/>
              <a:t>Why 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&lt;em&gt; </a:t>
            </a:r>
            <a:r>
              <a:rPr lang="en-US" dirty="0" smtClean="0"/>
              <a:t>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&lt;strong&gt;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&lt;b&gt;</a:t>
            </a:r>
            <a:r>
              <a:rPr lang="en-US" dirty="0" smtClean="0"/>
              <a:t> define the </a:t>
            </a:r>
            <a:r>
              <a:rPr lang="en-US" dirty="0" smtClean="0">
                <a:solidFill>
                  <a:srgbClr val="FF0000"/>
                </a:solidFill>
              </a:rPr>
              <a:t>presentation</a:t>
            </a:r>
            <a:r>
              <a:rPr lang="en-US" dirty="0" smtClean="0"/>
              <a:t> (display)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&lt;em&gt; 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&lt;strong&gt; </a:t>
            </a:r>
            <a:r>
              <a:rPr lang="en-US" dirty="0" smtClean="0"/>
              <a:t>define the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Structure vs. Presentation: so what?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early HTML, designers used tags for both: structure and 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Problem: Those Web pages display well </a:t>
            </a:r>
            <a:r>
              <a:rPr lang="en-US" u="sng" smtClean="0"/>
              <a:t>only on PCs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Other devices required other versions of the HTML code.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Presentation does </a:t>
            </a:r>
            <a:r>
              <a:rPr lang="en-US" u="sng" smtClean="0"/>
              <a:t>not</a:t>
            </a:r>
            <a:r>
              <a:rPr lang="en-US" smtClean="0"/>
              <a:t> have to be visual!</a:t>
            </a:r>
            <a:endParaRPr lang="en-US" u="sng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&lt;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&gt;, &lt;em&gt;, &lt;cite&gt;, &lt;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dfn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&gt;, &lt;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&gt;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More details on &lt;</a:t>
            </a:r>
            <a:r>
              <a:rPr lang="en-US" dirty="0" err="1" smtClean="0"/>
              <a:t>i</a:t>
            </a:r>
            <a:r>
              <a:rPr lang="en-US" dirty="0" smtClean="0"/>
              <a:t>&gt; vs. &lt;em&gt;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 of:</a:t>
            </a:r>
            <a:br>
              <a:rPr lang="en-US" dirty="0" smtClean="0"/>
            </a:br>
            <a:r>
              <a:rPr lang="en-US" dirty="0" smtClean="0"/>
              <a:t> 	  &lt;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vs. &lt;em&gt;</a:t>
            </a:r>
            <a:br>
              <a:rPr lang="en-US" dirty="0" smtClean="0"/>
            </a:br>
            <a:r>
              <a:rPr lang="en-US" dirty="0" smtClean="0"/>
              <a:t> vs. &lt;cite&gt;</a:t>
            </a:r>
            <a:br>
              <a:rPr lang="en-US" dirty="0" smtClean="0"/>
            </a:br>
            <a:r>
              <a:rPr lang="en-US" dirty="0" smtClean="0"/>
              <a:t> vs. &lt;</a:t>
            </a:r>
            <a:r>
              <a:rPr lang="en-US" dirty="0" err="1" smtClean="0"/>
              <a:t>dfn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vs. &lt;</a:t>
            </a:r>
            <a:r>
              <a:rPr lang="en-US" dirty="0" err="1" smtClean="0"/>
              <a:t>var</a:t>
            </a:r>
            <a:r>
              <a:rPr lang="en-US" dirty="0" smtClean="0"/>
              <a:t>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All print as italics by default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See: </a:t>
            </a:r>
            <a:r>
              <a:rPr lang="en-US" dirty="0" smtClean="0">
                <a:hlinkClick r:id="rId2"/>
              </a:rPr>
              <a:t>http://htmlhelp.com/reference/html40/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Check the above tags for good explanations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By defining structure and presentation separately this problem is eliminated</a:t>
            </a:r>
          </a:p>
          <a:p>
            <a:pPr eaLnBrk="1" hangingPunct="1"/>
            <a:r>
              <a:rPr lang="en-US" smtClean="0"/>
              <a:t>Structure defined by HTML code</a:t>
            </a:r>
          </a:p>
          <a:p>
            <a:pPr eaLnBrk="1" hangingPunct="1"/>
            <a:r>
              <a:rPr lang="en-US" smtClean="0"/>
              <a:t>Presentation defined elsewhere:</a:t>
            </a:r>
          </a:p>
          <a:p>
            <a:pPr lvl="1" eaLnBrk="1" hangingPunct="1"/>
            <a:r>
              <a:rPr lang="en-US" smtClean="0"/>
              <a:t>Browser</a:t>
            </a:r>
          </a:p>
          <a:p>
            <a:pPr lvl="1" eaLnBrk="1" hangingPunct="1"/>
            <a:r>
              <a:rPr lang="en-US" smtClean="0"/>
              <a:t>Style sheet definitions (Chapter 3)</a:t>
            </a:r>
          </a:p>
          <a:p>
            <a:pPr eaLnBrk="1" hangingPunct="1"/>
            <a:r>
              <a:rPr lang="en-US" smtClean="0"/>
              <a:t>This is the point of XHTML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Block-level elements</a:t>
            </a:r>
          </a:p>
          <a:p>
            <a:pPr lvl="1" eaLnBrk="1" hangingPunct="1"/>
            <a:r>
              <a:rPr lang="en-US" dirty="0" smtClean="0"/>
              <a:t>Define a complete section of text</a:t>
            </a:r>
          </a:p>
          <a:p>
            <a:pPr lvl="1" eaLnBrk="1" hangingPunct="1"/>
            <a:r>
              <a:rPr lang="en-US" dirty="0" smtClean="0"/>
              <a:t>Typically preceded and followed by a blank line</a:t>
            </a:r>
          </a:p>
          <a:p>
            <a:pPr lvl="1" eaLnBrk="1" hangingPunct="1"/>
            <a:r>
              <a:rPr lang="en-US" dirty="0" smtClean="0"/>
              <a:t>Body, header, paragraph tags</a:t>
            </a:r>
          </a:p>
          <a:p>
            <a:pPr eaLnBrk="1" hangingPunct="1"/>
            <a:r>
              <a:rPr lang="en-US" dirty="0" smtClean="0"/>
              <a:t>Inline elements</a:t>
            </a:r>
          </a:p>
          <a:p>
            <a:pPr lvl="1" eaLnBrk="1" hangingPunct="1"/>
            <a:r>
              <a:rPr lang="en-US" dirty="0" smtClean="0"/>
              <a:t>Apply to a sequence of characters </a:t>
            </a:r>
            <a:r>
              <a:rPr lang="en-US" u="sng" dirty="0" smtClean="0"/>
              <a:t>within a block</a:t>
            </a:r>
            <a:endParaRPr lang="en-US" dirty="0" smtClean="0"/>
          </a:p>
          <a:p>
            <a:pPr lvl="1" eaLnBrk="1" hangingPunct="1"/>
            <a:r>
              <a:rPr lang="en-US" dirty="0" smtClean="0"/>
              <a:t>Emphasis and strong tags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Blocks may contain anything: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blocks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&lt;body&gt;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&lt;p&gt;…&lt;/p&gt;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&lt;/body&gt;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Inline elements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&lt;h2&gt;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&lt;em&gt;…&lt;/em&gt;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&lt;/h2&gt;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Inline elements may contain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inline elements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&lt;em&gt;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&lt;strong&gt;…&lt;/strong&gt;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&lt;/em&gt;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BUT NOT BLOCKS!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&lt;em&gt;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&lt;h2&gt;…&lt;/h2&gt;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&lt;/em&gt;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1295400" y="6096000"/>
            <a:ext cx="533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Font size:</a:t>
            </a:r>
          </a:p>
          <a:p>
            <a:pPr lvl="1" eaLnBrk="1" hangingPunct="1"/>
            <a:r>
              <a:rPr lang="en-US" smtClean="0"/>
              <a:t>&lt;big&gt;…&lt;/big&gt;</a:t>
            </a:r>
          </a:p>
          <a:p>
            <a:pPr lvl="1" eaLnBrk="1" hangingPunct="1"/>
            <a:r>
              <a:rPr lang="en-US" smtClean="0"/>
              <a:t>&lt;small&gt;…&lt;/small&gt;</a:t>
            </a:r>
          </a:p>
          <a:p>
            <a:pPr lvl="1" eaLnBrk="1" hangingPunct="1"/>
            <a:r>
              <a:rPr lang="en-US" smtClean="0"/>
              <a:t>Do NOT use header tags to control the appearance of text</a:t>
            </a:r>
          </a:p>
          <a:p>
            <a:pPr lvl="1" eaLnBrk="1" hangingPunct="1"/>
            <a:r>
              <a:rPr lang="en-US" smtClean="0"/>
              <a:t>This misclassifies the text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HTML documents are simple </a:t>
            </a:r>
            <a:r>
              <a:rPr lang="en-US" u="sng" dirty="0" smtClean="0">
                <a:solidFill>
                  <a:srgbClr val="FF0000"/>
                </a:solidFill>
              </a:rPr>
              <a:t>text-only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What you’d see on a keyboard</a:t>
            </a:r>
          </a:p>
          <a:p>
            <a:pPr lvl="1" eaLnBrk="1" hangingPunct="1"/>
            <a:r>
              <a:rPr lang="en-US" dirty="0" smtClean="0"/>
              <a:t>No specific fonts, sizes, etc.</a:t>
            </a:r>
          </a:p>
          <a:p>
            <a:pPr eaLnBrk="1" hangingPunct="1"/>
            <a:r>
              <a:rPr lang="en-US" dirty="0" smtClean="0"/>
              <a:t>Layout specified by “elements” or “tags”</a:t>
            </a:r>
          </a:p>
          <a:p>
            <a:pPr lvl="1" eaLnBrk="1" hangingPunct="1"/>
            <a:r>
              <a:rPr lang="en-US" dirty="0" smtClean="0"/>
              <a:t>Specify the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of the page</a:t>
            </a:r>
          </a:p>
          <a:p>
            <a:pPr lvl="1" eaLnBrk="1" hangingPunct="1"/>
            <a:r>
              <a:rPr lang="en-US" dirty="0" smtClean="0"/>
              <a:t>Classify the contents</a:t>
            </a:r>
          </a:p>
          <a:p>
            <a:pPr lvl="2" eaLnBrk="1" hangingPunct="1"/>
            <a:r>
              <a:rPr lang="en-US" dirty="0" smtClean="0"/>
              <a:t>“This content is a heading”</a:t>
            </a:r>
          </a:p>
          <a:p>
            <a:pPr lvl="2" eaLnBrk="1" hangingPunct="1"/>
            <a:r>
              <a:rPr lang="en-US" dirty="0" smtClean="0"/>
              <a:t>“This content  is just some text”</a:t>
            </a:r>
          </a:p>
          <a:p>
            <a:pPr lvl="2" eaLnBrk="1" hangingPunct="1"/>
            <a:r>
              <a:rPr lang="en-US" dirty="0" smtClean="0"/>
              <a:t>“Start a new paragraph here”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fonts be specified directly?</a:t>
            </a:r>
          </a:p>
          <a:p>
            <a:pPr eaLnBrk="1" hangingPunct="1"/>
            <a:r>
              <a:rPr lang="en-US" smtClean="0"/>
              <a:t>Font tag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&lt;font name=“courier”&gt;</a:t>
            </a:r>
            <a:r>
              <a:rPr lang="en-US" smtClean="0"/>
              <a:t>…</a:t>
            </a:r>
            <a:r>
              <a:rPr lang="en-US" smtClean="0">
                <a:solidFill>
                  <a:srgbClr val="FF0000"/>
                </a:solidFill>
              </a:rPr>
              <a:t>&lt;/font&gt;</a:t>
            </a:r>
          </a:p>
          <a:p>
            <a:pPr lvl="1" eaLnBrk="1" hangingPunct="1"/>
            <a:r>
              <a:rPr lang="en-US" smtClean="0"/>
              <a:t>Defines presentation, not structure</a:t>
            </a:r>
          </a:p>
          <a:p>
            <a:pPr lvl="1" eaLnBrk="1" hangingPunct="1"/>
            <a:r>
              <a:rPr lang="en-US" smtClean="0"/>
              <a:t>Style sheet method is preferred (Chapter 3)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control appearance?</a:t>
            </a:r>
          </a:p>
          <a:p>
            <a:pPr lvl="1" eaLnBrk="1" hangingPunct="1"/>
            <a:r>
              <a:rPr lang="en-US" smtClean="0"/>
              <a:t>Designer?</a:t>
            </a:r>
          </a:p>
          <a:p>
            <a:pPr lvl="1" eaLnBrk="1" hangingPunct="1"/>
            <a:r>
              <a:rPr lang="en-US" smtClean="0"/>
              <a:t>Surfer?</a:t>
            </a:r>
          </a:p>
          <a:p>
            <a:pPr eaLnBrk="1" hangingPunct="1"/>
            <a:r>
              <a:rPr lang="en-US" smtClean="0"/>
              <a:t>Default is surfer (by controlling browser settings)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Comments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&lt;!--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anything at 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Annotate code</a:t>
            </a:r>
          </a:p>
          <a:p>
            <a:pPr lvl="2" eaLnBrk="1" hangingPunct="1"/>
            <a:r>
              <a:rPr lang="en-US" dirty="0" smtClean="0"/>
              <a:t>Explain what and why</a:t>
            </a:r>
          </a:p>
          <a:p>
            <a:pPr lvl="1" eaLnBrk="1" hangingPunct="1"/>
            <a:r>
              <a:rPr lang="en-US" dirty="0" smtClean="0"/>
              <a:t>Prevent code from being processed</a:t>
            </a:r>
          </a:p>
          <a:p>
            <a:pPr lvl="2" eaLnBrk="1" hangingPunct="1"/>
            <a:r>
              <a:rPr lang="en-US" dirty="0" smtClean="0"/>
              <a:t>Temporarily remove code from being processed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Deprecation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Elements noted to be discontinued in the [near] future</a:t>
            </a:r>
          </a:p>
          <a:p>
            <a:pPr eaLnBrk="1" hangingPunct="1"/>
            <a:r>
              <a:rPr lang="en-US" smtClean="0"/>
              <a:t>Avoid using, use newer replacements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3886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Exercise 2.1, p. 52</a:t>
            </a:r>
          </a:p>
          <a:p>
            <a:pPr eaLnBrk="1" hangingPunct="1"/>
            <a:r>
              <a:rPr lang="en-US" sz="2800" dirty="0" smtClean="0"/>
              <a:t>Follow </a:t>
            </a:r>
            <a:r>
              <a:rPr lang="en-US" sz="2800" dirty="0" smtClean="0"/>
              <a:t>additional </a:t>
            </a:r>
            <a:r>
              <a:rPr lang="en-US" sz="2800" dirty="0" smtClean="0"/>
              <a:t>instructions </a:t>
            </a:r>
            <a:r>
              <a:rPr lang="en-US" sz="2800" dirty="0" smtClean="0"/>
              <a:t>on Assignments web </a:t>
            </a:r>
            <a:r>
              <a:rPr lang="en-US" sz="2800" dirty="0" smtClean="0"/>
              <a:t>page</a:t>
            </a:r>
          </a:p>
          <a:p>
            <a:pPr lvl="1" eaLnBrk="1" hangingPunct="1"/>
            <a:r>
              <a:rPr lang="en-US" sz="2400" smtClean="0"/>
              <a:t>PTW Chapter 2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Post document to your Web space as “</a:t>
            </a:r>
            <a:r>
              <a:rPr lang="en-US" sz="2800" i="1" dirty="0" smtClean="0">
                <a:solidFill>
                  <a:srgbClr val="FF0000"/>
                </a:solidFill>
              </a:rPr>
              <a:t>ptw02.htm</a:t>
            </a:r>
            <a:r>
              <a:rPr lang="en-US" sz="2800" dirty="0" smtClean="0"/>
              <a:t>”</a:t>
            </a:r>
          </a:p>
          <a:p>
            <a:pPr lvl="1" eaLnBrk="1" hangingPunct="1"/>
            <a:r>
              <a:rPr lang="en-US" sz="2400" dirty="0" smtClean="0"/>
              <a:t>Send a copy of the code to Moodle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Grade based on:</a:t>
            </a:r>
          </a:p>
          <a:p>
            <a:pPr lvl="1" eaLnBrk="1" hangingPunct="1"/>
            <a:r>
              <a:rPr lang="en-US" sz="2400" dirty="0" smtClean="0"/>
              <a:t>Appearance</a:t>
            </a:r>
          </a:p>
          <a:p>
            <a:pPr lvl="1" eaLnBrk="1" hangingPunct="1"/>
            <a:r>
              <a:rPr lang="en-US" sz="2400" dirty="0" smtClean="0"/>
              <a:t>Technical correctness of code</a:t>
            </a:r>
          </a:p>
          <a:p>
            <a:pPr lvl="1" eaLnBrk="1" hangingPunct="1"/>
            <a:r>
              <a:rPr lang="en-US" sz="2400" dirty="0" smtClean="0"/>
              <a:t>Exercise works in IE and FireFox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The HTML Source Document</a:t>
            </a:r>
            <a:br>
              <a:rPr lang="en-US" sz="4000" dirty="0" smtClean="0"/>
            </a:br>
            <a:r>
              <a:rPr lang="en-US" sz="3200" dirty="0" smtClean="0"/>
              <a:t>Examples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Heading tags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&lt;h1&gt;</a:t>
            </a:r>
            <a:r>
              <a:rPr lang="en-US" dirty="0" smtClean="0"/>
              <a:t>Some text goes here</a:t>
            </a:r>
            <a:r>
              <a:rPr lang="en-US" dirty="0" smtClean="0">
                <a:solidFill>
                  <a:srgbClr val="FF0000"/>
                </a:solidFill>
              </a:rPr>
              <a:t>&lt;/h1&gt;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Levels 1 –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Most important – least important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Ch02-Ex-01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Paragraph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&lt;p&gt;</a:t>
            </a:r>
            <a:r>
              <a:rPr lang="en-US" dirty="0" smtClean="0"/>
              <a:t>The paragraph goes here</a:t>
            </a:r>
            <a:r>
              <a:rPr lang="en-US" dirty="0" smtClean="0">
                <a:solidFill>
                  <a:srgbClr val="FF0000"/>
                </a:solidFill>
              </a:rPr>
              <a:t>&lt;/p&gt;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3" action="ppaction://hlinkfile"/>
              </a:rPr>
              <a:t>Ch02-Ex-02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 structure of Web pages</a:t>
            </a:r>
          </a:p>
          <a:p>
            <a:pPr eaLnBrk="1" hangingPunct="1"/>
            <a:r>
              <a:rPr lang="en-US" smtClean="0"/>
              <a:t>HTML tags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&lt;html&gt;</a:t>
            </a:r>
            <a:r>
              <a:rPr lang="en-US" smtClean="0"/>
              <a:t>The entire Web page goes here</a:t>
            </a:r>
            <a:r>
              <a:rPr lang="en-US" smtClean="0">
                <a:solidFill>
                  <a:srgbClr val="FF0000"/>
                </a:solidFill>
              </a:rPr>
              <a:t>&lt;/html&gt;</a:t>
            </a:r>
          </a:p>
          <a:p>
            <a:pPr lvl="1" eaLnBrk="1" hangingPunct="1"/>
            <a:r>
              <a:rPr lang="en-US" smtClean="0"/>
              <a:t>Required</a:t>
            </a:r>
          </a:p>
          <a:p>
            <a:pPr lvl="1" eaLnBrk="1" hangingPunct="1"/>
            <a:r>
              <a:rPr lang="en-US" smtClean="0"/>
              <a:t>Two major elements</a:t>
            </a:r>
          </a:p>
          <a:p>
            <a:pPr lvl="2" eaLnBrk="1" hangingPunct="1"/>
            <a:r>
              <a:rPr lang="en-US" smtClean="0"/>
              <a:t>&lt;head&gt;</a:t>
            </a:r>
          </a:p>
          <a:p>
            <a:pPr lvl="2" eaLnBrk="1" hangingPunct="1"/>
            <a:r>
              <a:rPr lang="en-US" smtClean="0"/>
              <a:t>&lt;body&gt;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Head element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&lt;head&gt; </a:t>
            </a:r>
            <a:r>
              <a:rPr lang="en-US" dirty="0" smtClean="0"/>
              <a:t>Head information goes here </a:t>
            </a:r>
            <a:r>
              <a:rPr lang="en-US" dirty="0" smtClean="0">
                <a:solidFill>
                  <a:srgbClr val="FF0000"/>
                </a:solidFill>
              </a:rPr>
              <a:t>&lt;/head&gt;</a:t>
            </a:r>
            <a:endParaRPr lang="en-US" dirty="0" smtClean="0"/>
          </a:p>
          <a:p>
            <a:pPr lvl="1" eaLnBrk="1" hangingPunct="1"/>
            <a:r>
              <a:rPr lang="en-US" dirty="0" smtClean="0"/>
              <a:t>“Required”</a:t>
            </a:r>
          </a:p>
          <a:p>
            <a:pPr lvl="1" eaLnBrk="1" hangingPunct="1"/>
            <a:r>
              <a:rPr lang="en-US" dirty="0" smtClean="0"/>
              <a:t>General information </a:t>
            </a:r>
            <a:r>
              <a:rPr lang="en-US" dirty="0" smtClean="0"/>
              <a:t>for the </a:t>
            </a:r>
            <a:r>
              <a:rPr lang="en-US" dirty="0" smtClean="0"/>
              <a:t>whole document</a:t>
            </a:r>
          </a:p>
          <a:p>
            <a:pPr lvl="2" eaLnBrk="1" hangingPunct="1"/>
            <a:r>
              <a:rPr lang="en-US" dirty="0" smtClean="0"/>
              <a:t>e.g.</a:t>
            </a:r>
          </a:p>
          <a:p>
            <a:pPr lvl="3" eaLnBrk="1" hangingPunct="1"/>
            <a:r>
              <a:rPr lang="en-US" dirty="0" smtClean="0">
                <a:solidFill>
                  <a:srgbClr val="FF0000"/>
                </a:solidFill>
              </a:rPr>
              <a:t>&lt;title&gt; </a:t>
            </a:r>
            <a:r>
              <a:rPr lang="en-US" dirty="0" smtClean="0"/>
              <a:t>The page title goes here </a:t>
            </a:r>
            <a:r>
              <a:rPr lang="en-US" dirty="0" smtClean="0">
                <a:solidFill>
                  <a:srgbClr val="FF0000"/>
                </a:solidFill>
              </a:rPr>
              <a:t>&lt;/title&gt;</a:t>
            </a:r>
          </a:p>
          <a:p>
            <a:pPr lvl="3" eaLnBrk="1" hangingPunct="1"/>
            <a:r>
              <a:rPr lang="en-US" dirty="0" smtClean="0">
                <a:solidFill>
                  <a:srgbClr val="FF0000"/>
                </a:solidFill>
              </a:rPr>
              <a:t>&lt;style&gt; </a:t>
            </a:r>
            <a:r>
              <a:rPr lang="en-US" dirty="0" smtClean="0"/>
              <a:t>Style info here </a:t>
            </a:r>
            <a:r>
              <a:rPr lang="en-US" dirty="0" smtClean="0">
                <a:solidFill>
                  <a:srgbClr val="FF0000"/>
                </a:solidFill>
              </a:rPr>
              <a:t>&lt;/style&gt;</a:t>
            </a:r>
          </a:p>
          <a:p>
            <a:pPr lvl="3" eaLnBrk="1" hangingPunct="1"/>
            <a:r>
              <a:rPr lang="en-US" dirty="0" smtClean="0">
                <a:solidFill>
                  <a:srgbClr val="FF0000"/>
                </a:solidFill>
              </a:rPr>
              <a:t>&lt;meta&gt; </a:t>
            </a:r>
            <a:r>
              <a:rPr lang="en-US" dirty="0" smtClean="0"/>
              <a:t>Meta info here </a:t>
            </a:r>
            <a:r>
              <a:rPr lang="en-US" dirty="0" smtClean="0">
                <a:solidFill>
                  <a:srgbClr val="FF0000"/>
                </a:solidFill>
              </a:rPr>
              <a:t>&lt;/meta&gt;</a:t>
            </a:r>
          </a:p>
          <a:p>
            <a:pPr lvl="4" eaLnBrk="1" hangingPunct="1"/>
            <a:r>
              <a:rPr lang="en-US" dirty="0" smtClean="0"/>
              <a:t>Keywords, what made this page, etc</a:t>
            </a:r>
          </a:p>
          <a:p>
            <a:pPr lvl="1" eaLnBrk="1" hangingPunct="1"/>
            <a:r>
              <a:rPr lang="en-US" dirty="0" smtClean="0"/>
              <a:t>This information does not </a:t>
            </a:r>
            <a:r>
              <a:rPr lang="en-US" u="sng" dirty="0" smtClean="0"/>
              <a:t>directly</a:t>
            </a:r>
            <a:r>
              <a:rPr lang="en-US" dirty="0" smtClean="0"/>
              <a:t> show in the browser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Body element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&lt;body&gt; </a:t>
            </a:r>
            <a:r>
              <a:rPr lang="en-US" dirty="0" smtClean="0"/>
              <a:t>Body “stuff” goes here </a:t>
            </a:r>
            <a:r>
              <a:rPr lang="en-US" dirty="0" smtClean="0">
                <a:solidFill>
                  <a:srgbClr val="FF0000"/>
                </a:solidFill>
              </a:rPr>
              <a:t>&lt;/body&gt;</a:t>
            </a:r>
            <a:endParaRPr lang="en-US" dirty="0" smtClean="0"/>
          </a:p>
          <a:p>
            <a:pPr lvl="1" eaLnBrk="1" hangingPunct="1"/>
            <a:r>
              <a:rPr lang="en-US" dirty="0" smtClean="0"/>
              <a:t>Required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Actual page content</a:t>
            </a:r>
          </a:p>
          <a:p>
            <a:pPr lvl="2" eaLnBrk="1" hangingPunct="1"/>
            <a:r>
              <a:rPr lang="en-US" dirty="0" smtClean="0"/>
              <a:t>e.g.</a:t>
            </a:r>
          </a:p>
          <a:p>
            <a:pPr lvl="3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 A paragraph &lt;/p&gt;</a:t>
            </a:r>
          </a:p>
          <a:p>
            <a:pPr lvl="3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&lt;h1&gt; Header 1 size characters &lt;/h1&gt;</a:t>
            </a:r>
          </a:p>
          <a:p>
            <a:pPr lvl="3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Ordered list elements 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3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&lt;hr&gt;  &lt;!-- a horizontal rule --&gt;</a:t>
            </a:r>
          </a:p>
          <a:p>
            <a:pPr lvl="1" eaLnBrk="1" hangingPunct="1"/>
            <a:r>
              <a:rPr lang="en-US" dirty="0" smtClean="0"/>
              <a:t>What is actually displayed by the browser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&lt;html&gt;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&lt;/html&gt;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838200" y="4648200"/>
            <a:ext cx="29273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&lt;body&gt;</a:t>
            </a:r>
          </a:p>
          <a:p>
            <a:r>
              <a:rPr lang="en-US" sz="3200" dirty="0"/>
              <a:t>	…		</a:t>
            </a:r>
          </a:p>
          <a:p>
            <a:r>
              <a:rPr lang="en-US" sz="3200" dirty="0"/>
              <a:t>&lt;/body&gt;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grpSp>
        <p:nvGrpSpPr>
          <p:cNvPr id="11269" name="Group 10"/>
          <p:cNvGrpSpPr>
            <a:grpSpLocks/>
          </p:cNvGrpSpPr>
          <p:nvPr/>
        </p:nvGrpSpPr>
        <p:grpSpPr bwMode="auto">
          <a:xfrm>
            <a:off x="2438400" y="5181600"/>
            <a:ext cx="5557838" cy="579438"/>
            <a:chOff x="1344" y="2880"/>
            <a:chExt cx="3501" cy="365"/>
          </a:xfrm>
        </p:grpSpPr>
        <p:sp>
          <p:nvSpPr>
            <p:cNvPr id="11272" name="Text Box 4"/>
            <p:cNvSpPr txBox="1">
              <a:spLocks noChangeArrowheads="1"/>
            </p:cNvSpPr>
            <p:nvPr/>
          </p:nvSpPr>
          <p:spPr bwMode="auto">
            <a:xfrm>
              <a:off x="2016" y="2880"/>
              <a:ext cx="282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srgbClr val="FF0000"/>
                  </a:solidFill>
                </a:rPr>
                <a:t>Page content goes here</a:t>
              </a:r>
            </a:p>
          </p:txBody>
        </p:sp>
        <p:sp>
          <p:nvSpPr>
            <p:cNvPr id="11273" name="Line 5"/>
            <p:cNvSpPr>
              <a:spLocks noChangeShapeType="1"/>
            </p:cNvSpPr>
            <p:nvPr/>
          </p:nvSpPr>
          <p:spPr bwMode="auto">
            <a:xfrm flipH="1">
              <a:off x="1344" y="3072"/>
              <a:ext cx="67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600200" y="3048000"/>
            <a:ext cx="43777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&lt;title&gt;</a:t>
            </a:r>
            <a:r>
              <a:rPr lang="en-US" sz="3200" i="1" dirty="0">
                <a:solidFill>
                  <a:srgbClr val="FF0000"/>
                </a:solidFill>
              </a:rPr>
              <a:t>Page Title</a:t>
            </a:r>
            <a:r>
              <a:rPr lang="en-US" sz="3200" dirty="0"/>
              <a:t>&lt;/title</a:t>
            </a:r>
            <a:r>
              <a:rPr lang="en-US" sz="3200" dirty="0" smtClean="0"/>
              <a:t>&gt;</a:t>
            </a:r>
          </a:p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762000" y="2514600"/>
            <a:ext cx="20313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&lt;head&gt;</a:t>
            </a:r>
          </a:p>
          <a:p>
            <a:r>
              <a:rPr lang="en-US" sz="3200" dirty="0"/>
              <a:t>		</a:t>
            </a:r>
          </a:p>
          <a:p>
            <a:endParaRPr lang="en-US" sz="3200" dirty="0" smtClean="0"/>
          </a:p>
          <a:p>
            <a:r>
              <a:rPr lang="en-US" sz="3200" dirty="0" smtClean="0"/>
              <a:t>&lt;/</a:t>
            </a:r>
            <a:r>
              <a:rPr lang="en-US" sz="3200" dirty="0"/>
              <a:t>head&gt;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9" grpId="0"/>
      <p:bldP spid="138247" grpId="0"/>
      <p:bldP spid="138248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2812</TotalTime>
  <Words>1756</Words>
  <Application>Microsoft Office PowerPoint</Application>
  <PresentationFormat>On-screen Show (4:3)</PresentationFormat>
  <Paragraphs>385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Pixel</vt:lpstr>
      <vt:lpstr>Programming the Web using XHTML and JavaScript</vt:lpstr>
      <vt:lpstr>The HTML Source Document</vt:lpstr>
      <vt:lpstr>The HTML Source Document</vt:lpstr>
      <vt:lpstr>The HTML Source Document</vt:lpstr>
      <vt:lpstr>The HTML Source Document Examples</vt:lpstr>
      <vt:lpstr>The HTML Source Document</vt:lpstr>
      <vt:lpstr>The HTML Source Document</vt:lpstr>
      <vt:lpstr>The HTML Source Document</vt:lpstr>
      <vt:lpstr>The HTML Source Document</vt:lpstr>
      <vt:lpstr>The HTML Source Document</vt:lpstr>
      <vt:lpstr>Editing an HTML Source Document</vt:lpstr>
      <vt:lpstr>HTML, XML, and XHTML</vt:lpstr>
      <vt:lpstr>HTML, XML, and XHTML Indenting</vt:lpstr>
      <vt:lpstr>HTML, XML, and XHTML Nesting</vt:lpstr>
      <vt:lpstr>HTML, XML, and XHTML</vt:lpstr>
      <vt:lpstr>Brief History of Markup Languages</vt:lpstr>
      <vt:lpstr>Brief History of Markup Languages</vt:lpstr>
      <vt:lpstr>Brief History of Markup Languages</vt:lpstr>
      <vt:lpstr>Brief History of Markup Languages</vt:lpstr>
      <vt:lpstr>Brief History of Markup Languages</vt:lpstr>
      <vt:lpstr>Brief History of Markup Languages</vt:lpstr>
      <vt:lpstr>HTML, XML, and XHTML</vt:lpstr>
      <vt:lpstr>HTML, XML, and XHTML</vt:lpstr>
      <vt:lpstr>HTML, XML, and XHTML</vt:lpstr>
      <vt:lpstr>HTML, XML, and XHTML</vt:lpstr>
      <vt:lpstr>HTML, XML, and XHTML</vt:lpstr>
      <vt:lpstr>HTML, XML, and XHTML</vt:lpstr>
      <vt:lpstr>HTML, XML, and XHTML</vt:lpstr>
      <vt:lpstr>HTML, XML, and XHTML</vt:lpstr>
      <vt:lpstr>Paragraphs and Line Breaks</vt:lpstr>
      <vt:lpstr>Paragraphs and Line Breaks</vt:lpstr>
      <vt:lpstr>More Tags!</vt:lpstr>
      <vt:lpstr>More Tags!</vt:lpstr>
      <vt:lpstr>More Tags!</vt:lpstr>
      <vt:lpstr>&lt;i&gt;, &lt;em&gt;, &lt;cite&gt;, &lt;dfn&gt;, &lt;var&gt;</vt:lpstr>
      <vt:lpstr>More Tags!</vt:lpstr>
      <vt:lpstr>More Tags!</vt:lpstr>
      <vt:lpstr>More Tags!</vt:lpstr>
      <vt:lpstr>More Tags!</vt:lpstr>
      <vt:lpstr>More Tags!</vt:lpstr>
      <vt:lpstr>More Tags!</vt:lpstr>
      <vt:lpstr>More Tags!</vt:lpstr>
      <vt:lpstr>Deprecation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88</cp:revision>
  <cp:lastPrinted>1601-01-01T00:00:00Z</cp:lastPrinted>
  <dcterms:created xsi:type="dcterms:W3CDTF">2003-08-24T19:51:36Z</dcterms:created>
  <dcterms:modified xsi:type="dcterms:W3CDTF">2011-07-07T16:17:48Z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