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1"/>
  </p:notesMasterIdLst>
  <p:sldIdLst>
    <p:sldId id="256" r:id="rId2"/>
    <p:sldId id="325" r:id="rId3"/>
    <p:sldId id="293" r:id="rId4"/>
    <p:sldId id="294" r:id="rId5"/>
    <p:sldId id="296" r:id="rId6"/>
    <p:sldId id="327" r:id="rId7"/>
    <p:sldId id="322" r:id="rId8"/>
    <p:sldId id="297" r:id="rId9"/>
    <p:sldId id="298" r:id="rId10"/>
    <p:sldId id="302" r:id="rId11"/>
    <p:sldId id="299" r:id="rId12"/>
    <p:sldId id="321" r:id="rId13"/>
    <p:sldId id="303" r:id="rId14"/>
    <p:sldId id="308" r:id="rId15"/>
    <p:sldId id="309" r:id="rId16"/>
    <p:sldId id="324" r:id="rId17"/>
    <p:sldId id="310" r:id="rId18"/>
    <p:sldId id="311" r:id="rId19"/>
    <p:sldId id="312" r:id="rId20"/>
    <p:sldId id="323" r:id="rId21"/>
    <p:sldId id="313" r:id="rId22"/>
    <p:sldId id="314" r:id="rId23"/>
    <p:sldId id="315" r:id="rId24"/>
    <p:sldId id="316" r:id="rId25"/>
    <p:sldId id="317" r:id="rId26"/>
    <p:sldId id="318" r:id="rId27"/>
    <p:sldId id="326" r:id="rId28"/>
    <p:sldId id="319" r:id="rId29"/>
    <p:sldId id="288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99FF"/>
    <a:srgbClr val="3399FF"/>
    <a:srgbClr val="00CC00"/>
    <a:srgbClr val="0000F4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B0628B9-5AA3-4501-9531-88EA5C7F4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03064D7-C3F9-42AB-B6BE-E0B053E63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74E7E58-7FFE-4BC3-BEBD-2AFF27339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819F566-0354-4835-A922-06B01D422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A72ED35-D0D6-4BBB-9476-ABEB92ECE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0B78501-1AE0-4050-B388-7C5B5CCEA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E9D42F2-56E4-4D55-A188-9F1BA52F3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D708865-7F2A-4952-B710-52BE3C2BD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019FB30-46CF-42C6-8A6B-2491DA407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102A562-AF7A-483B-BD31-BBDCE3065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1941B9C-E896-4F55-97DD-3BD23C72A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7281964-1A69-47B8-B9DB-CC117F30C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7A75A26-3AB2-459A-AD5D-46D293E79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90C4F083-FEA1-4ECB-A5DC-B9EF49A0F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3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05-Ex-04a.html" TargetMode="External"/><Relationship Id="rId2" Type="http://schemas.openxmlformats.org/officeDocument/2006/relationships/hyperlink" Target="../../ITIS2300-Common/HTMLExamples/Ch05-Ex-04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5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6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6a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nasa.gov/multimedia/highlights/index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InternalLink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InternalLink2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s.uncc.edu/~tkombo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7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adar.weather.gov/Conus/southeast_lite.php" TargetMode="External"/><Relationship Id="rId2" Type="http://schemas.openxmlformats.org/officeDocument/2006/relationships/hyperlink" Target="../../ITIS2300-Common/HTMLExamples/Ch05-Ex-08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9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1.html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05-Ex-02.html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5</a:t>
            </a:r>
          </a:p>
          <a:p>
            <a:pPr eaLnBrk="1" hangingPunct="1"/>
            <a:r>
              <a:rPr lang="en-US" smtClean="0"/>
              <a:t>Images, Links, and Multimedia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Deprecated </a:t>
            </a:r>
            <a:r>
              <a:rPr lang="en-US" smtClean="0">
                <a:solidFill>
                  <a:srgbClr val="0066FF"/>
                </a:solidFill>
              </a:rPr>
              <a:t>align</a:t>
            </a:r>
            <a:r>
              <a:rPr lang="en-US" smtClean="0"/>
              <a:t> attribute in </a:t>
            </a:r>
            <a:r>
              <a:rPr lang="en-US" smtClean="0">
                <a:solidFill>
                  <a:srgbClr val="0066FF"/>
                </a:solidFill>
              </a:rPr>
              <a:t>img</a:t>
            </a:r>
            <a:r>
              <a:rPr lang="en-US" smtClean="0"/>
              <a:t> tag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&lt;img src=“…” align=“top”&gt;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&lt;vertical-align&gt;</a:t>
            </a:r>
            <a:r>
              <a:rPr lang="en-US" dirty="0" smtClean="0"/>
              <a:t> property of the </a:t>
            </a:r>
            <a:r>
              <a:rPr lang="en-US" dirty="0" err="1" smtClean="0">
                <a:solidFill>
                  <a:srgbClr val="0066FF"/>
                </a:solidFill>
              </a:rPr>
              <a:t>img</a:t>
            </a:r>
            <a:r>
              <a:rPr lang="en-US" dirty="0" smtClean="0"/>
              <a:t>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Values: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bottom, middle, top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baseline, sub, super, text-top, text-bottom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&lt;percentage&gt;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&lt;style …&gt;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		</a:t>
            </a:r>
            <a:r>
              <a:rPr lang="en-US" dirty="0" err="1" smtClean="0">
                <a:solidFill>
                  <a:srgbClr val="0066FF"/>
                </a:solidFill>
              </a:rPr>
              <a:t>img</a:t>
            </a:r>
            <a:r>
              <a:rPr lang="en-US" dirty="0" smtClean="0">
                <a:solidFill>
                  <a:srgbClr val="0066FF"/>
                </a:solidFill>
              </a:rPr>
              <a:t> {vertical-</a:t>
            </a:r>
            <a:r>
              <a:rPr lang="en-US" dirty="0" err="1" smtClean="0">
                <a:solidFill>
                  <a:srgbClr val="0066FF"/>
                </a:solidFill>
              </a:rPr>
              <a:t>align:middle</a:t>
            </a:r>
            <a:r>
              <a:rPr lang="en-US" dirty="0" smtClean="0">
                <a:solidFill>
                  <a:srgbClr val="0066FF"/>
                </a:solidFill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&lt;/style&gt;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 5-Ex-03</a:t>
            </a:r>
            <a:endParaRPr lang="en-US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Note: view differences between IE and FF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Displaying Images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Problem when text is more than just a few words: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 5-Ex-04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Note effect of not using the &lt;style…&gt;: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  <a:hlinkClick r:id="rId3" action="ppaction://hlinkfile"/>
              </a:rPr>
              <a:t>Ch05-Ex-04a.html</a:t>
            </a:r>
            <a:endParaRPr lang="en-US" dirty="0" smtClean="0">
              <a:solidFill>
                <a:srgbClr val="0066FF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Not aligned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0066FF"/>
                </a:solidFill>
              </a:rPr>
              <a:t>Photo not resized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Wrapping text around image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float</a:t>
            </a:r>
            <a:r>
              <a:rPr lang="en-US" dirty="0" smtClean="0"/>
              <a:t> style property</a:t>
            </a:r>
          </a:p>
          <a:p>
            <a:pPr eaLnBrk="1" hangingPunct="1"/>
            <a:r>
              <a:rPr lang="en-US" dirty="0" smtClean="0"/>
              <a:t>Image “floats” down to next open line</a:t>
            </a:r>
          </a:p>
          <a:p>
            <a:pPr eaLnBrk="1" hangingPunct="1"/>
            <a:r>
              <a:rPr lang="en-US" dirty="0" smtClean="0"/>
              <a:t>Text flows around one side or the other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left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66FF"/>
                </a:solidFill>
              </a:rPr>
              <a:t>right</a:t>
            </a:r>
            <a:r>
              <a:rPr lang="en-US" dirty="0" smtClean="0"/>
              <a:t> values for the </a:t>
            </a:r>
            <a:r>
              <a:rPr lang="en-US" dirty="0" smtClean="0">
                <a:solidFill>
                  <a:srgbClr val="0066FF"/>
                </a:solidFill>
              </a:rPr>
              <a:t>float</a:t>
            </a:r>
            <a:r>
              <a:rPr lang="en-US" dirty="0" smtClean="0"/>
              <a:t> property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 5-Ex-05</a:t>
            </a:r>
            <a:endParaRPr lang="en-US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Displaying Images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Centering (without flowing text)</a:t>
            </a:r>
          </a:p>
          <a:p>
            <a:pPr lvl="1" eaLnBrk="1" hangingPunct="1"/>
            <a:r>
              <a:rPr lang="en-US" dirty="0" smtClean="0"/>
              <a:t>Place in a paragraph</a:t>
            </a:r>
          </a:p>
          <a:p>
            <a:pPr lvl="1" eaLnBrk="1" hangingPunct="1"/>
            <a:r>
              <a:rPr lang="en-US" dirty="0" smtClean="0"/>
              <a:t>Center the paragraph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 5-Ex-06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Sizing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height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66FF"/>
                </a:solidFill>
              </a:rPr>
              <a:t>width</a:t>
            </a:r>
            <a:r>
              <a:rPr lang="en-US" dirty="0" smtClean="0"/>
              <a:t> attributes in </a:t>
            </a:r>
            <a:r>
              <a:rPr lang="en-US" dirty="0" smtClean="0">
                <a:solidFill>
                  <a:srgbClr val="0066FF"/>
                </a:solidFill>
              </a:rPr>
              <a:t>img</a:t>
            </a:r>
            <a:r>
              <a:rPr lang="en-US" dirty="0" smtClean="0"/>
              <a:t> element</a:t>
            </a:r>
          </a:p>
          <a:p>
            <a:pPr lvl="1" eaLnBrk="1" hangingPunct="1"/>
            <a:r>
              <a:rPr lang="en-US" dirty="0" smtClean="0"/>
              <a:t>Units are pixels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&lt;img 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 height=“50” width=“50” </a:t>
            </a:r>
            <a:r>
              <a:rPr lang="en-US" dirty="0" smtClean="0"/>
              <a:t>… </a:t>
            </a:r>
            <a:r>
              <a:rPr lang="en-US" dirty="0" smtClean="0">
                <a:solidFill>
                  <a:srgbClr val="0066FF"/>
                </a:solidFill>
              </a:rPr>
              <a:t>&gt;</a:t>
            </a:r>
          </a:p>
          <a:p>
            <a:pPr lvl="1" eaLnBrk="1" hangingPunct="1"/>
            <a:r>
              <a:rPr lang="en-US" dirty="0" smtClean="0"/>
              <a:t>Maintain aspect ratio!</a:t>
            </a:r>
          </a:p>
          <a:p>
            <a:pPr lvl="2" eaLnBrk="1" hangingPunct="1"/>
            <a:r>
              <a:rPr lang="en-US" dirty="0" smtClean="0"/>
              <a:t>If you use only one the other attribute will automatically scale</a:t>
            </a:r>
          </a:p>
          <a:p>
            <a:pPr lvl="2" eaLnBrk="1" hangingPunct="1"/>
            <a:r>
              <a:rPr lang="en-US" dirty="0" smtClean="0">
                <a:hlinkClick r:id="rId2" action="ppaction://hlinkfile"/>
              </a:rPr>
              <a:t>Ch 5-Ex-06a</a:t>
            </a:r>
            <a:endParaRPr lang="en-US" dirty="0" smtClean="0"/>
          </a:p>
          <a:p>
            <a:pPr lvl="2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Links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9459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Links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External</a:t>
            </a:r>
          </a:p>
          <a:p>
            <a:pPr lvl="1" eaLnBrk="1" hangingPunct="1"/>
            <a:r>
              <a:rPr lang="en-US" smtClean="0"/>
              <a:t>Downloads and displays a new Web page</a:t>
            </a:r>
          </a:p>
          <a:p>
            <a:pPr lvl="1" eaLnBrk="1" hangingPunct="1"/>
            <a:r>
              <a:rPr lang="en-US" smtClean="0"/>
              <a:t>Implemented by an </a:t>
            </a:r>
            <a:r>
              <a:rPr lang="en-US" u="sng" smtClean="0">
                <a:solidFill>
                  <a:srgbClr val="FF0000"/>
                </a:solidFill>
              </a:rPr>
              <a:t>a</a:t>
            </a:r>
            <a:r>
              <a:rPr lang="en-US" u="sng" smtClean="0"/>
              <a:t>nchor</a:t>
            </a:r>
            <a:r>
              <a:rPr lang="en-US" smtClean="0"/>
              <a:t> tag with a hypertext reference: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&lt;a href=“</a:t>
            </a:r>
            <a:r>
              <a:rPr lang="en-US" smtClean="0"/>
              <a:t>…</a:t>
            </a:r>
            <a:r>
              <a:rPr lang="en-US" smtClean="0">
                <a:solidFill>
                  <a:srgbClr val="0066FF"/>
                </a:solidFill>
              </a:rPr>
              <a:t>”&gt;</a:t>
            </a:r>
            <a:r>
              <a:rPr lang="en-US" smtClean="0"/>
              <a:t>some text the user sees</a:t>
            </a:r>
            <a:r>
              <a:rPr lang="en-US" smtClean="0">
                <a:solidFill>
                  <a:srgbClr val="0066FF"/>
                </a:solidFill>
              </a:rPr>
              <a:t>&lt;/a&gt;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Links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572000"/>
          </a:xfrm>
        </p:spPr>
        <p:txBody>
          <a:bodyPr/>
          <a:lstStyle/>
          <a:p>
            <a:pPr eaLnBrk="1" hangingPunct="1"/>
            <a:r>
              <a:rPr lang="en-US" smtClean="0"/>
              <a:t>Pathnames</a:t>
            </a:r>
          </a:p>
          <a:p>
            <a:pPr lvl="1" eaLnBrk="1" hangingPunct="1"/>
            <a:r>
              <a:rPr lang="en-US" smtClean="0"/>
              <a:t>Absolute</a:t>
            </a:r>
          </a:p>
          <a:p>
            <a:pPr lvl="2" eaLnBrk="1" hangingPunct="1"/>
            <a:r>
              <a:rPr lang="en-US" sz="2000" smtClean="0">
                <a:solidFill>
                  <a:srgbClr val="0066FF"/>
                </a:solidFill>
                <a:hlinkClick r:id="rId2"/>
              </a:rPr>
              <a:t>http://www.nasa.gov/multimedia/highlights/index.html</a:t>
            </a:r>
            <a:endParaRPr lang="en-US" sz="2000" smtClean="0">
              <a:solidFill>
                <a:srgbClr val="0066FF"/>
              </a:solidFill>
            </a:endParaRPr>
          </a:p>
          <a:p>
            <a:pPr lvl="2" eaLnBrk="1" hangingPunct="1"/>
            <a:r>
              <a:rPr lang="en-US" sz="2000" smtClean="0">
                <a:solidFill>
                  <a:srgbClr val="0066FF"/>
                </a:solidFill>
                <a:hlinkClick r:id="rId3"/>
              </a:rPr>
              <a:t>www.google.com</a:t>
            </a:r>
            <a:endParaRPr lang="en-US" sz="2000" smtClean="0">
              <a:solidFill>
                <a:srgbClr val="0066FF"/>
              </a:solidFill>
            </a:endParaRPr>
          </a:p>
          <a:p>
            <a:pPr lvl="1" eaLnBrk="1" hangingPunct="1"/>
            <a:r>
              <a:rPr lang="en-US" smtClean="0"/>
              <a:t>Relative</a:t>
            </a:r>
          </a:p>
          <a:p>
            <a:pPr lvl="2" eaLnBrk="1" hangingPunct="1"/>
            <a:r>
              <a:rPr lang="en-US" sz="2000" smtClean="0">
                <a:solidFill>
                  <a:srgbClr val="0066FF"/>
                </a:solidFill>
              </a:rPr>
              <a:t>Attendance.htm</a:t>
            </a:r>
          </a:p>
          <a:p>
            <a:pPr lvl="2" eaLnBrk="1" hangingPunct="1"/>
            <a:r>
              <a:rPr lang="en-US" sz="2000" smtClean="0">
                <a:solidFill>
                  <a:srgbClr val="0066FF"/>
                </a:solidFill>
              </a:rPr>
              <a:t>highlights/index.html</a:t>
            </a:r>
          </a:p>
          <a:p>
            <a:pPr lvl="1" eaLnBrk="1" hangingPunct="1"/>
            <a:r>
              <a:rPr lang="en-US" smtClean="0"/>
              <a:t>Defaults</a:t>
            </a:r>
          </a:p>
          <a:p>
            <a:pPr lvl="2" eaLnBrk="1" hangingPunct="1"/>
            <a:r>
              <a:rPr lang="en-US" smtClean="0"/>
              <a:t>Apache: </a:t>
            </a:r>
            <a:r>
              <a:rPr lang="en-US" sz="2000" smtClean="0">
                <a:solidFill>
                  <a:srgbClr val="0066FF"/>
                </a:solidFill>
              </a:rPr>
              <a:t>index.htm or index.html</a:t>
            </a:r>
          </a:p>
          <a:p>
            <a:pPr lvl="2" eaLnBrk="1" hangingPunct="1"/>
            <a:r>
              <a:rPr lang="en-US" smtClean="0"/>
              <a:t>Microsoft IIS: </a:t>
            </a:r>
            <a:r>
              <a:rPr lang="en-US" sz="2000" smtClean="0">
                <a:solidFill>
                  <a:srgbClr val="0000F4"/>
                </a:solidFill>
              </a:rPr>
              <a:t>default.htm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Creating Internal Links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Internal links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/>
              <a:t>Create the </a:t>
            </a:r>
            <a:r>
              <a:rPr lang="en-US" sz="2400" dirty="0" smtClean="0">
                <a:solidFill>
                  <a:srgbClr val="FF0000"/>
                </a:solidFill>
              </a:rPr>
              <a:t>Location</a:t>
            </a:r>
            <a:r>
              <a:rPr lang="en-US" sz="2400" dirty="0" smtClean="0"/>
              <a:t> (where do we want to go)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&lt;a id=“</a:t>
            </a:r>
            <a:r>
              <a:rPr lang="en-US" sz="2400" dirty="0" err="1" smtClean="0"/>
              <a:t>some_label</a:t>
            </a:r>
            <a:r>
              <a:rPr lang="en-US" sz="2400" dirty="0" smtClean="0">
                <a:solidFill>
                  <a:srgbClr val="0066FF"/>
                </a:solidFill>
              </a:rPr>
              <a:t>”&gt;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rabicPeriod" startAt="2"/>
            </a:pPr>
            <a:r>
              <a:rPr lang="en-US" sz="2400" dirty="0" smtClean="0"/>
              <a:t>Establish the </a:t>
            </a:r>
            <a:r>
              <a:rPr lang="en-US" sz="2400" dirty="0" smtClean="0">
                <a:solidFill>
                  <a:srgbClr val="FF0000"/>
                </a:solidFill>
              </a:rPr>
              <a:t>Link</a:t>
            </a:r>
            <a:r>
              <a:rPr lang="en-US" sz="2400" dirty="0" smtClean="0"/>
              <a:t> (where are we now)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&lt;a </a:t>
            </a:r>
            <a:r>
              <a:rPr lang="en-US" sz="2400" dirty="0" err="1" smtClean="0">
                <a:solidFill>
                  <a:srgbClr val="0066FF"/>
                </a:solidFill>
              </a:rPr>
              <a:t>href</a:t>
            </a:r>
            <a:r>
              <a:rPr lang="en-US" sz="2400" dirty="0" smtClean="0">
                <a:solidFill>
                  <a:srgbClr val="0066FF"/>
                </a:solidFill>
              </a:rPr>
              <a:t>=“#</a:t>
            </a:r>
            <a:r>
              <a:rPr lang="en-US" sz="2400" dirty="0" err="1" smtClean="0"/>
              <a:t>some_label</a:t>
            </a:r>
            <a:r>
              <a:rPr lang="en-US" sz="2400" dirty="0" smtClean="0">
                <a:solidFill>
                  <a:srgbClr val="0066FF"/>
                </a:solidFill>
              </a:rPr>
              <a:t>”&gt;</a:t>
            </a:r>
            <a:r>
              <a:rPr lang="en-US" sz="2400" dirty="0" smtClean="0"/>
              <a:t>Click here</a:t>
            </a:r>
            <a:r>
              <a:rPr lang="en-US" sz="2400" dirty="0" smtClean="0">
                <a:solidFill>
                  <a:srgbClr val="0066FF"/>
                </a:solidFill>
              </a:rPr>
              <a:t>&lt;/a&gt;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  <a:hlinkClick r:id="rId2" action="ppaction://hlinkfile"/>
              </a:rPr>
              <a:t>Internal Link Simple</a:t>
            </a:r>
            <a:endParaRPr lang="en-US" sz="2400" dirty="0" smtClean="0">
              <a:solidFill>
                <a:srgbClr val="0066FF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90600" y="4038600"/>
            <a:ext cx="2635250" cy="1085850"/>
            <a:chOff x="768" y="2859"/>
            <a:chExt cx="1660" cy="684"/>
          </a:xfrm>
        </p:grpSpPr>
        <p:sp>
          <p:nvSpPr>
            <p:cNvPr id="22533" name="Line 4"/>
            <p:cNvSpPr>
              <a:spLocks noChangeShapeType="1"/>
            </p:cNvSpPr>
            <p:nvPr/>
          </p:nvSpPr>
          <p:spPr bwMode="auto">
            <a:xfrm flipV="1">
              <a:off x="1598" y="2859"/>
              <a:ext cx="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4" name="Text Box 5"/>
            <p:cNvSpPr txBox="1">
              <a:spLocks noChangeArrowheads="1"/>
            </p:cNvSpPr>
            <p:nvPr/>
          </p:nvSpPr>
          <p:spPr bwMode="auto">
            <a:xfrm>
              <a:off x="768" y="3312"/>
              <a:ext cx="16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Identifies an internal link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Images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099" name="Subtit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Creating Links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Internal links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Can use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&lt;a id=“</a:t>
            </a:r>
            <a:r>
              <a:rPr lang="en-US" sz="2000" dirty="0" err="1" smtClean="0"/>
              <a:t>some_label</a:t>
            </a:r>
            <a:r>
              <a:rPr lang="en-US" sz="2000" dirty="0" smtClean="0">
                <a:solidFill>
                  <a:srgbClr val="0066FF"/>
                </a:solidFill>
              </a:rPr>
              <a:t>”&gt;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- or -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&lt;a name=“</a:t>
            </a:r>
            <a:r>
              <a:rPr lang="en-US" sz="2000" dirty="0" err="1" smtClean="0"/>
              <a:t>some_label</a:t>
            </a:r>
            <a:r>
              <a:rPr lang="en-US" sz="2000" dirty="0" smtClean="0">
                <a:solidFill>
                  <a:srgbClr val="0066FF"/>
                </a:solidFill>
              </a:rPr>
              <a:t>”&gt;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66FF"/>
                </a:solidFill>
              </a:rPr>
              <a:t>Why choose ID over NAME?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ID can be used in other tags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NAME mainly valid in &lt;a…&gt; only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0066FF"/>
                </a:solidFill>
                <a:hlinkClick r:id="rId2" action="ppaction://hlinkfile"/>
              </a:rPr>
              <a:t>Internal Link – Trickier</a:t>
            </a:r>
            <a:endParaRPr lang="en-US" sz="2400" dirty="0" smtClean="0">
              <a:solidFill>
                <a:srgbClr val="0066FF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One link to ID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One link to nothing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One line to an anchor &lt;a&gt;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May work strange depending on browser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Creating Links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Combined</a:t>
            </a:r>
          </a:p>
          <a:p>
            <a:pPr lvl="1" eaLnBrk="1" hangingPunct="1"/>
            <a:r>
              <a:rPr lang="en-US" dirty="0" smtClean="0"/>
              <a:t>Form: </a:t>
            </a:r>
            <a:r>
              <a:rPr lang="en-US" dirty="0" err="1" smtClean="0"/>
              <a:t>url#id</a:t>
            </a: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F4"/>
                </a:solidFill>
                <a:hlinkClick r:id="rId2"/>
              </a:rPr>
              <a:t>http://webpages.uncc.edu/~tkombol#resources</a:t>
            </a:r>
            <a:endParaRPr lang="en-US" dirty="0" smtClean="0">
              <a:solidFill>
                <a:srgbClr val="0000F4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 as Links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Same format as before: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&lt;a </a:t>
            </a:r>
            <a:r>
              <a:rPr lang="en-US" dirty="0" err="1" smtClean="0">
                <a:solidFill>
                  <a:srgbClr val="0066FF"/>
                </a:solidFill>
              </a:rPr>
              <a:t>href</a:t>
            </a:r>
            <a:r>
              <a:rPr lang="en-US" dirty="0" smtClean="0">
                <a:solidFill>
                  <a:srgbClr val="0066FF"/>
                </a:solidFill>
              </a:rPr>
              <a:t>=“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”&gt;</a:t>
            </a:r>
            <a:r>
              <a:rPr lang="en-US" dirty="0" smtClean="0">
                <a:solidFill>
                  <a:srgbClr val="FF0000"/>
                </a:solidFill>
              </a:rPr>
              <a:t>some text</a:t>
            </a:r>
            <a:r>
              <a:rPr lang="en-US" dirty="0" smtClean="0">
                <a:solidFill>
                  <a:srgbClr val="0066FF"/>
                </a:solidFill>
              </a:rPr>
              <a:t>&lt;/a&gt;</a:t>
            </a:r>
          </a:p>
          <a:p>
            <a:pPr eaLnBrk="1" hangingPunct="1"/>
            <a:r>
              <a:rPr lang="en-US" dirty="0" smtClean="0"/>
              <a:t>But text replaced by an </a:t>
            </a:r>
            <a:r>
              <a:rPr lang="en-US" dirty="0" err="1" smtClean="0">
                <a:solidFill>
                  <a:srgbClr val="0066FF"/>
                </a:solidFill>
              </a:rPr>
              <a:t>img</a:t>
            </a:r>
            <a:r>
              <a:rPr lang="en-US" dirty="0" smtClean="0"/>
              <a:t> element: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&lt;a </a:t>
            </a:r>
            <a:r>
              <a:rPr lang="en-US" dirty="0" err="1" smtClean="0">
                <a:solidFill>
                  <a:srgbClr val="0066FF"/>
                </a:solidFill>
              </a:rPr>
              <a:t>href</a:t>
            </a:r>
            <a:r>
              <a:rPr lang="en-US" dirty="0" smtClean="0">
                <a:solidFill>
                  <a:srgbClr val="0066FF"/>
                </a:solidFill>
              </a:rPr>
              <a:t>=“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”&gt;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err="1" smtClean="0">
                <a:solidFill>
                  <a:srgbClr val="FF0000"/>
                </a:solidFill>
              </a:rPr>
              <a:t>img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src</a:t>
            </a:r>
            <a:r>
              <a:rPr lang="en-US" dirty="0" smtClean="0">
                <a:solidFill>
                  <a:srgbClr val="FF0000"/>
                </a:solidFill>
              </a:rPr>
              <a:t>=“…” /&gt;</a:t>
            </a:r>
            <a:r>
              <a:rPr lang="en-US" dirty="0" smtClean="0">
                <a:solidFill>
                  <a:srgbClr val="0066FF"/>
                </a:solidFill>
              </a:rPr>
              <a:t>&lt;/a&gt;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Ch05-Ex-07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 as Links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 Maps</a:t>
            </a:r>
          </a:p>
          <a:p>
            <a:pPr lvl="1" eaLnBrk="1" hangingPunct="1"/>
            <a:r>
              <a:rPr lang="en-US" smtClean="0"/>
              <a:t>Graphics with “hotspots” that act as links</a:t>
            </a:r>
          </a:p>
          <a:p>
            <a:pPr lvl="1" eaLnBrk="1" hangingPunct="1"/>
            <a:r>
              <a:rPr lang="en-US" smtClean="0"/>
              <a:t>Client-side and server-side</a:t>
            </a:r>
          </a:p>
          <a:p>
            <a:pPr lvl="1" eaLnBrk="1" hangingPunct="1"/>
            <a:r>
              <a:rPr lang="en-US" smtClean="0"/>
              <a:t>Two-step process:</a:t>
            </a:r>
          </a:p>
          <a:p>
            <a:pPr lvl="2" eaLnBrk="1" hangingPunct="1"/>
            <a:r>
              <a:rPr lang="en-US" smtClean="0"/>
              <a:t>Define hotspots</a:t>
            </a:r>
          </a:p>
          <a:p>
            <a:pPr lvl="2" eaLnBrk="1" hangingPunct="1"/>
            <a:r>
              <a:rPr lang="en-US" smtClean="0"/>
              <a:t>Overlay graphic with hotspots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 as Links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&lt;map id=“map_name”&gt;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&lt;/map&gt;</a:t>
            </a:r>
          </a:p>
        </p:txBody>
      </p:sp>
      <p:sp>
        <p:nvSpPr>
          <p:cNvPr id="268292" name="Text Box 4"/>
          <p:cNvSpPr txBox="1">
            <a:spLocks noChangeArrowheads="1"/>
          </p:cNvSpPr>
          <p:nvPr/>
        </p:nvSpPr>
        <p:spPr bwMode="auto">
          <a:xfrm>
            <a:off x="457200" y="2565400"/>
            <a:ext cx="8559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>
                <a:solidFill>
                  <a:srgbClr val="0066FF"/>
                </a:solidFill>
              </a:rPr>
              <a:t>&lt;area shape=“rect” coords=“43, 70, 97, 120” href=“</a:t>
            </a:r>
            <a:r>
              <a:rPr lang="en-US" sz="2600"/>
              <a:t>…</a:t>
            </a:r>
            <a:r>
              <a:rPr lang="en-US" sz="2600">
                <a:solidFill>
                  <a:srgbClr val="0066FF"/>
                </a:solidFill>
              </a:rPr>
              <a:t>” /&gt;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 as Links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Rectangle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shape = “rect”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coords=“xl, yu, xr, yl”</a:t>
            </a:r>
          </a:p>
          <a:p>
            <a:pPr eaLnBrk="1" hangingPunct="1"/>
            <a:r>
              <a:rPr lang="en-US" smtClean="0"/>
              <a:t>Circle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shape = “circle”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coords=“xc, yc, r”</a:t>
            </a:r>
          </a:p>
          <a:p>
            <a:pPr eaLnBrk="1" hangingPunct="1"/>
            <a:r>
              <a:rPr lang="en-US" smtClean="0"/>
              <a:t>Polygon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shape= “poly”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66FF"/>
                </a:solidFill>
              </a:rPr>
              <a:t>coords=“x1, y1, x2, y2, … xn, yn”</a:t>
            </a: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6858000" y="2286000"/>
            <a:ext cx="1066800" cy="1066800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9317" name="Oval 5"/>
          <p:cNvSpPr>
            <a:spLocks noChangeArrowheads="1"/>
          </p:cNvSpPr>
          <p:nvPr/>
        </p:nvSpPr>
        <p:spPr bwMode="auto">
          <a:xfrm>
            <a:off x="6858000" y="3657600"/>
            <a:ext cx="1066800" cy="1066800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05600" y="5181600"/>
            <a:ext cx="1676400" cy="1524000"/>
            <a:chOff x="4128" y="2784"/>
            <a:chExt cx="1056" cy="960"/>
          </a:xfrm>
        </p:grpSpPr>
        <p:sp>
          <p:nvSpPr>
            <p:cNvPr id="28681" name="Line 6"/>
            <p:cNvSpPr>
              <a:spLocks noChangeShapeType="1"/>
            </p:cNvSpPr>
            <p:nvPr/>
          </p:nvSpPr>
          <p:spPr bwMode="auto">
            <a:xfrm flipV="1">
              <a:off x="4272" y="2784"/>
              <a:ext cx="480" cy="14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7"/>
            <p:cNvSpPr>
              <a:spLocks noChangeShapeType="1"/>
            </p:cNvSpPr>
            <p:nvPr/>
          </p:nvSpPr>
          <p:spPr bwMode="auto">
            <a:xfrm>
              <a:off x="4752" y="2784"/>
              <a:ext cx="432" cy="43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8"/>
            <p:cNvSpPr>
              <a:spLocks noChangeShapeType="1"/>
            </p:cNvSpPr>
            <p:nvPr/>
          </p:nvSpPr>
          <p:spPr bwMode="auto">
            <a:xfrm>
              <a:off x="5184" y="3216"/>
              <a:ext cx="0" cy="2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9"/>
            <p:cNvSpPr>
              <a:spLocks noChangeShapeType="1"/>
            </p:cNvSpPr>
            <p:nvPr/>
          </p:nvSpPr>
          <p:spPr bwMode="auto">
            <a:xfrm flipH="1" flipV="1">
              <a:off x="4704" y="3456"/>
              <a:ext cx="480" cy="4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Line 10"/>
            <p:cNvSpPr>
              <a:spLocks noChangeShapeType="1"/>
            </p:cNvSpPr>
            <p:nvPr/>
          </p:nvSpPr>
          <p:spPr bwMode="auto">
            <a:xfrm flipH="1">
              <a:off x="4656" y="3456"/>
              <a:ext cx="48" cy="28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Line 11"/>
            <p:cNvSpPr>
              <a:spLocks noChangeShapeType="1"/>
            </p:cNvSpPr>
            <p:nvPr/>
          </p:nvSpPr>
          <p:spPr bwMode="auto">
            <a:xfrm flipH="1" flipV="1">
              <a:off x="4224" y="3648"/>
              <a:ext cx="432" cy="9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Line 12"/>
            <p:cNvSpPr>
              <a:spLocks noChangeShapeType="1"/>
            </p:cNvSpPr>
            <p:nvPr/>
          </p:nvSpPr>
          <p:spPr bwMode="auto">
            <a:xfrm>
              <a:off x="4272" y="2928"/>
              <a:ext cx="144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Line 13"/>
            <p:cNvSpPr>
              <a:spLocks noChangeShapeType="1"/>
            </p:cNvSpPr>
            <p:nvPr/>
          </p:nvSpPr>
          <p:spPr bwMode="auto">
            <a:xfrm flipH="1">
              <a:off x="4128" y="3168"/>
              <a:ext cx="288" cy="14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14"/>
            <p:cNvSpPr>
              <a:spLocks noChangeShapeType="1"/>
            </p:cNvSpPr>
            <p:nvPr/>
          </p:nvSpPr>
          <p:spPr bwMode="auto">
            <a:xfrm>
              <a:off x="4128" y="3312"/>
              <a:ext cx="96" cy="33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9330" name="Oval 18"/>
          <p:cNvSpPr>
            <a:spLocks noChangeArrowheads="1"/>
          </p:cNvSpPr>
          <p:nvPr/>
        </p:nvSpPr>
        <p:spPr bwMode="auto">
          <a:xfrm>
            <a:off x="6858000" y="5334000"/>
            <a:ext cx="104775" cy="1079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9331" name="Line 19"/>
          <p:cNvSpPr>
            <a:spLocks noChangeShapeType="1"/>
          </p:cNvSpPr>
          <p:nvPr/>
        </p:nvSpPr>
        <p:spPr bwMode="auto">
          <a:xfrm flipV="1">
            <a:off x="6934200" y="5181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6" grpId="0" animBg="1"/>
      <p:bldP spid="269317" grpId="0" animBg="1"/>
      <p:bldP spid="269330" grpId="0" animBg="1"/>
      <p:bldP spid="26933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Images as Links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82296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&lt;</a:t>
            </a:r>
            <a:r>
              <a:rPr lang="en-US" sz="2800" dirty="0" err="1" smtClean="0">
                <a:solidFill>
                  <a:srgbClr val="0066FF"/>
                </a:solidFill>
              </a:rPr>
              <a:t>img</a:t>
            </a:r>
            <a:r>
              <a:rPr lang="en-US" sz="2800" dirty="0" smtClean="0">
                <a:solidFill>
                  <a:srgbClr val="0066FF"/>
                </a:solidFill>
              </a:rPr>
              <a:t> </a:t>
            </a:r>
            <a:r>
              <a:rPr lang="en-US" sz="2800" dirty="0" err="1" smtClean="0">
                <a:solidFill>
                  <a:srgbClr val="0066FF"/>
                </a:solidFill>
              </a:rPr>
              <a:t>src</a:t>
            </a:r>
            <a:r>
              <a:rPr lang="en-US" sz="2800" dirty="0" smtClean="0">
                <a:solidFill>
                  <a:srgbClr val="0066FF"/>
                </a:solidFill>
              </a:rPr>
              <a:t>=“</a:t>
            </a:r>
            <a:r>
              <a:rPr lang="en-US" sz="2800" dirty="0" smtClean="0"/>
              <a:t>…</a:t>
            </a:r>
            <a:r>
              <a:rPr lang="en-US" sz="2800" dirty="0" smtClean="0">
                <a:solidFill>
                  <a:srgbClr val="0066FF"/>
                </a:solidFill>
              </a:rPr>
              <a:t>” </a:t>
            </a:r>
            <a:r>
              <a:rPr lang="en-US" sz="2800" dirty="0" err="1" smtClean="0">
                <a:solidFill>
                  <a:srgbClr val="0066FF"/>
                </a:solidFill>
              </a:rPr>
              <a:t>usemap</a:t>
            </a:r>
            <a:r>
              <a:rPr lang="en-US" sz="2800" dirty="0" smtClean="0">
                <a:solidFill>
                  <a:srgbClr val="0066FF"/>
                </a:solidFill>
              </a:rPr>
              <a:t>=“#</a:t>
            </a:r>
            <a:r>
              <a:rPr lang="en-US" sz="2800" dirty="0" smtClean="0"/>
              <a:t>…</a:t>
            </a:r>
            <a:r>
              <a:rPr lang="en-US" sz="2800" dirty="0" smtClean="0">
                <a:solidFill>
                  <a:srgbClr val="0066FF"/>
                </a:solidFill>
              </a:rPr>
              <a:t>”&gt;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hlinkClick r:id="rId2" action="ppaction://hlinkfile"/>
              </a:rPr>
              <a:t>Ch05-Ex-08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hlinkClick r:id="rId3"/>
              </a:rPr>
              <a:t>NOAA US Radar</a:t>
            </a:r>
            <a:endParaRPr lang="en-US" sz="28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Multimedia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Multimedia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&lt;embed </a:t>
            </a:r>
            <a:r>
              <a:rPr lang="en-US" dirty="0" err="1" smtClean="0">
                <a:solidFill>
                  <a:srgbClr val="0066FF"/>
                </a:solidFill>
              </a:rPr>
              <a:t>src</a:t>
            </a:r>
            <a:r>
              <a:rPr lang="en-US" dirty="0" smtClean="0">
                <a:solidFill>
                  <a:srgbClr val="0066FF"/>
                </a:solidFill>
              </a:rPr>
              <a:t>=“</a:t>
            </a:r>
            <a:r>
              <a:rPr lang="en-US" dirty="0" smtClean="0"/>
              <a:t>…</a:t>
            </a:r>
            <a:r>
              <a:rPr lang="en-US" dirty="0" smtClean="0">
                <a:solidFill>
                  <a:srgbClr val="0066FF"/>
                </a:solidFill>
              </a:rPr>
              <a:t>” /&gt;</a:t>
            </a:r>
          </a:p>
          <a:p>
            <a:pPr eaLnBrk="1" hangingPunct="1"/>
            <a:r>
              <a:rPr lang="en-US" dirty="0" err="1" smtClean="0">
                <a:solidFill>
                  <a:srgbClr val="0066FF"/>
                </a:solidFill>
              </a:rPr>
              <a:t>autostart</a:t>
            </a:r>
            <a:r>
              <a:rPr lang="en-US" dirty="0" smtClean="0">
                <a:solidFill>
                  <a:srgbClr val="0066FF"/>
                </a:solidFill>
              </a:rPr>
              <a:t>=“false”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height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0066FF"/>
                </a:solidFill>
              </a:rPr>
              <a:t> width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align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</a:rPr>
              <a:t>loop=“true”</a:t>
            </a:r>
          </a:p>
          <a:p>
            <a:pPr eaLnBrk="1" hangingPunct="1"/>
            <a:r>
              <a:rPr lang="en-US" dirty="0" smtClean="0">
                <a:solidFill>
                  <a:srgbClr val="0066FF"/>
                </a:solidFill>
                <a:hlinkClick r:id="rId2" action="ppaction://hlinkfile"/>
              </a:rPr>
              <a:t>CH05-Ex-09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PTW Ch 5</a:t>
            </a:r>
          </a:p>
          <a:p>
            <a:pPr eaLnBrk="1" hangingPunct="1"/>
            <a:r>
              <a:rPr lang="en-US" dirty="0" smtClean="0"/>
              <a:t>See Assignments Web Page</a:t>
            </a:r>
          </a:p>
          <a:p>
            <a:pPr lvl="1" eaLnBrk="1" hangingPunct="1"/>
            <a:r>
              <a:rPr lang="en-US" dirty="0" smtClean="0"/>
              <a:t>Start with code from ptw4</a:t>
            </a:r>
          </a:p>
          <a:p>
            <a:pPr lvl="2" eaLnBrk="1" hangingPunct="1"/>
            <a:r>
              <a:rPr lang="en-US" dirty="0" smtClean="0"/>
              <a:t>Copy to a new </a:t>
            </a:r>
            <a:r>
              <a:rPr lang="en-US" smtClean="0"/>
              <a:t>file ptw05.htm</a:t>
            </a:r>
          </a:p>
          <a:p>
            <a:pPr eaLnBrk="1" hangingPunct="1"/>
            <a:r>
              <a:rPr lang="en-US" dirty="0" smtClean="0"/>
              <a:t>Grade based on:</a:t>
            </a:r>
          </a:p>
          <a:p>
            <a:pPr lvl="1" eaLnBrk="1" hangingPunct="1"/>
            <a:r>
              <a:rPr lang="en-US" dirty="0" smtClean="0"/>
              <a:t>Appearance</a:t>
            </a:r>
          </a:p>
          <a:p>
            <a:pPr lvl="1" eaLnBrk="1" hangingPunct="1"/>
            <a:r>
              <a:rPr lang="en-US" dirty="0" smtClean="0"/>
              <a:t>Technical correctness of code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3810000"/>
          </a:xfrm>
        </p:spPr>
        <p:txBody>
          <a:bodyPr/>
          <a:lstStyle/>
          <a:p>
            <a:pPr eaLnBrk="1" hangingPunct="1"/>
            <a:r>
              <a:rPr lang="en-US" smtClean="0"/>
              <a:t>General Form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   &lt;img src=“</a:t>
            </a:r>
            <a:r>
              <a:rPr lang="en-US" smtClean="0"/>
              <a:t>URL goes here</a:t>
            </a:r>
            <a:r>
              <a:rPr lang="en-US" smtClean="0">
                <a:solidFill>
                  <a:srgbClr val="0066FF"/>
                </a:solidFill>
              </a:rPr>
              <a:t>” /&gt;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olidFill>
                <a:srgbClr val="0066FF"/>
              </a:solidFill>
            </a:endParaRPr>
          </a:p>
          <a:p>
            <a:pPr eaLnBrk="1" hangingPunct="1"/>
            <a:r>
              <a:rPr lang="en-US" smtClean="0"/>
              <a:t>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smtClean="0">
                <a:solidFill>
                  <a:srgbClr val="0066FF"/>
                </a:solidFill>
              </a:rPr>
              <a:t>&lt;img src=“http://www.nasa.gov/multimedia/imagegallery/image_feature_73.jpg” /&gt;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305800" cy="335280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&lt;html&gt;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Here is the </a:t>
            </a:r>
            <a:r>
              <a:rPr lang="en-US" dirty="0" err="1" smtClean="0"/>
              <a:t>Horsehead</a:t>
            </a:r>
            <a:r>
              <a:rPr lang="en-US" dirty="0" smtClean="0"/>
              <a:t> Nebula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=… 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&lt;/html&gt;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562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hlinkClick r:id="rId2" action="ppaction://hlinkfile"/>
              </a:rPr>
              <a:t>Ch05-Ex-01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dirty="0" smtClean="0">
                <a:solidFill>
                  <a:srgbClr val="FF0000"/>
                </a:solidFill>
              </a:rPr>
              <a:t>Absolute</a:t>
            </a:r>
            <a:r>
              <a:rPr lang="en-US" sz="2800" dirty="0" smtClean="0"/>
              <a:t> Path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solidFill>
                  <a:srgbClr val="0066FF"/>
                </a:solidFill>
              </a:rPr>
              <a:t>&lt;</a:t>
            </a:r>
            <a:r>
              <a:rPr lang="en-US" sz="1800" dirty="0" err="1" smtClean="0">
                <a:solidFill>
                  <a:srgbClr val="0066FF"/>
                </a:solidFill>
              </a:rPr>
              <a:t>img</a:t>
            </a:r>
            <a:r>
              <a:rPr lang="en-US" sz="1800" dirty="0" smtClean="0">
                <a:solidFill>
                  <a:srgbClr val="0066FF"/>
                </a:solidFill>
              </a:rPr>
              <a:t> </a:t>
            </a:r>
            <a:r>
              <a:rPr lang="en-US" sz="1800" dirty="0" err="1" smtClean="0">
                <a:solidFill>
                  <a:srgbClr val="0066FF"/>
                </a:solidFill>
              </a:rPr>
              <a:t>src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0066FF"/>
                </a:solidFill>
              </a:rPr>
              <a:t>“http://www.nasa.gov/multimedia/imagegallery/image_feature_73.jpg” /&gt;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Analogous to a complete house address: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Tony Kombol</a:t>
            </a:r>
            <a:br>
              <a:rPr lang="en-US" sz="2000" dirty="0" smtClean="0"/>
            </a:br>
            <a:r>
              <a:rPr lang="en-US" sz="2000" dirty="0" smtClean="0"/>
              <a:t>333G Woodward Hall</a:t>
            </a:r>
            <a:br>
              <a:rPr lang="en-US" sz="2000" dirty="0" smtClean="0"/>
            </a:br>
            <a:r>
              <a:rPr lang="en-US" sz="2000" dirty="0" smtClean="0"/>
              <a:t>9201 University City Blvd.</a:t>
            </a:r>
            <a:br>
              <a:rPr lang="en-US" sz="2000" dirty="0" smtClean="0"/>
            </a:br>
            <a:r>
              <a:rPr lang="en-US" sz="2000" dirty="0" smtClean="0"/>
              <a:t>Charlotte, NC  28223</a:t>
            </a:r>
            <a:br>
              <a:rPr lang="en-US" sz="2000" dirty="0" smtClean="0"/>
            </a:br>
            <a:r>
              <a:rPr lang="en-US" sz="2000" dirty="0" smtClean="0"/>
              <a:t>USA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>
                <a:solidFill>
                  <a:srgbClr val="FF0000"/>
                </a:solidFill>
              </a:rPr>
              <a:t>Relative</a:t>
            </a:r>
            <a:r>
              <a:rPr lang="en-US" sz="2800" dirty="0" smtClean="0"/>
              <a:t> Path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&lt;</a:t>
            </a:r>
            <a:r>
              <a:rPr lang="en-US" sz="2800" dirty="0" err="1" smtClean="0">
                <a:solidFill>
                  <a:srgbClr val="0066FF"/>
                </a:solidFill>
              </a:rPr>
              <a:t>img</a:t>
            </a:r>
            <a:r>
              <a:rPr lang="en-US" sz="2800" dirty="0" smtClean="0">
                <a:solidFill>
                  <a:srgbClr val="0066FF"/>
                </a:solidFill>
              </a:rPr>
              <a:t> </a:t>
            </a:r>
            <a:r>
              <a:rPr lang="en-US" sz="2800" dirty="0" err="1" smtClean="0">
                <a:solidFill>
                  <a:srgbClr val="0066FF"/>
                </a:solidFill>
              </a:rPr>
              <a:t>src</a:t>
            </a:r>
            <a:r>
              <a:rPr lang="en-US" sz="2800" dirty="0" smtClean="0">
                <a:solidFill>
                  <a:srgbClr val="0066FF"/>
                </a:solidFill>
              </a:rPr>
              <a:t>=“../</a:t>
            </a:r>
            <a:r>
              <a:rPr lang="en-US" sz="2800" dirty="0" err="1" smtClean="0">
                <a:solidFill>
                  <a:srgbClr val="0066FF"/>
                </a:solidFill>
              </a:rPr>
              <a:t>pics</a:t>
            </a:r>
            <a:r>
              <a:rPr lang="en-US" sz="2800" dirty="0" smtClean="0">
                <a:solidFill>
                  <a:srgbClr val="0066FF"/>
                </a:solidFill>
              </a:rPr>
              <a:t>/image_feature_73.jpg” /&gt;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Analogous to directions to get somewhere from “here”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Start here</a:t>
            </a:r>
            <a:br>
              <a:rPr lang="en-US" sz="2000" dirty="0" smtClean="0"/>
            </a:br>
            <a:r>
              <a:rPr lang="en-US" sz="2000" dirty="0" smtClean="0"/>
              <a:t>Turn left at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stoplight</a:t>
            </a:r>
            <a:br>
              <a:rPr lang="en-US" sz="2000" dirty="0" smtClean="0"/>
            </a:br>
            <a:r>
              <a:rPr lang="en-US" sz="2000" dirty="0" smtClean="0"/>
              <a:t>Go 3 blocks</a:t>
            </a:r>
            <a:br>
              <a:rPr lang="en-US" sz="2000" dirty="0" smtClean="0"/>
            </a:br>
            <a:r>
              <a:rPr lang="en-US" sz="2000" dirty="0" smtClean="0"/>
              <a:t>Turn Right</a:t>
            </a:r>
            <a:br>
              <a:rPr lang="en-US" sz="2000" dirty="0" smtClean="0"/>
            </a:b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House on the left</a:t>
            </a:r>
            <a:endParaRPr lang="en-US" sz="20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Sidebar</a:t>
            </a:r>
            <a:endParaRPr lang="en-US" dirty="0"/>
          </a:p>
        </p:txBody>
      </p:sp>
      <p:sp>
        <p:nvSpPr>
          <p:cNvPr id="819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Sidebar: Directories and Structure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.</a:t>
            </a:r>
            <a:r>
              <a:rPr lang="en-US" smtClean="0"/>
              <a:t> – current directory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..</a:t>
            </a:r>
            <a:r>
              <a:rPr lang="en-US" smtClean="0"/>
              <a:t> – previous directory (parent)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/</a:t>
            </a:r>
            <a:r>
              <a:rPr lang="en-US" smtClean="0"/>
              <a:t> or </a:t>
            </a:r>
            <a:r>
              <a:rPr lang="en-US" smtClean="0">
                <a:solidFill>
                  <a:srgbClr val="FF0000"/>
                </a:solidFill>
              </a:rPr>
              <a:t>\ </a:t>
            </a:r>
            <a:r>
              <a:rPr lang="en-US" smtClean="0"/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Alone or starting: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Depends on operating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Typically the root directory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After a directory name: find the directory and go there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With http </a:t>
            </a:r>
            <a:r>
              <a:rPr lang="en-US" smtClean="0">
                <a:solidFill>
                  <a:srgbClr val="FF0000"/>
                </a:solidFill>
              </a:rPr>
              <a:t>/</a:t>
            </a:r>
            <a:r>
              <a:rPr lang="en-US" smtClean="0"/>
              <a:t> is usually safe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6075" y="1981200"/>
            <a:ext cx="8534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Alternate Text</a:t>
            </a:r>
          </a:p>
          <a:p>
            <a:pPr lvl="1" eaLnBrk="1" hangingPunct="1"/>
            <a:r>
              <a:rPr lang="en-US" sz="2400" dirty="0" smtClean="0"/>
              <a:t>Used if image is unavailable</a:t>
            </a:r>
          </a:p>
          <a:p>
            <a:pPr lvl="1" eaLnBrk="1" hangingPunct="1"/>
            <a:r>
              <a:rPr lang="en-US" sz="2400" dirty="0" smtClean="0"/>
              <a:t>Used by sight limited persons</a:t>
            </a:r>
          </a:p>
          <a:p>
            <a:pPr lvl="1" eaLnBrk="1" hangingPunct="1"/>
            <a:r>
              <a:rPr lang="en-US" sz="2400" b="1" dirty="0" smtClean="0"/>
              <a:t>Note</a:t>
            </a:r>
            <a:r>
              <a:rPr lang="en-US" sz="2400" dirty="0" smtClean="0"/>
              <a:t>: IE and Firefox render differently</a:t>
            </a:r>
          </a:p>
          <a:p>
            <a:pPr eaLnBrk="1" hangingPunct="1"/>
            <a:r>
              <a:rPr lang="en-US" sz="2800" dirty="0" smtClean="0"/>
              <a:t>Example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</a:t>
            </a:r>
            <a:r>
              <a:rPr lang="en-US" sz="2400" dirty="0" err="1" smtClean="0">
                <a:solidFill>
                  <a:srgbClr val="0066FF"/>
                </a:solidFill>
              </a:rPr>
              <a:t>img</a:t>
            </a:r>
            <a:r>
              <a:rPr lang="en-US" sz="2400" dirty="0" smtClean="0">
                <a:solidFill>
                  <a:srgbClr val="0066FF"/>
                </a:solidFill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</a:rPr>
              <a:t>src</a:t>
            </a:r>
            <a:r>
              <a:rPr lang="en-US" sz="2400" dirty="0" smtClean="0">
                <a:solidFill>
                  <a:srgbClr val="0066FF"/>
                </a:solidFill>
              </a:rPr>
              <a:t>=“./pics/image_73.jpg” 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&lt;</a:t>
            </a:r>
            <a:r>
              <a:rPr lang="en-US" sz="2400" dirty="0" err="1" smtClean="0">
                <a:solidFill>
                  <a:srgbClr val="0066FF"/>
                </a:solidFill>
              </a:rPr>
              <a:t>img</a:t>
            </a:r>
            <a:r>
              <a:rPr lang="en-US" sz="2400" dirty="0" smtClean="0">
                <a:solidFill>
                  <a:srgbClr val="0066FF"/>
                </a:solidFill>
              </a:rPr>
              <a:t> </a:t>
            </a:r>
            <a:r>
              <a:rPr lang="en-US" sz="2400" dirty="0" err="1" smtClean="0">
                <a:solidFill>
                  <a:srgbClr val="0066FF"/>
                </a:solidFill>
              </a:rPr>
              <a:t>src</a:t>
            </a:r>
            <a:r>
              <a:rPr lang="en-US" sz="2400" dirty="0" smtClean="0">
                <a:solidFill>
                  <a:srgbClr val="0066FF"/>
                </a:solidFill>
              </a:rPr>
              <a:t>=“./pics/image_73.jpg” alt=“</a:t>
            </a:r>
            <a:r>
              <a:rPr lang="en-US" sz="2400" dirty="0" err="1" smtClean="0">
                <a:solidFill>
                  <a:srgbClr val="0066FF"/>
                </a:solidFill>
              </a:rPr>
              <a:t>Horsehead</a:t>
            </a:r>
            <a:r>
              <a:rPr lang="en-US" sz="2400" dirty="0" smtClean="0">
                <a:solidFill>
                  <a:srgbClr val="0066FF"/>
                </a:solidFill>
              </a:rPr>
              <a:t> Nebula” /&gt;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Note: the images referenced above will be found as following: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. 	– start in the same directory as the base HTML page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/</a:t>
            </a:r>
            <a:r>
              <a:rPr lang="en-US" sz="1600" dirty="0" err="1" smtClean="0">
                <a:solidFill>
                  <a:srgbClr val="FF0000"/>
                </a:solidFill>
              </a:rPr>
              <a:t>pics</a:t>
            </a:r>
            <a:r>
              <a:rPr lang="en-US" sz="1600" dirty="0" smtClean="0">
                <a:solidFill>
                  <a:srgbClr val="FF0000"/>
                </a:solidFill>
              </a:rPr>
              <a:t> 	- go into the </a:t>
            </a:r>
            <a:r>
              <a:rPr lang="en-US" sz="1600" dirty="0" err="1" smtClean="0">
                <a:solidFill>
                  <a:srgbClr val="FF0000"/>
                </a:solidFill>
              </a:rPr>
              <a:t>pics</a:t>
            </a:r>
            <a:r>
              <a:rPr lang="en-US" sz="1600" dirty="0" smtClean="0">
                <a:solidFill>
                  <a:srgbClr val="FF0000"/>
                </a:solidFill>
              </a:rPr>
              <a:t> directory</a:t>
            </a:r>
          </a:p>
          <a:p>
            <a:pPr eaLnBrk="1" hangingPunct="1"/>
            <a:r>
              <a:rPr lang="en-US" sz="2800" dirty="0" smtClean="0">
                <a:hlinkClick r:id="rId2" action="ppaction://hlinkfile"/>
              </a:rPr>
              <a:t>Ch05-Ex-02</a:t>
            </a:r>
            <a:endParaRPr lang="en-US" sz="2800" dirty="0" smtClean="0"/>
          </a:p>
          <a:p>
            <a:pPr lvl="1" eaLnBrk="1" hangingPunct="1"/>
            <a:r>
              <a:rPr lang="en-US" sz="2400" dirty="0" smtClean="0"/>
              <a:t>Note: view in I.E. and Firefox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Displaying Images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Inline images</a:t>
            </a:r>
          </a:p>
          <a:p>
            <a:pPr lvl="1" eaLnBrk="1" hangingPunct="1"/>
            <a:r>
              <a:rPr lang="en-US" dirty="0" smtClean="0"/>
              <a:t>“In line” with the rest of text like any other character</a:t>
            </a:r>
          </a:p>
          <a:p>
            <a:pPr lvl="2" eaLnBrk="1" hangingPunct="1"/>
            <a:r>
              <a:rPr lang="en-US" dirty="0" smtClean="0"/>
              <a:t>…whole bunch of text  </a:t>
            </a:r>
            <a:r>
              <a:rPr lang="en-US" dirty="0" smtClean="0">
                <a:solidFill>
                  <a:srgbClr val="00CC00"/>
                </a:solidFill>
              </a:rPr>
              <a:t>&lt;</a:t>
            </a:r>
            <a:r>
              <a:rPr lang="en-US" dirty="0" err="1" smtClean="0">
                <a:solidFill>
                  <a:srgbClr val="00CC00"/>
                </a:solidFill>
              </a:rPr>
              <a:t>img</a:t>
            </a:r>
            <a:r>
              <a:rPr lang="en-US" dirty="0" smtClean="0">
                <a:solidFill>
                  <a:srgbClr val="00CC00"/>
                </a:solidFill>
              </a:rPr>
              <a:t> …&gt;</a:t>
            </a:r>
            <a:r>
              <a:rPr lang="en-US" dirty="0" smtClean="0"/>
              <a:t>  and so forth…</a:t>
            </a:r>
          </a:p>
          <a:p>
            <a:pPr lvl="1" eaLnBrk="1" hangingPunct="1"/>
            <a:r>
              <a:rPr lang="en-US" dirty="0" smtClean="0"/>
              <a:t>Image typically not be the same size as text characters on the rest of the line</a:t>
            </a:r>
          </a:p>
          <a:p>
            <a:pPr lvl="1" eaLnBrk="1" hangingPunct="1"/>
            <a:r>
              <a:rPr lang="en-US" dirty="0" smtClean="0"/>
              <a:t>How to align text with image?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3518</TotalTime>
  <Words>802</Words>
  <Application>Microsoft Office PowerPoint</Application>
  <PresentationFormat>On-screen Show (4:3)</PresentationFormat>
  <Paragraphs>196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Pixel</vt:lpstr>
      <vt:lpstr>Programming the Web using XHTML and JavaScript</vt:lpstr>
      <vt:lpstr>Images </vt:lpstr>
      <vt:lpstr>Displaying Images</vt:lpstr>
      <vt:lpstr>Displaying Images</vt:lpstr>
      <vt:lpstr>Displaying Images</vt:lpstr>
      <vt:lpstr>Sidebar</vt:lpstr>
      <vt:lpstr>Sidebar: Directories and Structure</vt:lpstr>
      <vt:lpstr>Displaying Images</vt:lpstr>
      <vt:lpstr>Displaying Images</vt:lpstr>
      <vt:lpstr>Displaying Images</vt:lpstr>
      <vt:lpstr>Displaying Images</vt:lpstr>
      <vt:lpstr>Displaying Images</vt:lpstr>
      <vt:lpstr>Displaying Images</vt:lpstr>
      <vt:lpstr>Displaying Images</vt:lpstr>
      <vt:lpstr>Displaying Images</vt:lpstr>
      <vt:lpstr>Links </vt:lpstr>
      <vt:lpstr>Creating Links</vt:lpstr>
      <vt:lpstr>Creating Links</vt:lpstr>
      <vt:lpstr>Creating Internal Links</vt:lpstr>
      <vt:lpstr>Creating Links</vt:lpstr>
      <vt:lpstr>Creating Links</vt:lpstr>
      <vt:lpstr>Images as Links</vt:lpstr>
      <vt:lpstr>Images as Links</vt:lpstr>
      <vt:lpstr>Images as Links</vt:lpstr>
      <vt:lpstr>Images as Links</vt:lpstr>
      <vt:lpstr>Images as Links</vt:lpstr>
      <vt:lpstr>Multimedia </vt:lpstr>
      <vt:lpstr>Multimedia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ajkombol</cp:lastModifiedBy>
  <cp:revision>148</cp:revision>
  <cp:lastPrinted>1601-01-01T00:00:00Z</cp:lastPrinted>
  <dcterms:created xsi:type="dcterms:W3CDTF">2003-08-24T19:51:36Z</dcterms:created>
  <dcterms:modified xsi:type="dcterms:W3CDTF">2018-05-30T22:32:31Z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