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53"/>
  </p:notesMasterIdLst>
  <p:sldIdLst>
    <p:sldId id="256" r:id="rId2"/>
    <p:sldId id="338" r:id="rId3"/>
    <p:sldId id="290" r:id="rId4"/>
    <p:sldId id="317" r:id="rId5"/>
    <p:sldId id="318" r:id="rId6"/>
    <p:sldId id="291" r:id="rId7"/>
    <p:sldId id="292" r:id="rId8"/>
    <p:sldId id="293" r:id="rId9"/>
    <p:sldId id="294" r:id="rId10"/>
    <p:sldId id="289" r:id="rId11"/>
    <p:sldId id="295" r:id="rId12"/>
    <p:sldId id="296" r:id="rId13"/>
    <p:sldId id="33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340" r:id="rId24"/>
    <p:sldId id="306" r:id="rId25"/>
    <p:sldId id="328" r:id="rId26"/>
    <p:sldId id="327" r:id="rId27"/>
    <p:sldId id="325" r:id="rId28"/>
    <p:sldId id="329" r:id="rId29"/>
    <p:sldId id="330" r:id="rId30"/>
    <p:sldId id="326" r:id="rId31"/>
    <p:sldId id="307" r:id="rId32"/>
    <p:sldId id="332" r:id="rId33"/>
    <p:sldId id="308" r:id="rId34"/>
    <p:sldId id="309" r:id="rId35"/>
    <p:sldId id="333" r:id="rId36"/>
    <p:sldId id="310" r:id="rId37"/>
    <p:sldId id="311" r:id="rId38"/>
    <p:sldId id="312" r:id="rId39"/>
    <p:sldId id="313" r:id="rId40"/>
    <p:sldId id="337" r:id="rId41"/>
    <p:sldId id="315" r:id="rId42"/>
    <p:sldId id="316" r:id="rId43"/>
    <p:sldId id="320" r:id="rId44"/>
    <p:sldId id="321" r:id="rId45"/>
    <p:sldId id="322" r:id="rId46"/>
    <p:sldId id="324" r:id="rId47"/>
    <p:sldId id="323" r:id="rId48"/>
    <p:sldId id="334" r:id="rId49"/>
    <p:sldId id="335" r:id="rId50"/>
    <p:sldId id="342" r:id="rId51"/>
    <p:sldId id="288" r:id="rId5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3399FF"/>
    <a:srgbClr val="CC6600"/>
    <a:srgbClr val="0066FF"/>
    <a:srgbClr val="0099FF"/>
    <a:srgbClr val="0000F4"/>
    <a:srgbClr val="FF0000"/>
    <a:srgbClr val="9696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3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780550E-4EDE-4E73-A532-81A87ED52F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22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7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8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9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10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1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2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4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5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6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39953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9954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algn="ctr">
              <a:tabLst/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 Black" pitchFamily="34" charset="0"/>
              </a:defRPr>
            </a:lvl1pPr>
          </a:lstStyle>
          <a:p>
            <a:pPr>
              <a:defRPr/>
            </a:pPr>
            <a:fld id="{D6F4EB12-F352-4E53-A5A8-B7E4811ED5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5687215B-F7E1-4EAA-A3FA-B3F282744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52100CA8-5580-4334-A6D0-ACC379086F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307B7231-61EE-4CDF-BDE2-D56B15AB0C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367FABE9-117A-41C0-AD4F-F6A17FD91B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ADAAEF50-BCEE-40CF-BCAD-FF3DC8734C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6BF88B64-A5CC-4F52-BDAE-E17C161E39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E9DC8FF8-4499-492F-9A1F-F98E3BDF16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376F70C2-3209-4368-9F82-A3C23A1B8A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08BDE59C-D1C8-491F-AF21-CD535FDD90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814FC0E4-31AB-4148-AD00-B2A784B966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E6D1FC1E-BBAB-4D6C-846D-41A58280EE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2484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tabLst>
                <a:tab pos="4119563" algn="ctr"/>
                <a:tab pos="8123238" algn="r"/>
              </a:tabLst>
              <a:defRPr sz="800" smtClean="0"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3DCACDBF-D88A-4396-8296-CF6348CAD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51" name="Group 35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891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1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1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892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2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892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205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92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09800" y="48768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transition spd="med">
    <p:fade thruBlk="1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Considered_harmfu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Scripting_language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07-Ex-01.html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Travelling_salesman_problem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07-Ex-02.html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07-Ex-03.html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07-Ex-04.html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07-Ex-05.html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07-Ex-04a.html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ightflight.com/foldoc/contents.html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24200" y="1828800"/>
            <a:ext cx="6019800" cy="2209800"/>
          </a:xfrm>
        </p:spPr>
        <p:txBody>
          <a:bodyPr/>
          <a:lstStyle/>
          <a:p>
            <a:pPr eaLnBrk="1" hangingPunct="1"/>
            <a:r>
              <a:rPr lang="en-US" sz="4600" dirty="0" smtClean="0"/>
              <a:t>Programming the Web using XHTML and JavaScript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Chapter 7</a:t>
            </a:r>
          </a:p>
          <a:p>
            <a:pPr eaLnBrk="1" hangingPunct="1"/>
            <a:r>
              <a:rPr lang="en-US" dirty="0" smtClean="0"/>
              <a:t>Introduction to Programming and JavaScript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Programming Techniques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Unstructured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“</a:t>
            </a:r>
            <a:r>
              <a:rPr lang="en-US" dirty="0" smtClean="0">
                <a:hlinkClick r:id="rId2"/>
              </a:rPr>
              <a:t>Go To Statement Considered Harmful</a:t>
            </a:r>
            <a:r>
              <a:rPr lang="en-US" dirty="0" smtClean="0"/>
              <a:t>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err="1" smtClean="0"/>
              <a:t>Edsger</a:t>
            </a:r>
            <a:r>
              <a:rPr lang="en-US" dirty="0" smtClean="0"/>
              <a:t> W. </a:t>
            </a:r>
            <a:r>
              <a:rPr lang="en-US" dirty="0" err="1" smtClean="0"/>
              <a:t>Dijkstra</a:t>
            </a:r>
            <a:r>
              <a:rPr lang="en-US" dirty="0" smtClean="0"/>
              <a:t>, 1968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Structured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Top-down construction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Object-Oriented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“Objects” composed of data and instructions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Self-contained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Control Structures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6705600" cy="3886200"/>
          </a:xfrm>
        </p:spPr>
        <p:txBody>
          <a:bodyPr/>
          <a:lstStyle/>
          <a:p>
            <a:pPr eaLnBrk="1" hangingPunct="1"/>
            <a:r>
              <a:rPr lang="en-US" sz="2800" smtClean="0"/>
              <a:t>Flowcharts (graphical symbols)</a:t>
            </a:r>
          </a:p>
          <a:p>
            <a:pPr eaLnBrk="1" hangingPunct="1"/>
            <a:endParaRPr lang="en-US" sz="2800" smtClean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133600" y="2895600"/>
          <a:ext cx="3352800" cy="3175000"/>
        </p:xfrm>
        <a:graphic>
          <a:graphicData uri="http://schemas.openxmlformats.org/presentationml/2006/ole">
            <p:oleObj spid="_x0000_s1026" name="Visio" r:id="rId3" imgW="2625852" imgH="2485542" progId="Visio.Drawing.11">
              <p:embed/>
            </p:oleObj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Control Structures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Pseudocode (half code, half natural)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200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sz="2000" smtClean="0"/>
              <a:t>While the stoplight is red, stop.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smtClean="0"/>
              <a:t>If the stoplight is green then continue on.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2000" smtClean="0"/>
          </a:p>
          <a:p>
            <a:pPr eaLnBrk="1" hangingPunct="1"/>
            <a:r>
              <a:rPr lang="en-US" smtClean="0"/>
              <a:t>Advantages:</a:t>
            </a:r>
          </a:p>
          <a:p>
            <a:pPr lvl="1" eaLnBrk="1" hangingPunct="1"/>
            <a:r>
              <a:rPr lang="en-US" smtClean="0"/>
              <a:t>Avoids programming language technicalities</a:t>
            </a:r>
          </a:p>
          <a:p>
            <a:pPr lvl="1" eaLnBrk="1" hangingPunct="1"/>
            <a:r>
              <a:rPr lang="en-US" smtClean="0"/>
              <a:t>Easy to understand and change</a:t>
            </a:r>
            <a:endParaRPr lang="en-US" sz="320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Computer Languages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Source Code</a:t>
            </a:r>
          </a:p>
          <a:p>
            <a:pPr lvl="1" eaLnBrk="1" hangingPunct="1"/>
            <a:r>
              <a:rPr lang="en-US" smtClean="0"/>
              <a:t>Written in “English” words</a:t>
            </a:r>
          </a:p>
          <a:p>
            <a:pPr lvl="1" eaLnBrk="1" hangingPunct="1"/>
            <a:r>
              <a:rPr lang="en-US" smtClean="0"/>
              <a:t>Human readable</a:t>
            </a:r>
          </a:p>
          <a:p>
            <a:pPr eaLnBrk="1" hangingPunct="1"/>
            <a:r>
              <a:rPr lang="en-US" smtClean="0"/>
              <a:t>Machine Code</a:t>
            </a:r>
          </a:p>
          <a:p>
            <a:pPr lvl="1" eaLnBrk="1" hangingPunct="1"/>
            <a:r>
              <a:rPr lang="en-US" smtClean="0"/>
              <a:t>1’s and 0’s </a:t>
            </a:r>
          </a:p>
          <a:p>
            <a:pPr lvl="1" eaLnBrk="1" hangingPunct="1"/>
            <a:r>
              <a:rPr lang="en-US" smtClean="0"/>
              <a:t>Executable (readable) by the machine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/>
          <a:lstStyle/>
          <a:p>
            <a:pPr eaLnBrk="1" hangingPunct="1"/>
            <a:r>
              <a:rPr lang="en-US" smtClean="0"/>
              <a:t>Computer Languages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5029200"/>
          </a:xfrm>
        </p:spPr>
        <p:txBody>
          <a:bodyPr/>
          <a:lstStyle/>
          <a:p>
            <a:pPr eaLnBrk="1" hangingPunct="1"/>
            <a:r>
              <a:rPr lang="en-US" dirty="0" smtClean="0"/>
              <a:t>Programming languages</a:t>
            </a:r>
          </a:p>
          <a:p>
            <a:pPr lvl="1" eaLnBrk="1" hangingPunct="1"/>
            <a:r>
              <a:rPr lang="en-US" dirty="0" smtClean="0"/>
              <a:t>C, C++, Java, COBOL, FORTRAN, …</a:t>
            </a:r>
          </a:p>
          <a:p>
            <a:pPr lvl="1" eaLnBrk="1" hangingPunct="1"/>
            <a:r>
              <a:rPr lang="en-US" dirty="0" smtClean="0"/>
              <a:t>Typically creates a stand-alone program</a:t>
            </a:r>
          </a:p>
          <a:p>
            <a:pPr eaLnBrk="1" hangingPunct="1"/>
            <a:r>
              <a:rPr lang="en-US" dirty="0" smtClean="0"/>
              <a:t>Scripting languages</a:t>
            </a:r>
          </a:p>
          <a:p>
            <a:pPr lvl="1" eaLnBrk="1" hangingPunct="1"/>
            <a:r>
              <a:rPr lang="en-US" dirty="0" smtClean="0"/>
              <a:t>Parochial View:</a:t>
            </a:r>
          </a:p>
          <a:p>
            <a:pPr lvl="2" eaLnBrk="1" hangingPunct="1"/>
            <a:r>
              <a:rPr lang="en-US" dirty="0" smtClean="0"/>
              <a:t>JavaScript, VBScript</a:t>
            </a:r>
          </a:p>
          <a:p>
            <a:pPr lvl="2" eaLnBrk="1" hangingPunct="1"/>
            <a:r>
              <a:rPr lang="en-US" dirty="0" smtClean="0"/>
              <a:t>“Mini” program that runs inside another program</a:t>
            </a:r>
          </a:p>
          <a:p>
            <a:pPr lvl="2" eaLnBrk="1" hangingPunct="1"/>
            <a:r>
              <a:rPr lang="en-US" dirty="0" smtClean="0"/>
              <a:t>Cannot be used outside that application</a:t>
            </a:r>
          </a:p>
          <a:p>
            <a:pPr lvl="1" eaLnBrk="1" hangingPunct="1"/>
            <a:r>
              <a:rPr lang="en-US" dirty="0" smtClean="0"/>
              <a:t>Big View</a:t>
            </a:r>
          </a:p>
          <a:p>
            <a:pPr lvl="2" eaLnBrk="1" hangingPunct="1"/>
            <a:r>
              <a:rPr lang="en-US" dirty="0" smtClean="0">
                <a:hlinkClick r:id="rId2"/>
              </a:rPr>
              <a:t>Wikipedia: Scripting Language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Computer Languages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229600" cy="4724400"/>
          </a:xfrm>
        </p:spPr>
        <p:txBody>
          <a:bodyPr/>
          <a:lstStyle/>
          <a:p>
            <a:pPr eaLnBrk="1" hangingPunct="1"/>
            <a:r>
              <a:rPr lang="en-US" dirty="0" smtClean="0"/>
              <a:t>Compilers</a:t>
            </a:r>
          </a:p>
          <a:p>
            <a:pPr lvl="1" eaLnBrk="1" hangingPunct="1"/>
            <a:r>
              <a:rPr lang="en-US" dirty="0" smtClean="0"/>
              <a:t>Translates entire source file once</a:t>
            </a:r>
          </a:p>
          <a:p>
            <a:pPr lvl="1" eaLnBrk="1" hangingPunct="1"/>
            <a:r>
              <a:rPr lang="en-US" dirty="0" smtClean="0"/>
              <a:t>Produces a single executable file</a:t>
            </a:r>
          </a:p>
          <a:p>
            <a:pPr lvl="2" eaLnBrk="1" hangingPunct="1"/>
            <a:r>
              <a:rPr lang="en-US" dirty="0" smtClean="0"/>
              <a:t>Platform dependent</a:t>
            </a:r>
          </a:p>
          <a:p>
            <a:pPr lvl="2" eaLnBrk="1" hangingPunct="1"/>
            <a:r>
              <a:rPr lang="en-US" dirty="0" smtClean="0"/>
              <a:t>E.g. Wintel vs. Linux vs. Apple</a:t>
            </a:r>
          </a:p>
          <a:p>
            <a:pPr eaLnBrk="1" hangingPunct="1"/>
            <a:r>
              <a:rPr lang="en-US" dirty="0" smtClean="0"/>
              <a:t>Interpreters</a:t>
            </a:r>
          </a:p>
          <a:p>
            <a:pPr lvl="1" eaLnBrk="1" hangingPunct="1"/>
            <a:r>
              <a:rPr lang="en-US" dirty="0" smtClean="0"/>
              <a:t>Translates source statements one at a time</a:t>
            </a:r>
          </a:p>
          <a:p>
            <a:pPr lvl="1" eaLnBrk="1" hangingPunct="1"/>
            <a:r>
              <a:rPr lang="en-US" dirty="0" smtClean="0"/>
              <a:t>Immediately executes each statement</a:t>
            </a:r>
          </a:p>
          <a:p>
            <a:pPr lvl="1" eaLnBrk="1" hangingPunct="1"/>
            <a:r>
              <a:rPr lang="en-US" dirty="0" smtClean="0"/>
              <a:t>Typically platform independent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JavaScript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382000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Browsers typically support two “languages”: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HTML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Translate the tags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Display the content appropriately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JavaScript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Interpret a line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Execute the line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Both are executed in order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JavaScript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JavaScript code composed of: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Instructions/Commands/Statements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FF0000"/>
                </a:solidFill>
              </a:rPr>
              <a:t>Case sensitive!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Inserted directly into HTML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Either &lt;head&gt; or &lt;body&gt;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0066FF"/>
                </a:solidFill>
              </a:rPr>
              <a:t>&lt;script&gt;</a:t>
            </a:r>
            <a:r>
              <a:rPr lang="en-US" dirty="0" smtClean="0"/>
              <a:t> element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dirty="0" smtClean="0"/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&lt;script&gt;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		</a:t>
            </a:r>
            <a:r>
              <a:rPr lang="en-US" dirty="0" smtClean="0"/>
              <a:t>(scripting commands)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&lt;/script&gt;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JavaScript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than one scripting language</a:t>
            </a:r>
          </a:p>
          <a:p>
            <a:pPr eaLnBrk="1" hangingPunct="1"/>
            <a:r>
              <a:rPr lang="en-US" smtClean="0"/>
              <a:t>Must specify JavaScript in XHTML code</a:t>
            </a:r>
          </a:p>
          <a:p>
            <a:pPr eaLnBrk="1" hangingPunct="1"/>
            <a:endParaRPr lang="en-US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66FF"/>
                </a:solidFill>
              </a:rPr>
              <a:t>&lt;script type=“text/javascript”&gt;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/>
              <a:t>		…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66FF"/>
                </a:solidFill>
              </a:rPr>
              <a:t>&lt;/script&gt;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441325" y="6208713"/>
            <a:ext cx="76231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Note: default scripting language can be specified by a &lt;meta&gt; tag</a:t>
            </a:r>
          </a:p>
          <a:p>
            <a:r>
              <a:rPr lang="en-US"/>
              <a:t>Note: there are other script languages: vbscript, tcl, xml, and many more!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JavaScript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Don’t confuse HTML with JavaScript</a:t>
            </a:r>
          </a:p>
          <a:p>
            <a:pPr eaLnBrk="1" hangingPunct="1"/>
            <a:endParaRPr lang="en-US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66FF"/>
                </a:solidFill>
              </a:rPr>
              <a:t>&lt;script type=“text/javascript”&gt;</a:t>
            </a:r>
          </a:p>
          <a:p>
            <a:pPr lvl="1" eaLnBrk="1" hangingPunct="1">
              <a:buFont typeface="Wingdings" pitchFamily="2" charset="2"/>
              <a:buNone/>
            </a:pPr>
            <a:endParaRPr lang="en-US" smtClean="0">
              <a:solidFill>
                <a:srgbClr val="0066FF"/>
              </a:solidFill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smtClean="0"/>
              <a:t>…</a:t>
            </a:r>
          </a:p>
          <a:p>
            <a:pPr lvl="1" eaLnBrk="1" hangingPunct="1">
              <a:buFont typeface="Wingdings" pitchFamily="2" charset="2"/>
              <a:buNone/>
            </a:pPr>
            <a:endParaRPr lang="en-US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66FF"/>
                </a:solidFill>
              </a:rPr>
              <a:t>&lt;/script&gt;</a:t>
            </a:r>
            <a:endParaRPr lang="en-US" smtClean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438400" y="3657600"/>
            <a:ext cx="5410200" cy="1752600"/>
            <a:chOff x="1536" y="2304"/>
            <a:chExt cx="3408" cy="1104"/>
          </a:xfrm>
        </p:grpSpPr>
        <p:sp>
          <p:nvSpPr>
            <p:cNvPr id="21512" name="Rectangle 4"/>
            <p:cNvSpPr>
              <a:spLocks noChangeArrowheads="1"/>
            </p:cNvSpPr>
            <p:nvPr/>
          </p:nvSpPr>
          <p:spPr bwMode="auto">
            <a:xfrm>
              <a:off x="4368" y="2640"/>
              <a:ext cx="576" cy="576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rgbClr val="FF0000"/>
                  </a:solidFill>
                </a:rPr>
                <a:t>HTML</a:t>
              </a:r>
            </a:p>
          </p:txBody>
        </p:sp>
        <p:sp>
          <p:nvSpPr>
            <p:cNvPr id="21513" name="Line 5"/>
            <p:cNvSpPr>
              <a:spLocks noChangeShapeType="1"/>
            </p:cNvSpPr>
            <p:nvPr/>
          </p:nvSpPr>
          <p:spPr bwMode="auto">
            <a:xfrm flipH="1" flipV="1">
              <a:off x="3312" y="2304"/>
              <a:ext cx="1056" cy="62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4" name="Line 6"/>
            <p:cNvSpPr>
              <a:spLocks noChangeShapeType="1"/>
            </p:cNvSpPr>
            <p:nvPr/>
          </p:nvSpPr>
          <p:spPr bwMode="auto">
            <a:xfrm flipH="1">
              <a:off x="1536" y="2928"/>
              <a:ext cx="2832" cy="48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600200" y="3657600"/>
            <a:ext cx="1768475" cy="1600200"/>
            <a:chOff x="1008" y="2304"/>
            <a:chExt cx="1114" cy="1008"/>
          </a:xfrm>
        </p:grpSpPr>
        <p:sp>
          <p:nvSpPr>
            <p:cNvPr id="21510" name="AutoShape 7"/>
            <p:cNvSpPr>
              <a:spLocks/>
            </p:cNvSpPr>
            <p:nvPr/>
          </p:nvSpPr>
          <p:spPr bwMode="auto">
            <a:xfrm>
              <a:off x="1008" y="2304"/>
              <a:ext cx="240" cy="1008"/>
            </a:xfrm>
            <a:prstGeom prst="rightBrace">
              <a:avLst>
                <a:gd name="adj1" fmla="val 35000"/>
                <a:gd name="adj2" fmla="val 50000"/>
              </a:avLst>
            </a:prstGeom>
            <a:noFill/>
            <a:ln w="9525">
              <a:solidFill>
                <a:srgbClr val="00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1" name="Text Box 8"/>
            <p:cNvSpPr txBox="1">
              <a:spLocks noChangeArrowheads="1"/>
            </p:cNvSpPr>
            <p:nvPr/>
          </p:nvSpPr>
          <p:spPr bwMode="auto">
            <a:xfrm>
              <a:off x="1334" y="2663"/>
              <a:ext cx="7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CC00"/>
                  </a:solidFill>
                </a:rPr>
                <a:t>JavaScript</a:t>
              </a:r>
            </a:p>
          </p:txBody>
        </p:sp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12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JavaScript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Can have multiple </a:t>
            </a:r>
            <a:r>
              <a:rPr lang="en-US" dirty="0" smtClean="0">
                <a:solidFill>
                  <a:srgbClr val="0066FF"/>
                </a:solidFill>
              </a:rPr>
              <a:t>&lt;script&gt;</a:t>
            </a:r>
            <a:r>
              <a:rPr lang="en-US" dirty="0" smtClean="0"/>
              <a:t> elements in one HTML document</a:t>
            </a:r>
          </a:p>
          <a:p>
            <a:pPr eaLnBrk="1" hangingPunct="1"/>
            <a:r>
              <a:rPr lang="en-US" dirty="0" smtClean="0">
                <a:solidFill>
                  <a:srgbClr val="0066FF"/>
                </a:solidFill>
                <a:hlinkClick r:id="rId2" action="ppaction://hlinkfile"/>
              </a:rPr>
              <a:t>Ch07-Ex-01.htm</a:t>
            </a:r>
            <a:endParaRPr lang="en-US" dirty="0" smtClean="0">
              <a:solidFill>
                <a:srgbClr val="0066FF"/>
              </a:solidFill>
            </a:endParaRP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JavaScript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Can access JavaScript code stored in an external file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66FF"/>
                </a:solidFill>
              </a:rPr>
              <a:t>&lt;script src=“my_code.js” type=“text/javascript”&gt;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/>
              <a:t>…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66FF"/>
                </a:solidFill>
              </a:rPr>
              <a:t>&lt;/script&gt;</a:t>
            </a:r>
          </a:p>
          <a:p>
            <a:pPr eaLnBrk="1" hangingPunct="1"/>
            <a:r>
              <a:rPr lang="en-US" smtClean="0"/>
              <a:t>Only JavaScript code in the .js file, not the </a:t>
            </a:r>
            <a:r>
              <a:rPr lang="en-US" smtClean="0">
                <a:solidFill>
                  <a:srgbClr val="0066FF"/>
                </a:solidFill>
              </a:rPr>
              <a:t>&lt;script&gt;</a:t>
            </a:r>
            <a:r>
              <a:rPr lang="en-US" smtClean="0"/>
              <a:t> tags</a:t>
            </a:r>
          </a:p>
        </p:txBody>
      </p:sp>
      <p:sp>
        <p:nvSpPr>
          <p:cNvPr id="23556" name="Freeform 5"/>
          <p:cNvSpPr>
            <a:spLocks/>
          </p:cNvSpPr>
          <p:nvPr/>
        </p:nvSpPr>
        <p:spPr bwMode="auto">
          <a:xfrm rot="298701">
            <a:off x="1412875" y="4073525"/>
            <a:ext cx="4605338" cy="417513"/>
          </a:xfrm>
          <a:custGeom>
            <a:avLst/>
            <a:gdLst>
              <a:gd name="T0" fmla="*/ 0 w 2832"/>
              <a:gd name="T1" fmla="*/ 80 h 560"/>
              <a:gd name="T2" fmla="*/ 1584 w 2832"/>
              <a:gd name="T3" fmla="*/ 80 h 560"/>
              <a:gd name="T4" fmla="*/ 2832 w 2832"/>
              <a:gd name="T5" fmla="*/ 560 h 560"/>
              <a:gd name="T6" fmla="*/ 0 60000 65536"/>
              <a:gd name="T7" fmla="*/ 0 60000 65536"/>
              <a:gd name="T8" fmla="*/ 0 60000 65536"/>
              <a:gd name="T9" fmla="*/ 0 w 2832"/>
              <a:gd name="T10" fmla="*/ 0 h 560"/>
              <a:gd name="T11" fmla="*/ 2832 w 2832"/>
              <a:gd name="T12" fmla="*/ 560 h 5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2" h="560">
                <a:moveTo>
                  <a:pt x="0" y="80"/>
                </a:moveTo>
                <a:cubicBezTo>
                  <a:pt x="556" y="40"/>
                  <a:pt x="1112" y="0"/>
                  <a:pt x="1584" y="80"/>
                </a:cubicBezTo>
                <a:cubicBezTo>
                  <a:pt x="2056" y="160"/>
                  <a:pt x="2444" y="360"/>
                  <a:pt x="2832" y="560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JavaScript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External files</a:t>
            </a:r>
          </a:p>
          <a:p>
            <a:pPr lvl="1" eaLnBrk="1" hangingPunct="1"/>
            <a:r>
              <a:rPr lang="en-US" smtClean="0"/>
              <a:t>Good for repeated code</a:t>
            </a:r>
          </a:p>
          <a:p>
            <a:pPr lvl="1" eaLnBrk="1" hangingPunct="1"/>
            <a:r>
              <a:rPr lang="en-US" smtClean="0"/>
              <a:t>Hides code from casual users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Entomology of Programming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Entomology of Programming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 eaLnBrk="1" hangingPunct="1"/>
            <a:r>
              <a:rPr lang="en-US" smtClean="0"/>
              <a:t>“a branch of zoology that deals with insects ”, i.e., debugging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Entomology of Programming</a:t>
            </a:r>
          </a:p>
        </p:txBody>
      </p:sp>
      <p:pic>
        <p:nvPicPr>
          <p:cNvPr id="26627" name="Picture 5" descr="team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52600" y="2057400"/>
            <a:ext cx="5638800" cy="4264025"/>
          </a:xfrm>
          <a:noFill/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Entomology of Programming</a:t>
            </a:r>
          </a:p>
        </p:txBody>
      </p:sp>
      <p:pic>
        <p:nvPicPr>
          <p:cNvPr id="27651" name="Picture 5" descr="mark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866900" y="1905000"/>
            <a:ext cx="5410200" cy="4302125"/>
          </a:xfrm>
          <a:noFill/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Entomology of Programming</a:t>
            </a:r>
          </a:p>
        </p:txBody>
      </p:sp>
      <p:pic>
        <p:nvPicPr>
          <p:cNvPr id="28675" name="Picture 10" descr="grace_bug.jpg (53432 bytes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76338" y="1676400"/>
            <a:ext cx="6791325" cy="471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6" name="Text Box 11"/>
          <p:cNvSpPr txBox="1">
            <a:spLocks noChangeArrowheads="1"/>
          </p:cNvSpPr>
          <p:nvPr/>
        </p:nvSpPr>
        <p:spPr bwMode="auto">
          <a:xfrm>
            <a:off x="4648200" y="6019800"/>
            <a:ext cx="4095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900" b="1"/>
              <a:t>Naval Surface Warfare Center Computer Museum at  Dahlgren, Virginia</a:t>
            </a:r>
            <a:r>
              <a:rPr lang="en-US"/>
              <a:t> 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Entomology of Programming</a:t>
            </a:r>
          </a:p>
        </p:txBody>
      </p:sp>
      <p:pic>
        <p:nvPicPr>
          <p:cNvPr id="29699" name="Picture 5" descr="cobol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62000" y="1905000"/>
            <a:ext cx="7620000" cy="4329113"/>
          </a:xfrm>
          <a:noFill/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Entomology of Programming</a:t>
            </a:r>
          </a:p>
        </p:txBody>
      </p:sp>
      <p:pic>
        <p:nvPicPr>
          <p:cNvPr id="30723" name="Picture 5" descr="grace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673350" y="1676400"/>
            <a:ext cx="3797300" cy="4724400"/>
          </a:xfrm>
          <a:noFill/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Programming Techniques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19600"/>
          </a:xfrm>
        </p:spPr>
        <p:txBody>
          <a:bodyPr/>
          <a:lstStyle/>
          <a:p>
            <a:pPr eaLnBrk="1" hangingPunct="1"/>
            <a:r>
              <a:rPr lang="en-US" dirty="0" smtClean="0"/>
              <a:t>Solving Problems: Brute Force</a:t>
            </a:r>
          </a:p>
          <a:p>
            <a:pPr lvl="1" eaLnBrk="1" hangingPunct="1"/>
            <a:r>
              <a:rPr lang="en-US" dirty="0" smtClean="0"/>
              <a:t>Traveling Salesman Problem</a:t>
            </a:r>
          </a:p>
          <a:p>
            <a:pPr lvl="1" eaLnBrk="1" hangingPunct="1"/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hlinkClick r:id="rId2"/>
              </a:rPr>
              <a:t>Traveling Salesman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Entomology of Programming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 eaLnBrk="1" hangingPunct="1"/>
            <a:r>
              <a:rPr lang="en-US" dirty="0" smtClean="0"/>
              <a:t>Two basic types of errors:</a:t>
            </a:r>
          </a:p>
          <a:p>
            <a:pPr lvl="1" eaLnBrk="1" hangingPunct="1"/>
            <a:r>
              <a:rPr lang="en-US" dirty="0" smtClean="0"/>
              <a:t>Syntax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dirty="0" smtClean="0"/>
              <a:t>Constructed improperly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dirty="0" smtClean="0"/>
              <a:t>“Spelled wrong”</a:t>
            </a:r>
          </a:p>
          <a:p>
            <a:pPr lvl="1" eaLnBrk="1" hangingPunct="1"/>
            <a:r>
              <a:rPr lang="en-US" dirty="0" smtClean="0"/>
              <a:t>Logic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dirty="0" smtClean="0"/>
              <a:t>Constructed properly but does not achieve the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dirty="0" smtClean="0"/>
              <a:t>desired result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dirty="0" smtClean="0"/>
              <a:t>“Spelled right but wrong words”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Entomology of Programming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2590800"/>
            <a:ext cx="6477000" cy="3124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&lt;script type=“test/javascript”&gt;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   alert(“My first JavaScript.)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   Alert(“Too exciting for words.”)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   alert[“This is big time stuff.”]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&lt;/script&gt;</a:t>
            </a:r>
          </a:p>
        </p:txBody>
      </p:sp>
      <p:sp>
        <p:nvSpPr>
          <p:cNvPr id="326660" name="AutoShape 4"/>
          <p:cNvSpPr>
            <a:spLocks/>
          </p:cNvSpPr>
          <p:nvPr/>
        </p:nvSpPr>
        <p:spPr bwMode="auto">
          <a:xfrm>
            <a:off x="4876800" y="1905000"/>
            <a:ext cx="1066800" cy="419100"/>
          </a:xfrm>
          <a:prstGeom prst="borderCallout1">
            <a:avLst>
              <a:gd name="adj1" fmla="val 27273"/>
              <a:gd name="adj2" fmla="val -7144"/>
              <a:gd name="adj3" fmla="val 209093"/>
              <a:gd name="adj4" fmla="val -43602"/>
            </a:avLst>
          </a:prstGeom>
          <a:noFill/>
          <a:ln w="31750">
            <a:solidFill>
              <a:srgbClr val="FF0000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/>
              <a:t>Spelling</a:t>
            </a:r>
          </a:p>
        </p:txBody>
      </p:sp>
      <p:sp>
        <p:nvSpPr>
          <p:cNvPr id="326661" name="AutoShape 5"/>
          <p:cNvSpPr>
            <a:spLocks/>
          </p:cNvSpPr>
          <p:nvPr/>
        </p:nvSpPr>
        <p:spPr bwMode="auto">
          <a:xfrm>
            <a:off x="7086600" y="2590800"/>
            <a:ext cx="1066800" cy="685800"/>
          </a:xfrm>
          <a:prstGeom prst="borderCallout1">
            <a:avLst>
              <a:gd name="adj1" fmla="val 16667"/>
              <a:gd name="adj2" fmla="val -7144"/>
              <a:gd name="adj3" fmla="val 116667"/>
              <a:gd name="adj4" fmla="val -57889"/>
            </a:avLst>
          </a:prstGeom>
          <a:noFill/>
          <a:ln w="31750">
            <a:solidFill>
              <a:srgbClr val="FF0000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/>
              <a:t>Closing quote</a:t>
            </a:r>
          </a:p>
        </p:txBody>
      </p:sp>
      <p:sp>
        <p:nvSpPr>
          <p:cNvPr id="326662" name="AutoShape 6"/>
          <p:cNvSpPr>
            <a:spLocks/>
          </p:cNvSpPr>
          <p:nvPr/>
        </p:nvSpPr>
        <p:spPr bwMode="auto">
          <a:xfrm>
            <a:off x="457200" y="3276600"/>
            <a:ext cx="1066800" cy="685800"/>
          </a:xfrm>
          <a:prstGeom prst="borderCallout1">
            <a:avLst>
              <a:gd name="adj1" fmla="val 16667"/>
              <a:gd name="adj2" fmla="val 107144"/>
              <a:gd name="adj3" fmla="val 105556"/>
              <a:gd name="adj4" fmla="val 142111"/>
            </a:avLst>
          </a:prstGeom>
          <a:noFill/>
          <a:ln w="31750">
            <a:solidFill>
              <a:srgbClr val="FF0000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/>
              <a:t>Capital letter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495800" y="4953000"/>
            <a:ext cx="2362200" cy="1143000"/>
            <a:chOff x="2832" y="3120"/>
            <a:chExt cx="1488" cy="720"/>
          </a:xfrm>
        </p:grpSpPr>
        <p:sp>
          <p:nvSpPr>
            <p:cNvPr id="32776" name="AutoShape 7"/>
            <p:cNvSpPr>
              <a:spLocks/>
            </p:cNvSpPr>
            <p:nvPr/>
          </p:nvSpPr>
          <p:spPr bwMode="auto">
            <a:xfrm>
              <a:off x="2832" y="3408"/>
              <a:ext cx="720" cy="432"/>
            </a:xfrm>
            <a:prstGeom prst="borderCallout1">
              <a:avLst>
                <a:gd name="adj1" fmla="val 16667"/>
                <a:gd name="adj2" fmla="val -6667"/>
                <a:gd name="adj3" fmla="val -73611"/>
                <a:gd name="adj4" fmla="val -139583"/>
              </a:avLst>
            </a:prstGeom>
            <a:noFill/>
            <a:ln w="31750">
              <a:solidFill>
                <a:srgbClr val="FF0000"/>
              </a:solidFill>
              <a:miter lim="800000"/>
              <a:headEnd/>
              <a:tailEnd type="triangle" w="lg" len="med"/>
            </a:ln>
          </p:spPr>
          <p:txBody>
            <a:bodyPr/>
            <a:lstStyle/>
            <a:p>
              <a:pPr algn="ctr"/>
              <a:r>
                <a:rPr lang="en-US"/>
                <a:t>Square brackets</a:t>
              </a:r>
            </a:p>
          </p:txBody>
        </p:sp>
        <p:sp>
          <p:nvSpPr>
            <p:cNvPr id="32777" name="Line 8"/>
            <p:cNvSpPr>
              <a:spLocks noChangeShapeType="1"/>
            </p:cNvSpPr>
            <p:nvPr/>
          </p:nvSpPr>
          <p:spPr bwMode="auto">
            <a:xfrm flipH="1">
              <a:off x="3600" y="3120"/>
              <a:ext cx="720" cy="336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triangle" w="lg" len="med"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6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26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660" grpId="0" animBg="1"/>
      <p:bldP spid="326661" grpId="0" animBg="1"/>
      <p:bldP spid="32666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Entomology of Programming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Sample errors</a:t>
            </a:r>
            <a:endParaRPr lang="en-US" dirty="0" smtClean="0">
              <a:solidFill>
                <a:srgbClr val="FF0000"/>
              </a:solidFill>
              <a:hlinkClick r:id="rId2" action="ppaction://hlinkfile"/>
            </a:endParaRPr>
          </a:p>
          <a:p>
            <a:pPr lvl="1" eaLnBrk="1" hangingPunct="1"/>
            <a:r>
              <a:rPr lang="en-US" dirty="0" smtClean="0">
                <a:solidFill>
                  <a:srgbClr val="0066FF"/>
                </a:solidFill>
                <a:hlinkClick r:id="rId2" action="ppaction://hlinkfile"/>
              </a:rPr>
              <a:t>Ch07-Ex-02.htm</a:t>
            </a:r>
            <a:endParaRPr lang="en-US" dirty="0" smtClean="0">
              <a:solidFill>
                <a:srgbClr val="0066FF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Entomology of Programming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Browser errors</a:t>
            </a:r>
          </a:p>
          <a:p>
            <a:pPr lvl="1" eaLnBrk="1" hangingPunct="1"/>
            <a:r>
              <a:rPr lang="en-US" dirty="0" smtClean="0"/>
              <a:t>Message box:</a:t>
            </a:r>
          </a:p>
          <a:p>
            <a:pPr lvl="2" eaLnBrk="1" hangingPunct="1"/>
            <a:r>
              <a:rPr lang="en-US" dirty="0" smtClean="0"/>
              <a:t>Line number – not always accurate</a:t>
            </a:r>
          </a:p>
          <a:p>
            <a:pPr lvl="2" eaLnBrk="1" hangingPunct="1"/>
            <a:r>
              <a:rPr lang="en-US" dirty="0" smtClean="0"/>
              <a:t>Error message – not always informative</a:t>
            </a:r>
          </a:p>
          <a:p>
            <a:pPr lvl="1" eaLnBrk="1" hangingPunct="1"/>
            <a:r>
              <a:rPr lang="en-US" dirty="0" smtClean="0"/>
              <a:t>Skips:</a:t>
            </a:r>
          </a:p>
          <a:p>
            <a:pPr lvl="2" eaLnBrk="1" hangingPunct="1"/>
            <a:r>
              <a:rPr lang="en-US" dirty="0" smtClean="0"/>
              <a:t>Invalid line and</a:t>
            </a:r>
          </a:p>
          <a:p>
            <a:pPr lvl="2" eaLnBrk="1" hangingPunct="1"/>
            <a:r>
              <a:rPr lang="en-US" dirty="0" smtClean="0"/>
              <a:t>All subsequent lines in same </a:t>
            </a:r>
            <a:r>
              <a:rPr lang="en-US" dirty="0" smtClean="0">
                <a:solidFill>
                  <a:srgbClr val="0066FF"/>
                </a:solidFill>
              </a:rPr>
              <a:t>&lt;script&gt;</a:t>
            </a:r>
            <a:r>
              <a:rPr lang="en-US" dirty="0" smtClean="0"/>
              <a:t> element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Entomology of Programming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Fixing errors methods:</a:t>
            </a:r>
          </a:p>
          <a:p>
            <a:pPr lvl="1" eaLnBrk="1" hangingPunct="1"/>
            <a:r>
              <a:rPr lang="en-US" dirty="0" smtClean="0"/>
              <a:t>Correct line by line</a:t>
            </a:r>
          </a:p>
          <a:p>
            <a:pPr lvl="1" eaLnBrk="1" hangingPunct="1"/>
            <a:r>
              <a:rPr lang="en-US" dirty="0" smtClean="0"/>
              <a:t>Use trial and error</a:t>
            </a:r>
          </a:p>
          <a:p>
            <a:pPr lvl="1" eaLnBrk="1" hangingPunct="1"/>
            <a:r>
              <a:rPr lang="en-US" dirty="0" smtClean="0"/>
              <a:t>Rewrite code entirely</a:t>
            </a:r>
          </a:p>
          <a:p>
            <a:pPr lvl="1" eaLnBrk="1" hangingPunct="1"/>
            <a:r>
              <a:rPr lang="en-US" dirty="0" smtClean="0"/>
              <a:t>Use comments to eliminate items</a:t>
            </a:r>
          </a:p>
          <a:p>
            <a:pPr lvl="2" eaLnBrk="1" hangingPunct="1"/>
            <a:r>
              <a:rPr lang="en-US" dirty="0" smtClean="0"/>
              <a:t>One line at a time</a:t>
            </a:r>
          </a:p>
          <a:p>
            <a:pPr lvl="2" eaLnBrk="1" hangingPunct="1"/>
            <a:r>
              <a:rPr lang="en-US" dirty="0" smtClean="0"/>
              <a:t>A block at a time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Entomology of Programming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Preventing errors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Code and test: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Code a small piece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Test if it works as anticipated</a:t>
            </a:r>
          </a:p>
          <a:p>
            <a:pPr lvl="3" eaLnBrk="1" hangingPunct="1">
              <a:lnSpc>
                <a:spcPct val="90000"/>
              </a:lnSpc>
            </a:pPr>
            <a:r>
              <a:rPr lang="en-US" smtClean="0"/>
              <a:t>Fix any problems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Code some more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Test new function</a:t>
            </a:r>
          </a:p>
          <a:p>
            <a:pPr lvl="3" eaLnBrk="1" hangingPunct="1">
              <a:lnSpc>
                <a:spcPct val="90000"/>
              </a:lnSpc>
            </a:pPr>
            <a:r>
              <a:rPr lang="en-US" smtClean="0"/>
              <a:t>Fix any problems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Repeat until done!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Comments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Help other readers understand code</a:t>
            </a:r>
          </a:p>
          <a:p>
            <a:pPr eaLnBrk="1" hangingPunct="1"/>
            <a:r>
              <a:rPr lang="en-US" smtClean="0"/>
              <a:t>Help yourself at a later time</a:t>
            </a:r>
          </a:p>
          <a:p>
            <a:pPr eaLnBrk="1" hangingPunct="1"/>
            <a:r>
              <a:rPr lang="en-US" smtClean="0"/>
              <a:t>Eliminate sections of code during debugging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JavaScript Comments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458200" cy="3886200"/>
          </a:xfrm>
        </p:spPr>
        <p:txBody>
          <a:bodyPr/>
          <a:lstStyle/>
          <a:p>
            <a:pPr eaLnBrk="1" hangingPunct="1"/>
            <a:r>
              <a:rPr lang="en-US" dirty="0" smtClean="0"/>
              <a:t>Single-line comment :  </a:t>
            </a:r>
            <a:r>
              <a:rPr lang="en-US" dirty="0" smtClean="0">
                <a:solidFill>
                  <a:srgbClr val="FF0000"/>
                </a:solidFill>
              </a:rPr>
              <a:t>//</a:t>
            </a:r>
            <a:r>
              <a:rPr lang="en-US" dirty="0" smtClean="0"/>
              <a:t> …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		</a:t>
            </a:r>
            <a:r>
              <a:rPr lang="en-US" dirty="0" smtClean="0">
                <a:solidFill>
                  <a:srgbClr val="0066FF"/>
                </a:solidFill>
              </a:rPr>
              <a:t>&lt;script </a:t>
            </a:r>
            <a:r>
              <a:rPr lang="en-US" dirty="0" smtClean="0"/>
              <a:t>…</a:t>
            </a:r>
            <a:r>
              <a:rPr lang="en-US" dirty="0" smtClean="0">
                <a:solidFill>
                  <a:srgbClr val="0066FF"/>
                </a:solidFill>
              </a:rPr>
              <a:t>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			alert(“Hi!”)   </a:t>
            </a:r>
            <a:r>
              <a:rPr lang="en-US" dirty="0" smtClean="0">
                <a:solidFill>
                  <a:srgbClr val="00B050"/>
                </a:solidFill>
              </a:rPr>
              <a:t>// A friendly greeting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			</a:t>
            </a:r>
            <a:r>
              <a:rPr lang="en-US" dirty="0" smtClean="0">
                <a:solidFill>
                  <a:srgbClr val="00B050"/>
                </a:solidFill>
              </a:rPr>
              <a:t>// End of this script element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		&lt;/script&gt;</a:t>
            </a:r>
          </a:p>
          <a:p>
            <a:pPr eaLnBrk="1" hangingPunct="1"/>
            <a:r>
              <a:rPr lang="en-US" dirty="0" smtClean="0"/>
              <a:t>Everything after the </a:t>
            </a:r>
            <a:r>
              <a:rPr lang="en-US" dirty="0" smtClean="0">
                <a:solidFill>
                  <a:srgbClr val="FF0000"/>
                </a:solidFill>
              </a:rPr>
              <a:t>//</a:t>
            </a:r>
            <a:r>
              <a:rPr lang="en-US" dirty="0" smtClean="0"/>
              <a:t> is ignored on that line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JavaScript Comments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Multiple-line comment:  </a:t>
            </a:r>
            <a:r>
              <a:rPr lang="en-US" dirty="0" smtClean="0">
                <a:solidFill>
                  <a:srgbClr val="FF0000"/>
                </a:solidFill>
              </a:rPr>
              <a:t>/*</a:t>
            </a:r>
            <a:r>
              <a:rPr lang="en-US" dirty="0" smtClean="0"/>
              <a:t>   ….   </a:t>
            </a:r>
            <a:r>
              <a:rPr lang="en-US" dirty="0" smtClean="0">
                <a:solidFill>
                  <a:srgbClr val="FF0000"/>
                </a:solidFill>
              </a:rPr>
              <a:t>*/ </a:t>
            </a:r>
            <a:r>
              <a:rPr lang="en-US" dirty="0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		</a:t>
            </a:r>
            <a:r>
              <a:rPr lang="en-US" dirty="0" smtClean="0">
                <a:solidFill>
                  <a:srgbClr val="0066FF"/>
                </a:solidFill>
              </a:rPr>
              <a:t>&lt;script </a:t>
            </a:r>
            <a:r>
              <a:rPr lang="en-US" dirty="0" smtClean="0"/>
              <a:t>…</a:t>
            </a:r>
            <a:r>
              <a:rPr lang="en-US" dirty="0" smtClean="0">
                <a:solidFill>
                  <a:srgbClr val="0066FF"/>
                </a:solidFill>
              </a:rPr>
              <a:t>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			</a:t>
            </a:r>
            <a:r>
              <a:rPr lang="en-US" dirty="0" smtClean="0">
                <a:solidFill>
                  <a:srgbClr val="00CC00"/>
                </a:solidFill>
              </a:rPr>
              <a:t>/*	This is a </a:t>
            </a:r>
            <a:br>
              <a:rPr lang="en-US" dirty="0" smtClean="0">
                <a:solidFill>
                  <a:srgbClr val="00CC00"/>
                </a:solidFill>
              </a:rPr>
            </a:br>
            <a:r>
              <a:rPr lang="en-US" dirty="0" smtClean="0">
                <a:solidFill>
                  <a:srgbClr val="00CC00"/>
                </a:solidFill>
              </a:rPr>
              <a:t>			multiple line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solidFill>
                  <a:srgbClr val="00CC00"/>
                </a:solidFill>
              </a:rPr>
              <a:t>				comment.   */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			</a:t>
            </a:r>
            <a:r>
              <a:rPr lang="en-US" dirty="0" smtClean="0">
                <a:solidFill>
                  <a:srgbClr val="CC6600"/>
                </a:solidFill>
              </a:rPr>
              <a:t>/*  So is this */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		&lt;/script&gt;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Everything between the </a:t>
            </a:r>
            <a:r>
              <a:rPr lang="en-US" dirty="0" smtClean="0">
                <a:solidFill>
                  <a:srgbClr val="FF0000"/>
                </a:solidFill>
              </a:rPr>
              <a:t>/*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*/</a:t>
            </a:r>
            <a:r>
              <a:rPr lang="en-US" dirty="0" smtClean="0"/>
              <a:t> is ignored regardless of number of lines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Comments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Don’t confuse with HTML comment:</a:t>
            </a:r>
          </a:p>
          <a:p>
            <a:pPr eaLnBrk="1" hangingPunct="1"/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66FF"/>
                </a:solidFill>
              </a:rPr>
              <a:t>&lt;!--</a:t>
            </a:r>
            <a:r>
              <a:rPr lang="en-US" dirty="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		</a:t>
            </a:r>
            <a:r>
              <a:rPr lang="en-US" dirty="0" smtClean="0">
                <a:solidFill>
                  <a:srgbClr val="FF0000"/>
                </a:solidFill>
              </a:rPr>
              <a:t>This is an HTML comment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66FF"/>
                </a:solidFill>
              </a:rPr>
              <a:t>--&gt;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Programming Techniques</a:t>
            </a:r>
          </a:p>
        </p:txBody>
      </p:sp>
      <p:grpSp>
        <p:nvGrpSpPr>
          <p:cNvPr id="7171" name="Group 16"/>
          <p:cNvGrpSpPr>
            <a:grpSpLocks/>
          </p:cNvGrpSpPr>
          <p:nvPr/>
        </p:nvGrpSpPr>
        <p:grpSpPr bwMode="auto">
          <a:xfrm>
            <a:off x="5638800" y="2362200"/>
            <a:ext cx="2733675" cy="1900238"/>
            <a:chOff x="3552" y="1488"/>
            <a:chExt cx="1722" cy="1197"/>
          </a:xfrm>
        </p:grpSpPr>
        <p:sp>
          <p:nvSpPr>
            <p:cNvPr id="7180" name="Text Box 5"/>
            <p:cNvSpPr txBox="1">
              <a:spLocks noChangeArrowheads="1"/>
            </p:cNvSpPr>
            <p:nvPr/>
          </p:nvSpPr>
          <p:spPr bwMode="auto">
            <a:xfrm>
              <a:off x="4080" y="1488"/>
              <a:ext cx="746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New York</a:t>
              </a:r>
            </a:p>
          </p:txBody>
        </p:sp>
        <p:sp>
          <p:nvSpPr>
            <p:cNvPr id="7181" name="Text Box 7"/>
            <p:cNvSpPr txBox="1">
              <a:spLocks noChangeArrowheads="1"/>
            </p:cNvSpPr>
            <p:nvPr/>
          </p:nvSpPr>
          <p:spPr bwMode="auto">
            <a:xfrm>
              <a:off x="3552" y="1872"/>
              <a:ext cx="570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Boston</a:t>
              </a:r>
            </a:p>
          </p:txBody>
        </p:sp>
        <p:sp>
          <p:nvSpPr>
            <p:cNvPr id="7182" name="Text Box 8"/>
            <p:cNvSpPr txBox="1">
              <a:spLocks noChangeArrowheads="1"/>
            </p:cNvSpPr>
            <p:nvPr/>
          </p:nvSpPr>
          <p:spPr bwMode="auto">
            <a:xfrm>
              <a:off x="3744" y="2448"/>
              <a:ext cx="882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Washington</a:t>
              </a:r>
            </a:p>
          </p:txBody>
        </p:sp>
        <p:sp>
          <p:nvSpPr>
            <p:cNvPr id="7183" name="Text Box 9"/>
            <p:cNvSpPr txBox="1">
              <a:spLocks noChangeArrowheads="1"/>
            </p:cNvSpPr>
            <p:nvPr/>
          </p:nvSpPr>
          <p:spPr bwMode="auto">
            <a:xfrm>
              <a:off x="4368" y="1920"/>
              <a:ext cx="906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Philadelphia</a:t>
              </a:r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990600" y="1828800"/>
            <a:ext cx="5248275" cy="4186238"/>
            <a:chOff x="624" y="1152"/>
            <a:chExt cx="3306" cy="2637"/>
          </a:xfrm>
        </p:grpSpPr>
        <p:sp>
          <p:nvSpPr>
            <p:cNvPr id="7173" name="Text Box 6"/>
            <p:cNvSpPr txBox="1">
              <a:spLocks noChangeArrowheads="1"/>
            </p:cNvSpPr>
            <p:nvPr/>
          </p:nvSpPr>
          <p:spPr bwMode="auto">
            <a:xfrm>
              <a:off x="2448" y="1488"/>
              <a:ext cx="650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Chicago</a:t>
              </a:r>
            </a:p>
          </p:txBody>
        </p:sp>
        <p:sp>
          <p:nvSpPr>
            <p:cNvPr id="7174" name="Text Box 10"/>
            <p:cNvSpPr txBox="1">
              <a:spLocks noChangeArrowheads="1"/>
            </p:cNvSpPr>
            <p:nvPr/>
          </p:nvSpPr>
          <p:spPr bwMode="auto">
            <a:xfrm>
              <a:off x="3360" y="3072"/>
              <a:ext cx="570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Atlanta</a:t>
              </a:r>
            </a:p>
          </p:txBody>
        </p:sp>
        <p:sp>
          <p:nvSpPr>
            <p:cNvPr id="7175" name="Text Box 11"/>
            <p:cNvSpPr txBox="1">
              <a:spLocks noChangeArrowheads="1"/>
            </p:cNvSpPr>
            <p:nvPr/>
          </p:nvSpPr>
          <p:spPr bwMode="auto">
            <a:xfrm>
              <a:off x="2400" y="2016"/>
              <a:ext cx="682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St. Louis</a:t>
              </a:r>
            </a:p>
          </p:txBody>
        </p:sp>
        <p:sp>
          <p:nvSpPr>
            <p:cNvPr id="7176" name="Text Box 12"/>
            <p:cNvSpPr txBox="1">
              <a:spLocks noChangeArrowheads="1"/>
            </p:cNvSpPr>
            <p:nvPr/>
          </p:nvSpPr>
          <p:spPr bwMode="auto">
            <a:xfrm>
              <a:off x="1968" y="2736"/>
              <a:ext cx="586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Denver</a:t>
              </a:r>
            </a:p>
          </p:txBody>
        </p:sp>
        <p:sp>
          <p:nvSpPr>
            <p:cNvPr id="7177" name="Text Box 13"/>
            <p:cNvSpPr txBox="1">
              <a:spLocks noChangeArrowheads="1"/>
            </p:cNvSpPr>
            <p:nvPr/>
          </p:nvSpPr>
          <p:spPr bwMode="auto">
            <a:xfrm>
              <a:off x="2016" y="3312"/>
              <a:ext cx="658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Houston</a:t>
              </a:r>
            </a:p>
          </p:txBody>
        </p:sp>
        <p:sp>
          <p:nvSpPr>
            <p:cNvPr id="7178" name="Text Box 14"/>
            <p:cNvSpPr txBox="1">
              <a:spLocks noChangeArrowheads="1"/>
            </p:cNvSpPr>
            <p:nvPr/>
          </p:nvSpPr>
          <p:spPr bwMode="auto">
            <a:xfrm>
              <a:off x="768" y="1152"/>
              <a:ext cx="570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Seattle</a:t>
              </a:r>
            </a:p>
          </p:txBody>
        </p:sp>
        <p:sp>
          <p:nvSpPr>
            <p:cNvPr id="7179" name="Text Box 15"/>
            <p:cNvSpPr txBox="1">
              <a:spLocks noChangeArrowheads="1"/>
            </p:cNvSpPr>
            <p:nvPr/>
          </p:nvSpPr>
          <p:spPr bwMode="auto">
            <a:xfrm>
              <a:off x="624" y="3552"/>
              <a:ext cx="914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Los Angeles</a:t>
              </a:r>
            </a:p>
          </p:txBody>
        </p:sp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Interactivity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1987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Interactivity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HTML has </a:t>
            </a:r>
            <a:r>
              <a:rPr lang="en-US" b="1" i="1" dirty="0" smtClean="0"/>
              <a:t>form</a:t>
            </a:r>
            <a:r>
              <a:rPr lang="en-US" dirty="0" smtClean="0"/>
              <a:t> elements like text boxes, check boxes, radio buttons, etc.</a:t>
            </a:r>
          </a:p>
          <a:p>
            <a:pPr eaLnBrk="1" hangingPunct="1"/>
            <a:r>
              <a:rPr lang="en-US" dirty="0" smtClean="0"/>
              <a:t>JavaScript permits processing of these elements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Interactivity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Event:</a:t>
            </a:r>
          </a:p>
          <a:p>
            <a:pPr lvl="1" eaLnBrk="1" hangingPunct="1"/>
            <a:r>
              <a:rPr lang="en-US" dirty="0" smtClean="0"/>
              <a:t>An action associated with some object</a:t>
            </a:r>
          </a:p>
          <a:p>
            <a:pPr eaLnBrk="1" hangingPunct="1"/>
            <a:r>
              <a:rPr lang="en-US" dirty="0" smtClean="0"/>
              <a:t>Types of events:</a:t>
            </a:r>
          </a:p>
          <a:p>
            <a:pPr lvl="1" eaLnBrk="1" hangingPunct="1"/>
            <a:r>
              <a:rPr lang="en-US" dirty="0" smtClean="0"/>
              <a:t>Click</a:t>
            </a:r>
          </a:p>
          <a:p>
            <a:pPr lvl="1" eaLnBrk="1" hangingPunct="1"/>
            <a:r>
              <a:rPr lang="en-US" dirty="0" smtClean="0"/>
              <a:t>Select</a:t>
            </a:r>
          </a:p>
          <a:p>
            <a:pPr lvl="1" eaLnBrk="1" hangingPunct="1"/>
            <a:r>
              <a:rPr lang="en-US" dirty="0" err="1" smtClean="0"/>
              <a:t>Mouseover</a:t>
            </a:r>
            <a:endParaRPr lang="en-US" dirty="0" smtClean="0"/>
          </a:p>
          <a:p>
            <a:pPr eaLnBrk="1" hangingPunct="1"/>
            <a:r>
              <a:rPr lang="en-US" dirty="0" smtClean="0">
                <a:solidFill>
                  <a:srgbClr val="0066FF"/>
                </a:solidFill>
                <a:hlinkClick r:id="rId2" action="ppaction://hlinkfile"/>
              </a:rPr>
              <a:t>Ch07-Ex-03.htm</a:t>
            </a:r>
            <a:endParaRPr lang="en-US" dirty="0" smtClean="0">
              <a:solidFill>
                <a:srgbClr val="0066FF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Interactivity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Browser automatically tracks events</a:t>
            </a:r>
          </a:p>
          <a:p>
            <a:pPr eaLnBrk="1" hangingPunct="1"/>
            <a:r>
              <a:rPr lang="en-US" smtClean="0"/>
              <a:t>Programmers job is to write code that responds to events</a:t>
            </a:r>
          </a:p>
          <a:p>
            <a:pPr eaLnBrk="1" hangingPunct="1"/>
            <a:r>
              <a:rPr lang="en-US" smtClean="0"/>
              <a:t>Event Handler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Interactivity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pPr eaLnBrk="1" hangingPunct="1"/>
            <a:r>
              <a:rPr lang="en-US" sz="2400" smtClean="0"/>
              <a:t>Sequence of events:</a:t>
            </a:r>
          </a:p>
          <a:p>
            <a:pPr lvl="1" eaLnBrk="1" hangingPunct="1"/>
            <a:r>
              <a:rPr lang="en-US" sz="2000" smtClean="0"/>
              <a:t>User does something</a:t>
            </a:r>
          </a:p>
          <a:p>
            <a:pPr lvl="2" eaLnBrk="1" hangingPunct="1"/>
            <a:r>
              <a:rPr lang="en-US" sz="1800" smtClean="0"/>
              <a:t>Clicks the button</a:t>
            </a:r>
          </a:p>
          <a:p>
            <a:pPr lvl="1" eaLnBrk="1" hangingPunct="1"/>
            <a:r>
              <a:rPr lang="en-US" sz="2000" smtClean="0"/>
              <a:t>Browser automatically detects an event</a:t>
            </a:r>
          </a:p>
          <a:p>
            <a:pPr lvl="2" eaLnBrk="1" hangingPunct="1"/>
            <a:r>
              <a:rPr lang="en-US" sz="1800" smtClean="0"/>
              <a:t>Click generates a specific event</a:t>
            </a:r>
          </a:p>
          <a:p>
            <a:pPr lvl="1" eaLnBrk="1" hangingPunct="1"/>
            <a:r>
              <a:rPr lang="en-US" sz="2000" smtClean="0"/>
              <a:t>Browser generates an event</a:t>
            </a:r>
          </a:p>
          <a:p>
            <a:pPr lvl="2" eaLnBrk="1" hangingPunct="1"/>
            <a:r>
              <a:rPr lang="en-US" sz="1800" smtClean="0"/>
              <a:t>A click occurred for a specific button</a:t>
            </a:r>
          </a:p>
          <a:p>
            <a:pPr lvl="1" eaLnBrk="1" hangingPunct="1"/>
            <a:r>
              <a:rPr lang="en-US" sz="2000" smtClean="0"/>
              <a:t>Event handler is triggered</a:t>
            </a:r>
          </a:p>
          <a:p>
            <a:pPr lvl="2" eaLnBrk="1" hangingPunct="1"/>
            <a:r>
              <a:rPr lang="en-US" sz="1800" smtClean="0"/>
              <a:t>Some code  associated with the button clicked is run</a:t>
            </a:r>
          </a:p>
          <a:p>
            <a:pPr lvl="1" eaLnBrk="1" hangingPunct="1"/>
            <a:r>
              <a:rPr lang="en-US" sz="2000" smtClean="0"/>
              <a:t>JavaScript commands associated with that event are processed</a:t>
            </a:r>
          </a:p>
          <a:p>
            <a:pPr lvl="2" eaLnBrk="1" hangingPunct="1"/>
            <a:r>
              <a:rPr lang="en-US" sz="1800" smtClean="0"/>
              <a:t>User written code exercises associated with that event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Interactivity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534400" cy="4419600"/>
          </a:xfrm>
        </p:spPr>
        <p:txBody>
          <a:bodyPr/>
          <a:lstStyle/>
          <a:p>
            <a:pPr eaLnBrk="1" hangingPunct="1"/>
            <a:r>
              <a:rPr lang="en-US" dirty="0" err="1" smtClean="0">
                <a:solidFill>
                  <a:srgbClr val="0066FF"/>
                </a:solidFill>
              </a:rPr>
              <a:t>onclick</a:t>
            </a:r>
            <a:r>
              <a:rPr lang="en-US" dirty="0" smtClean="0"/>
              <a:t> attribute describes the action(s) to take when a click event is detected</a:t>
            </a:r>
          </a:p>
          <a:p>
            <a:pPr eaLnBrk="1" hangingPunct="1">
              <a:buFont typeface="Wingdings" pitchFamily="2" charset="2"/>
              <a:buNone/>
            </a:pPr>
            <a:endParaRPr lang="en-US" sz="1200" dirty="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&lt;input type=“button” </a:t>
            </a:r>
            <a:r>
              <a:rPr lang="en-US" sz="18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onclick</a:t>
            </a:r>
            <a:r>
              <a:rPr lang="en-US" sz="1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=“alert(‘You clicked me’)” /&gt;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1400" dirty="0" smtClean="0">
              <a:solidFill>
                <a:srgbClr val="0066FF"/>
              </a:solidFill>
            </a:endParaRPr>
          </a:p>
          <a:p>
            <a:pPr eaLnBrk="1" hangingPunct="1"/>
            <a:r>
              <a:rPr lang="en-US" dirty="0" smtClean="0">
                <a:solidFill>
                  <a:srgbClr val="0066FF"/>
                </a:solidFill>
              </a:rPr>
              <a:t>alert </a:t>
            </a:r>
            <a:r>
              <a:rPr lang="en-US" dirty="0" smtClean="0"/>
              <a:t>is JavaScript exception to </a:t>
            </a:r>
            <a:r>
              <a:rPr lang="en-US" dirty="0" smtClean="0">
                <a:solidFill>
                  <a:srgbClr val="0066FF"/>
                </a:solidFill>
              </a:rPr>
              <a:t>&lt;script&gt; </a:t>
            </a:r>
            <a:r>
              <a:rPr lang="en-US" dirty="0" smtClean="0"/>
              <a:t>rule</a:t>
            </a:r>
          </a:p>
          <a:p>
            <a:pPr eaLnBrk="1" hangingPunct="1"/>
            <a:r>
              <a:rPr lang="en-US" dirty="0" smtClean="0">
                <a:solidFill>
                  <a:srgbClr val="0066FF"/>
                </a:solidFill>
                <a:hlinkClick r:id="rId2" action="ppaction://hlinkfile"/>
              </a:rPr>
              <a:t>Ch07-Ex-04.htm</a:t>
            </a:r>
            <a:endParaRPr lang="en-US" dirty="0" smtClean="0">
              <a:solidFill>
                <a:srgbClr val="0066FF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Interactivity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Mouse events</a:t>
            </a:r>
          </a:p>
          <a:p>
            <a:pPr lvl="1" eaLnBrk="1" hangingPunct="1"/>
            <a:r>
              <a:rPr lang="en-US" dirty="0" err="1" smtClean="0">
                <a:solidFill>
                  <a:srgbClr val="0066FF"/>
                </a:solidFill>
              </a:rPr>
              <a:t>onmouseover</a:t>
            </a:r>
            <a:r>
              <a:rPr lang="en-US" dirty="0" smtClean="0"/>
              <a:t> – when cursor is moved over an object</a:t>
            </a:r>
          </a:p>
          <a:p>
            <a:pPr lvl="1" eaLnBrk="1" hangingPunct="1"/>
            <a:r>
              <a:rPr lang="en-US" dirty="0" err="1" smtClean="0">
                <a:solidFill>
                  <a:srgbClr val="0066FF"/>
                </a:solidFill>
              </a:rPr>
              <a:t>onmouseout</a:t>
            </a:r>
            <a:r>
              <a:rPr lang="en-US" dirty="0" smtClean="0"/>
              <a:t> – when cursor over an object moves away from the object</a:t>
            </a:r>
          </a:p>
          <a:p>
            <a:pPr eaLnBrk="1" hangingPunct="1"/>
            <a:r>
              <a:rPr lang="en-US" dirty="0" smtClean="0">
                <a:solidFill>
                  <a:srgbClr val="0066FF"/>
                </a:solidFill>
                <a:hlinkClick r:id="rId2" action="ppaction://hlinkfile"/>
              </a:rPr>
              <a:t>Ch07-Ex-05.htm</a:t>
            </a:r>
            <a:endParaRPr lang="en-US" dirty="0" smtClean="0">
              <a:solidFill>
                <a:srgbClr val="0066FF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Interactivity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3886200"/>
          </a:xfrm>
        </p:spPr>
        <p:txBody>
          <a:bodyPr/>
          <a:lstStyle/>
          <a:p>
            <a:pPr eaLnBrk="1" hangingPunct="1"/>
            <a:r>
              <a:rPr lang="en-US" dirty="0" smtClean="0"/>
              <a:t>Multiple JavaScript commands are valid</a:t>
            </a:r>
          </a:p>
          <a:p>
            <a:pPr lvl="1" eaLnBrk="1" hangingPunct="1">
              <a:buNone/>
            </a:pPr>
            <a:endParaRPr lang="en-US" dirty="0" smtClean="0"/>
          </a:p>
          <a:p>
            <a:pPr lvl="1" eaLnBrk="1" hangingPunct="1">
              <a:buNone/>
            </a:pPr>
            <a:r>
              <a:rPr lang="en-US" sz="2000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&lt;input type=“button” </a:t>
            </a:r>
            <a:r>
              <a:rPr lang="en-US" sz="2000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onclick</a:t>
            </a:r>
            <a:r>
              <a:rPr lang="en-US" sz="2000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=“alert(‘You clicked me’)”;</a:t>
            </a:r>
          </a:p>
          <a:p>
            <a:pPr lvl="1" eaLnBrk="1" hangingPunct="1">
              <a:buNone/>
            </a:pPr>
            <a:r>
              <a:rPr lang="en-US" sz="2000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				</a:t>
            </a:r>
            <a:r>
              <a:rPr lang="en-US" sz="2000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onmouseout</a:t>
            </a:r>
            <a:r>
              <a:rPr lang="en-US" sz="2000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=“alert(‘Well done’)” /&gt;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Use with care!</a:t>
            </a:r>
          </a:p>
          <a:p>
            <a:pPr lvl="1" eaLnBrk="1" hangingPunct="1"/>
            <a:r>
              <a:rPr lang="en-US" dirty="0" smtClean="0">
                <a:hlinkClick r:id="rId2" action="ppaction://hlinkfile"/>
              </a:rPr>
              <a:t>Ch07-Ex-04a</a:t>
            </a:r>
            <a:endParaRPr lang="en-US" dirty="0" smtClean="0"/>
          </a:p>
          <a:p>
            <a:pPr lvl="1" eaLnBrk="1" hangingPunct="1"/>
            <a:r>
              <a:rPr lang="en-US" dirty="0" smtClean="0"/>
              <a:t>Works differently with IE and </a:t>
            </a:r>
            <a:r>
              <a:rPr lang="en-US" dirty="0" err="1" smtClean="0"/>
              <a:t>FireFox</a:t>
            </a:r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endParaRPr lang="en-US" sz="2000" dirty="0" smtClean="0">
              <a:solidFill>
                <a:srgbClr val="0066FF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Quotes notes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HTML or JavaScript</a:t>
            </a:r>
          </a:p>
          <a:p>
            <a:pPr lvl="1" eaLnBrk="1" hangingPunct="1"/>
            <a:r>
              <a:rPr lang="en-US" dirty="0" smtClean="0">
                <a:solidFill>
                  <a:srgbClr val="FF0000"/>
                </a:solidFill>
                <a:cs typeface="Arial" charset="0"/>
              </a:rPr>
              <a:t>'</a:t>
            </a:r>
            <a:r>
              <a:rPr lang="en-US" dirty="0" smtClean="0"/>
              <a:t>some stuff…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'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"</a:t>
            </a:r>
            <a:r>
              <a:rPr lang="en-US" dirty="0" smtClean="0">
                <a:cs typeface="Arial" charset="0"/>
              </a:rPr>
              <a:t>sum stuff</a:t>
            </a:r>
            <a:r>
              <a:rPr lang="en-US" dirty="0" smtClean="0"/>
              <a:t>…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"</a:t>
            </a:r>
          </a:p>
          <a:p>
            <a:pPr lvl="2" eaLnBrk="1" hangingPunct="1"/>
            <a:r>
              <a:rPr lang="en-US" dirty="0" smtClean="0"/>
              <a:t>May start with either</a:t>
            </a:r>
          </a:p>
          <a:p>
            <a:pPr lvl="2" eaLnBrk="1" hangingPunct="1"/>
            <a:r>
              <a:rPr lang="en-US" dirty="0" smtClean="0"/>
              <a:t>Must be paired</a:t>
            </a:r>
          </a:p>
          <a:p>
            <a:pPr lvl="1" eaLnBrk="1" hangingPunct="1"/>
            <a:r>
              <a:rPr lang="en-US" dirty="0" smtClean="0"/>
              <a:t>Can be embedded, one pair in another</a:t>
            </a:r>
          </a:p>
          <a:p>
            <a:pPr lvl="2" eaLnBrk="1" hangingPunct="1"/>
            <a:r>
              <a:rPr lang="en-US" dirty="0" smtClean="0">
                <a:solidFill>
                  <a:srgbClr val="FF0000"/>
                </a:solidFill>
                <a:cs typeface="Arial" charset="0"/>
              </a:rPr>
              <a:t>'</a:t>
            </a:r>
            <a:r>
              <a:rPr lang="en-US" dirty="0" smtClean="0">
                <a:cs typeface="Arial" charset="0"/>
              </a:rPr>
              <a:t>S</a:t>
            </a:r>
            <a:r>
              <a:rPr lang="en-US" dirty="0" smtClean="0"/>
              <a:t>ome stuff </a:t>
            </a:r>
            <a:r>
              <a:rPr lang="en-US" dirty="0" smtClean="0">
                <a:solidFill>
                  <a:srgbClr val="00CC00"/>
                </a:solidFill>
                <a:cs typeface="Arial" charset="0"/>
              </a:rPr>
              <a:t>"</a:t>
            </a:r>
            <a:r>
              <a:rPr lang="en-US" dirty="0" smtClean="0"/>
              <a:t>inside quote</a:t>
            </a:r>
            <a:r>
              <a:rPr lang="en-US" dirty="0" smtClean="0">
                <a:solidFill>
                  <a:srgbClr val="00CC00"/>
                </a:solidFill>
                <a:cs typeface="Arial" charset="0"/>
              </a:rPr>
              <a:t>"</a:t>
            </a:r>
            <a:r>
              <a:rPr lang="en-US" dirty="0" smtClean="0"/>
              <a:t> rest of stuff!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'</a:t>
            </a:r>
            <a:endParaRPr lang="en-US" dirty="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en-US" dirty="0" smtClean="0"/>
              <a:t>Use artfully when intermixing JavaScript and HTML commands, etc.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Quotes notes…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8382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&lt;input …. </a:t>
            </a:r>
            <a:r>
              <a:rPr lang="en-US" dirty="0" err="1" smtClean="0">
                <a:solidFill>
                  <a:srgbClr val="FF0000"/>
                </a:solidFill>
              </a:rPr>
              <a:t>onclick</a:t>
            </a:r>
            <a:r>
              <a:rPr lang="en-US" dirty="0" smtClean="0">
                <a:solidFill>
                  <a:srgbClr val="FF0000"/>
                </a:solidFill>
              </a:rPr>
              <a:t>=“alert(“message”)” /&gt;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457200" y="35052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3200" dirty="0">
                <a:solidFill>
                  <a:srgbClr val="00CC00"/>
                </a:solidFill>
              </a:rPr>
              <a:t>&lt;input …. </a:t>
            </a:r>
            <a:r>
              <a:rPr lang="en-US" sz="3200" dirty="0" err="1">
                <a:solidFill>
                  <a:srgbClr val="00CC00"/>
                </a:solidFill>
              </a:rPr>
              <a:t>onclick</a:t>
            </a:r>
            <a:r>
              <a:rPr lang="en-US" sz="3200" dirty="0">
                <a:solidFill>
                  <a:srgbClr val="00CC00"/>
                </a:solidFill>
              </a:rPr>
              <a:t>=‘alert(“message”)’ /&gt;</a:t>
            </a:r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1828800" y="2819400"/>
            <a:ext cx="2546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Starts </a:t>
            </a:r>
            <a:r>
              <a:rPr lang="en-US" dirty="0" err="1"/>
              <a:t>onclick</a:t>
            </a:r>
            <a:r>
              <a:rPr lang="en-US" dirty="0"/>
              <a:t> attributes</a:t>
            </a:r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5181600" y="2819400"/>
            <a:ext cx="2470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Ends onclick attributes</a:t>
            </a:r>
          </a:p>
        </p:txBody>
      </p:sp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1828800" y="4419600"/>
            <a:ext cx="2546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Starts </a:t>
            </a:r>
            <a:r>
              <a:rPr lang="en-US" dirty="0" err="1"/>
              <a:t>onclick</a:t>
            </a:r>
            <a:r>
              <a:rPr lang="en-US" dirty="0"/>
              <a:t> attributes</a:t>
            </a:r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6673850" y="4572000"/>
            <a:ext cx="2470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Ends </a:t>
            </a:r>
            <a:r>
              <a:rPr lang="en-US" dirty="0" err="1"/>
              <a:t>onclick</a:t>
            </a:r>
            <a:r>
              <a:rPr lang="en-US" dirty="0"/>
              <a:t> attributes</a:t>
            </a:r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 flipV="1">
            <a:off x="4267200" y="2133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 flipV="1">
            <a:off x="5334000" y="2209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 flipV="1">
            <a:off x="4267200" y="3962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 flipV="1">
            <a:off x="7315200" y="3886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13" name="Text Box 13"/>
          <p:cNvSpPr txBox="1">
            <a:spLocks noChangeArrowheads="1"/>
          </p:cNvSpPr>
          <p:nvPr/>
        </p:nvSpPr>
        <p:spPr bwMode="auto">
          <a:xfrm>
            <a:off x="2590800" y="4876800"/>
            <a:ext cx="2711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Starts alert message text</a:t>
            </a:r>
          </a:p>
        </p:txBody>
      </p:sp>
      <p:sp>
        <p:nvSpPr>
          <p:cNvPr id="51214" name="Text Box 15"/>
          <p:cNvSpPr txBox="1">
            <a:spLocks noChangeArrowheads="1"/>
          </p:cNvSpPr>
          <p:nvPr/>
        </p:nvSpPr>
        <p:spPr bwMode="auto">
          <a:xfrm>
            <a:off x="5943600" y="5181600"/>
            <a:ext cx="2635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Ends alert message text</a:t>
            </a:r>
          </a:p>
        </p:txBody>
      </p:sp>
      <p:sp>
        <p:nvSpPr>
          <p:cNvPr id="51215" name="Line 16"/>
          <p:cNvSpPr>
            <a:spLocks noChangeShapeType="1"/>
          </p:cNvSpPr>
          <p:nvPr/>
        </p:nvSpPr>
        <p:spPr bwMode="auto">
          <a:xfrm flipV="1">
            <a:off x="5257800" y="3962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16" name="Line 17"/>
          <p:cNvSpPr>
            <a:spLocks noChangeShapeType="1"/>
          </p:cNvSpPr>
          <p:nvPr/>
        </p:nvSpPr>
        <p:spPr bwMode="auto">
          <a:xfrm flipV="1">
            <a:off x="6096000" y="3886200"/>
            <a:ext cx="9144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17" name="Text Box 18"/>
          <p:cNvSpPr txBox="1">
            <a:spLocks noChangeArrowheads="1"/>
          </p:cNvSpPr>
          <p:nvPr/>
        </p:nvSpPr>
        <p:spPr bwMode="auto">
          <a:xfrm>
            <a:off x="7086600" y="2514600"/>
            <a:ext cx="946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??????</a:t>
            </a:r>
          </a:p>
        </p:txBody>
      </p:sp>
      <p:sp>
        <p:nvSpPr>
          <p:cNvPr id="51218" name="Line 19"/>
          <p:cNvSpPr>
            <a:spLocks noChangeShapeType="1"/>
          </p:cNvSpPr>
          <p:nvPr/>
        </p:nvSpPr>
        <p:spPr bwMode="auto">
          <a:xfrm flipH="1" flipV="1">
            <a:off x="6400800" y="2209800"/>
            <a:ext cx="762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457200" y="57150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3200" dirty="0">
                <a:solidFill>
                  <a:srgbClr val="00CC00"/>
                </a:solidFill>
              </a:rPr>
              <a:t>&lt;input …. </a:t>
            </a:r>
            <a:r>
              <a:rPr lang="en-US" sz="3200" dirty="0" err="1">
                <a:solidFill>
                  <a:srgbClr val="00CC00"/>
                </a:solidFill>
              </a:rPr>
              <a:t>onclick</a:t>
            </a:r>
            <a:r>
              <a:rPr lang="en-US" sz="3200" dirty="0" smtClean="0">
                <a:solidFill>
                  <a:srgbClr val="00CC00"/>
                </a:solidFill>
              </a:rPr>
              <a:t>=“alert(‘message’)” </a:t>
            </a:r>
            <a:r>
              <a:rPr lang="en-US" sz="3200" dirty="0">
                <a:solidFill>
                  <a:srgbClr val="00CC00"/>
                </a:solidFill>
              </a:rPr>
              <a:t>/&gt;</a:t>
            </a:r>
          </a:p>
        </p:txBody>
      </p:sp>
      <p:sp>
        <p:nvSpPr>
          <p:cNvPr id="20" name="TextBox 19"/>
          <p:cNvSpPr txBox="1"/>
          <p:nvPr/>
        </p:nvSpPr>
        <p:spPr>
          <a:xfrm flipH="1">
            <a:off x="1600200" y="6324600"/>
            <a:ext cx="5288281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Same as above but starting with “ instead of ‘ </a:t>
            </a:r>
            <a:endParaRPr lang="en-US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0"/>
      <p:bldP spid="51205" grpId="0"/>
      <p:bldP spid="51206" grpId="0"/>
      <p:bldP spid="51207" grpId="0"/>
      <p:bldP spid="51208" grpId="0"/>
      <p:bldP spid="51209" grpId="0" animBg="1"/>
      <p:bldP spid="51210" grpId="0" animBg="1"/>
      <p:bldP spid="51211" grpId="0" animBg="1"/>
      <p:bldP spid="51212" grpId="0" animBg="1"/>
      <p:bldP spid="51213" grpId="0"/>
      <p:bldP spid="51214" grpId="0"/>
      <p:bldP spid="51215" grpId="0" animBg="1"/>
      <p:bldP spid="51216" grpId="0" animBg="1"/>
      <p:bldP spid="51217" grpId="0"/>
      <p:bldP spid="51218" grpId="0" animBg="1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Programming Techniques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196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969696"/>
                </a:solidFill>
              </a:rPr>
              <a:t>Brute Force</a:t>
            </a:r>
          </a:p>
          <a:p>
            <a:pPr lvl="1" eaLnBrk="1" hangingPunct="1"/>
            <a:r>
              <a:rPr lang="en-US" sz="2400" dirty="0" smtClean="0">
                <a:solidFill>
                  <a:srgbClr val="969696"/>
                </a:solidFill>
              </a:rPr>
              <a:t>Traveling Salesman Problem</a:t>
            </a:r>
          </a:p>
          <a:p>
            <a:pPr eaLnBrk="1" hangingPunct="1"/>
            <a:r>
              <a:rPr lang="en-US" sz="2800" dirty="0" smtClean="0"/>
              <a:t>Algorithm</a:t>
            </a:r>
          </a:p>
          <a:p>
            <a:pPr lvl="1" eaLnBrk="1" hangingPunct="1"/>
            <a:r>
              <a:rPr lang="en-US" sz="2400" dirty="0" smtClean="0"/>
              <a:t>“A detailed sequence of actions to perform to accomplish some task”</a:t>
            </a:r>
            <a:r>
              <a:rPr lang="en-US" sz="2400" baseline="30000" dirty="0" smtClean="0"/>
              <a:t>1</a:t>
            </a:r>
          </a:p>
          <a:p>
            <a:pPr lvl="1" eaLnBrk="1" hangingPunct="1"/>
            <a:r>
              <a:rPr lang="en-US" sz="2400" dirty="0" smtClean="0"/>
              <a:t>Al-</a:t>
            </a:r>
            <a:r>
              <a:rPr lang="en-US" sz="2400" dirty="0" err="1" smtClean="0"/>
              <a:t>Khawarizmi</a:t>
            </a:r>
            <a:endParaRPr lang="en-US" sz="2400" dirty="0" smtClean="0"/>
          </a:p>
          <a:p>
            <a:pPr lvl="2" eaLnBrk="1" hangingPunct="1"/>
            <a:r>
              <a:rPr lang="en-US" sz="2000" dirty="0" smtClean="0"/>
              <a:t>Died about 840 A.D.</a:t>
            </a:r>
          </a:p>
          <a:p>
            <a:pPr lvl="2" eaLnBrk="1" hangingPunct="1"/>
            <a:r>
              <a:rPr lang="en-US" sz="2000" dirty="0" smtClean="0"/>
              <a:t>HUGE influence on algebra (name comes from his book)</a:t>
            </a:r>
          </a:p>
          <a:p>
            <a:pPr eaLnBrk="1" hangingPunct="1">
              <a:buFont typeface="Wingdings" pitchFamily="2" charset="2"/>
              <a:buNone/>
            </a:pPr>
            <a:endParaRPr lang="en-US" sz="28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1000" dirty="0" smtClean="0"/>
              <a:t>1.  </a:t>
            </a:r>
            <a:r>
              <a:rPr lang="en-US" sz="1000" dirty="0" smtClean="0">
                <a:hlinkClick r:id="rId2"/>
              </a:rPr>
              <a:t>Free On-Line Dictionary of Computing</a:t>
            </a:r>
            <a:endParaRPr lang="en-US" sz="1000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Sidebar: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Forms:</a:t>
            </a:r>
          </a:p>
          <a:p>
            <a:pPr lvl="1"/>
            <a:r>
              <a:rPr lang="en-US" dirty="0" smtClean="0"/>
              <a:t>Can have as many as you want on a page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HOWEVER!!!</a:t>
            </a:r>
            <a:r>
              <a:rPr lang="en-US" dirty="0" smtClean="0"/>
              <a:t>!</a:t>
            </a:r>
          </a:p>
          <a:p>
            <a:pPr lvl="2"/>
            <a:r>
              <a:rPr lang="en-US" dirty="0" smtClean="0"/>
              <a:t>Usually only want 1 or 2 forms per page</a:t>
            </a:r>
          </a:p>
          <a:p>
            <a:pPr lvl="1"/>
            <a:r>
              <a:rPr lang="en-US" dirty="0" smtClean="0"/>
              <a:t>Think of as a questionnaire:</a:t>
            </a:r>
          </a:p>
          <a:p>
            <a:pPr lvl="2"/>
            <a:r>
              <a:rPr lang="en-US" dirty="0" smtClean="0"/>
              <a:t>Group the questions or items that belong together</a:t>
            </a:r>
          </a:p>
          <a:p>
            <a:pPr lvl="3"/>
            <a:r>
              <a:rPr lang="en-US" dirty="0" smtClean="0"/>
              <a:t>Survey: name, age, birthday, hometown</a:t>
            </a:r>
          </a:p>
          <a:p>
            <a:pPr lvl="3"/>
            <a:r>
              <a:rPr lang="en-US" dirty="0" smtClean="0"/>
              <a:t>Order: Item name, catalog number, quantity, price</a:t>
            </a:r>
            <a:endParaRPr lang="en-US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Assignment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PTW 7</a:t>
            </a:r>
          </a:p>
          <a:p>
            <a:pPr eaLnBrk="1" hangingPunct="1"/>
            <a:r>
              <a:rPr lang="en-US" smtClean="0"/>
              <a:t>See Assignments Web Page</a:t>
            </a:r>
          </a:p>
          <a:p>
            <a:pPr eaLnBrk="1" hangingPunct="1"/>
            <a:r>
              <a:rPr lang="en-US" smtClean="0"/>
              <a:t>Grade based on:</a:t>
            </a:r>
          </a:p>
          <a:p>
            <a:pPr lvl="1" eaLnBrk="1" hangingPunct="1"/>
            <a:r>
              <a:rPr lang="en-US" smtClean="0"/>
              <a:t>Appearance</a:t>
            </a:r>
          </a:p>
          <a:p>
            <a:pPr lvl="1" eaLnBrk="1" hangingPunct="1"/>
            <a:r>
              <a:rPr lang="en-US" smtClean="0"/>
              <a:t>Technical correctness of code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Control Structures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Sequence</a:t>
            </a:r>
          </a:p>
          <a:p>
            <a:pPr marL="914400" lvl="1" indent="-457200" eaLnBrk="1" hangingPunct="1">
              <a:buFont typeface="Arial" charset="0"/>
              <a:buAutoNum type="arabicPeriod"/>
            </a:pPr>
            <a:r>
              <a:rPr lang="en-US" sz="2000" smtClean="0"/>
              <a:t>Do this.</a:t>
            </a:r>
          </a:p>
          <a:p>
            <a:pPr marL="914400" lvl="1" indent="-457200" eaLnBrk="1" hangingPunct="1">
              <a:buFont typeface="Arial" charset="0"/>
              <a:buAutoNum type="arabicPeriod"/>
            </a:pPr>
            <a:r>
              <a:rPr lang="en-US" sz="2000" smtClean="0"/>
              <a:t>Do something else.</a:t>
            </a:r>
          </a:p>
          <a:p>
            <a:pPr marL="914400" lvl="1" indent="-457200" eaLnBrk="1" hangingPunct="1">
              <a:buFont typeface="Wingdings" pitchFamily="2" charset="2"/>
              <a:buAutoNum type="arabicPeriod"/>
            </a:pPr>
            <a:r>
              <a:rPr lang="en-US" sz="2000" smtClean="0"/>
              <a:t>Do something different.</a:t>
            </a:r>
          </a:p>
          <a:p>
            <a:pPr marL="914400" lvl="1" indent="-457200" eaLnBrk="1" hangingPunct="1">
              <a:buFont typeface="Arial" charset="0"/>
              <a:buAutoNum type="arabicPeriod"/>
            </a:pPr>
            <a:r>
              <a:rPr lang="en-US" sz="2000" smtClean="0"/>
              <a:t>Do another thing.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Control Structures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69696"/>
                </a:solidFill>
              </a:rPr>
              <a:t>Sequence</a:t>
            </a:r>
          </a:p>
          <a:p>
            <a:pPr eaLnBrk="1" hangingPunct="1"/>
            <a:r>
              <a:rPr lang="en-US" smtClean="0"/>
              <a:t>Conditional (if-then, branching)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smtClean="0"/>
              <a:t>1.	Do this.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smtClean="0"/>
              <a:t>2.	Do something else.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smtClean="0"/>
              <a:t>3.	If some </a:t>
            </a:r>
            <a:r>
              <a:rPr lang="en-US" sz="2000" smtClean="0">
                <a:solidFill>
                  <a:srgbClr val="7030A0"/>
                </a:solidFill>
              </a:rPr>
              <a:t>condition</a:t>
            </a:r>
            <a:r>
              <a:rPr lang="en-US" sz="2000" smtClean="0"/>
              <a:t> is true then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smtClean="0"/>
              <a:t>		3a.  Do this bit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smtClean="0"/>
              <a:t>	Otherwise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smtClean="0"/>
              <a:t>		3b.  Do these things.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smtClean="0"/>
              <a:t>4.	Do another thing.</a:t>
            </a:r>
            <a:endParaRPr lang="en-US" smtClean="0"/>
          </a:p>
        </p:txBody>
      </p:sp>
      <p:sp>
        <p:nvSpPr>
          <p:cNvPr id="309252" name="Rectangle 4"/>
          <p:cNvSpPr>
            <a:spLocks noChangeArrowheads="1"/>
          </p:cNvSpPr>
          <p:nvPr/>
        </p:nvSpPr>
        <p:spPr bwMode="auto">
          <a:xfrm>
            <a:off x="1371600" y="4267200"/>
            <a:ext cx="19050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9253" name="AutoShape 5"/>
          <p:cNvSpPr>
            <a:spLocks/>
          </p:cNvSpPr>
          <p:nvPr/>
        </p:nvSpPr>
        <p:spPr bwMode="auto">
          <a:xfrm>
            <a:off x="4859338" y="3267075"/>
            <a:ext cx="1828800" cy="876300"/>
          </a:xfrm>
          <a:prstGeom prst="borderCallout1">
            <a:avLst>
              <a:gd name="adj1" fmla="val 13042"/>
              <a:gd name="adj2" fmla="val -4167"/>
              <a:gd name="adj3" fmla="val 128986"/>
              <a:gd name="adj4" fmla="val -84287"/>
            </a:avLst>
          </a:prstGeom>
          <a:noFill/>
          <a:ln w="9525">
            <a:solidFill>
              <a:schemeClr val="tx1"/>
            </a:solidFill>
            <a:miter lim="800000"/>
            <a:headEnd type="none" w="lg" len="med"/>
            <a:tailEnd type="triangle" w="lg" len="med"/>
          </a:ln>
        </p:spPr>
        <p:txBody>
          <a:bodyPr/>
          <a:lstStyle/>
          <a:p>
            <a:pPr algn="ctr"/>
            <a:r>
              <a:rPr lang="en-US">
                <a:solidFill>
                  <a:srgbClr val="FF0000"/>
                </a:solidFill>
              </a:rPr>
              <a:t>The steps you do </a:t>
            </a:r>
            <a:r>
              <a:rPr lang="en-US" i="1">
                <a:solidFill>
                  <a:srgbClr val="FF0000"/>
                </a:solidFill>
              </a:rPr>
              <a:t>only</a:t>
            </a:r>
            <a:r>
              <a:rPr lang="en-US">
                <a:solidFill>
                  <a:srgbClr val="FF0000"/>
                </a:solidFill>
              </a:rPr>
              <a:t> if the </a:t>
            </a:r>
            <a:r>
              <a:rPr lang="en-US">
                <a:solidFill>
                  <a:srgbClr val="7030A0"/>
                </a:solidFill>
              </a:rPr>
              <a:t>condition</a:t>
            </a:r>
            <a:r>
              <a:rPr lang="en-US">
                <a:solidFill>
                  <a:srgbClr val="FF0000"/>
                </a:solidFill>
              </a:rPr>
              <a:t> is true</a:t>
            </a:r>
          </a:p>
        </p:txBody>
      </p:sp>
      <p:sp>
        <p:nvSpPr>
          <p:cNvPr id="309254" name="Rectangle 6"/>
          <p:cNvSpPr>
            <a:spLocks noChangeArrowheads="1"/>
          </p:cNvSpPr>
          <p:nvPr/>
        </p:nvSpPr>
        <p:spPr bwMode="auto">
          <a:xfrm>
            <a:off x="1392238" y="4986338"/>
            <a:ext cx="2493962" cy="304800"/>
          </a:xfrm>
          <a:prstGeom prst="rect">
            <a:avLst/>
          </a:prstGeom>
          <a:noFill/>
          <a:ln w="28575">
            <a:solidFill>
              <a:srgbClr val="00CC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9255" name="AutoShape 7"/>
          <p:cNvSpPr>
            <a:spLocks/>
          </p:cNvSpPr>
          <p:nvPr/>
        </p:nvSpPr>
        <p:spPr bwMode="auto">
          <a:xfrm>
            <a:off x="4889500" y="4484688"/>
            <a:ext cx="1905000" cy="876300"/>
          </a:xfrm>
          <a:prstGeom prst="borderCallout1">
            <a:avLst>
              <a:gd name="adj1" fmla="val 13042"/>
              <a:gd name="adj2" fmla="val -4000"/>
              <a:gd name="adj3" fmla="val 79528"/>
              <a:gd name="adj4" fmla="val -52667"/>
            </a:avLst>
          </a:prstGeom>
          <a:noFill/>
          <a:ln w="9525">
            <a:solidFill>
              <a:schemeClr val="tx1"/>
            </a:solidFill>
            <a:miter lim="800000"/>
            <a:headEnd type="none" w="lg" len="med"/>
            <a:tailEnd type="triangle" w="lg" len="med"/>
          </a:ln>
        </p:spPr>
        <p:txBody>
          <a:bodyPr/>
          <a:lstStyle/>
          <a:p>
            <a:pPr algn="ctr"/>
            <a:r>
              <a:rPr lang="en-US">
                <a:solidFill>
                  <a:srgbClr val="00CC00"/>
                </a:solidFill>
              </a:rPr>
              <a:t>The steps you do </a:t>
            </a:r>
            <a:r>
              <a:rPr lang="en-US" i="1">
                <a:solidFill>
                  <a:srgbClr val="00CC00"/>
                </a:solidFill>
              </a:rPr>
              <a:t>only</a:t>
            </a:r>
            <a:r>
              <a:rPr lang="en-US">
                <a:solidFill>
                  <a:srgbClr val="00CC00"/>
                </a:solidFill>
              </a:rPr>
              <a:t> if the </a:t>
            </a:r>
            <a:r>
              <a:rPr lang="en-US">
                <a:solidFill>
                  <a:srgbClr val="7030A0"/>
                </a:solidFill>
              </a:rPr>
              <a:t>condition</a:t>
            </a:r>
            <a:r>
              <a:rPr lang="en-US">
                <a:solidFill>
                  <a:srgbClr val="00CC00"/>
                </a:solidFill>
              </a:rPr>
              <a:t> is false</a:t>
            </a:r>
          </a:p>
        </p:txBody>
      </p:sp>
      <p:sp>
        <p:nvSpPr>
          <p:cNvPr id="309256" name="Rectangle 8"/>
          <p:cNvSpPr>
            <a:spLocks noChangeArrowheads="1"/>
          </p:cNvSpPr>
          <p:nvPr/>
        </p:nvSpPr>
        <p:spPr bwMode="auto">
          <a:xfrm>
            <a:off x="914400" y="3886200"/>
            <a:ext cx="3810000" cy="14478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092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309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09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309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09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252" grpId="0" animBg="1"/>
      <p:bldP spid="309253" grpId="0" animBg="1"/>
      <p:bldP spid="309254" grpId="0" animBg="1"/>
      <p:bldP spid="309255" grpId="0" animBg="1"/>
      <p:bldP spid="30925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Control Structures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969696"/>
                </a:solidFill>
              </a:rPr>
              <a:t>Sequence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969696"/>
                </a:solidFill>
              </a:rPr>
              <a:t>Conditional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Looping (iteration)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1.	Do this.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2.	Do something else.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3.	Do the following steps x number of times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	3a.  Do this sub-step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	3b.  Do another sub-step.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4.	Do another thing.</a:t>
            </a:r>
            <a:endParaRPr lang="en-US" smtClean="0"/>
          </a:p>
        </p:txBody>
      </p:sp>
      <p:sp>
        <p:nvSpPr>
          <p:cNvPr id="310276" name="Rectangle 4"/>
          <p:cNvSpPr>
            <a:spLocks noChangeArrowheads="1"/>
          </p:cNvSpPr>
          <p:nvPr/>
        </p:nvSpPr>
        <p:spPr bwMode="auto">
          <a:xfrm>
            <a:off x="936625" y="4222750"/>
            <a:ext cx="5156200" cy="1008063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10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27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Control Structures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969696"/>
                </a:solidFill>
              </a:rPr>
              <a:t>Sequence</a:t>
            </a:r>
          </a:p>
          <a:p>
            <a:pPr eaLnBrk="1" hangingPunct="1"/>
            <a:r>
              <a:rPr lang="en-US" smtClean="0">
                <a:solidFill>
                  <a:srgbClr val="969696"/>
                </a:solidFill>
              </a:rPr>
              <a:t>Conditional</a:t>
            </a:r>
          </a:p>
          <a:p>
            <a:pPr eaLnBrk="1" hangingPunct="1"/>
            <a:r>
              <a:rPr lang="en-US" smtClean="0">
                <a:solidFill>
                  <a:srgbClr val="969696"/>
                </a:solidFill>
              </a:rPr>
              <a:t>Looping</a:t>
            </a:r>
          </a:p>
          <a:p>
            <a:pPr eaLnBrk="1" hangingPunct="1"/>
            <a:r>
              <a:rPr lang="en-US" smtClean="0"/>
              <a:t>Transfer (go to)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smtClean="0"/>
              <a:t>1.	Do this.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smtClean="0"/>
              <a:t>2.	Go to step 4.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smtClean="0"/>
              <a:t>3.	Do something else.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smtClean="0"/>
              <a:t>4.	Do another thing.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smtClean="0"/>
              <a:t>5.	Go to step 1.</a:t>
            </a:r>
          </a:p>
        </p:txBody>
      </p:sp>
      <p:sp>
        <p:nvSpPr>
          <p:cNvPr id="312324" name="AutoShape 4"/>
          <p:cNvSpPr>
            <a:spLocks noChangeArrowheads="1"/>
          </p:cNvSpPr>
          <p:nvPr/>
        </p:nvSpPr>
        <p:spPr bwMode="auto">
          <a:xfrm rot="1641370">
            <a:off x="2617788" y="4579938"/>
            <a:ext cx="1143000" cy="1066800"/>
          </a:xfrm>
          <a:custGeom>
            <a:avLst/>
            <a:gdLst>
              <a:gd name="T0" fmla="*/ 802322 w 21600"/>
              <a:gd name="T1" fmla="*/ 45438 h 21600"/>
              <a:gd name="T2" fmla="*/ 96150 w 21600"/>
              <a:gd name="T3" fmla="*/ 416398 h 21600"/>
              <a:gd name="T4" fmla="*/ 737764 w 21600"/>
              <a:gd name="T5" fmla="*/ 181899 h 21600"/>
              <a:gd name="T6" fmla="*/ 1171416 w 21600"/>
              <a:gd name="T7" fmla="*/ 895322 h 21600"/>
              <a:gd name="T8" fmla="*/ 863335 w 21600"/>
              <a:gd name="T9" fmla="*/ 957107 h 21600"/>
              <a:gd name="T10" fmla="*/ 797190 w 21600"/>
              <a:gd name="T11" fmla="*/ 669565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7332" y="15022"/>
                </a:moveTo>
                <a:cubicBezTo>
                  <a:pt x="18146" y="13764"/>
                  <a:pt x="18579" y="12298"/>
                  <a:pt x="18579" y="10800"/>
                </a:cubicBezTo>
                <a:cubicBezTo>
                  <a:pt x="18579" y="6503"/>
                  <a:pt x="15096" y="3021"/>
                  <a:pt x="10800" y="3021"/>
                </a:cubicBezTo>
                <a:cubicBezTo>
                  <a:pt x="7267" y="3020"/>
                  <a:pt x="4178" y="5400"/>
                  <a:pt x="3278" y="8816"/>
                </a:cubicBezTo>
                <a:lnTo>
                  <a:pt x="356" y="8046"/>
                </a:lnTo>
                <a:cubicBezTo>
                  <a:pt x="1607" y="3304"/>
                  <a:pt x="5895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2880"/>
                  <a:pt x="20999" y="14916"/>
                  <a:pt x="19870" y="16662"/>
                </a:cubicBezTo>
                <a:lnTo>
                  <a:pt x="22137" y="18128"/>
                </a:lnTo>
                <a:lnTo>
                  <a:pt x="16315" y="19379"/>
                </a:lnTo>
                <a:lnTo>
                  <a:pt x="15065" y="13557"/>
                </a:lnTo>
                <a:lnTo>
                  <a:pt x="17332" y="15022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2325" name="AutoShape 5"/>
          <p:cNvSpPr>
            <a:spLocks noChangeArrowheads="1"/>
          </p:cNvSpPr>
          <p:nvPr/>
        </p:nvSpPr>
        <p:spPr bwMode="auto">
          <a:xfrm rot="-6038276">
            <a:off x="-9525" y="4654550"/>
            <a:ext cx="1676400" cy="1219200"/>
          </a:xfrm>
          <a:custGeom>
            <a:avLst/>
            <a:gdLst>
              <a:gd name="T0" fmla="*/ 870098 w 21600"/>
              <a:gd name="T1" fmla="*/ 395 h 21600"/>
              <a:gd name="T2" fmla="*/ 104930 w 21600"/>
              <a:gd name="T3" fmla="*/ 615978 h 21600"/>
              <a:gd name="T4" fmla="*/ 862104 w 21600"/>
              <a:gd name="T5" fmla="*/ 152908 h 21600"/>
              <a:gd name="T6" fmla="*/ 1881837 w 21600"/>
              <a:gd name="T7" fmla="*/ 676656 h 21600"/>
              <a:gd name="T8" fmla="*/ 1540891 w 21600"/>
              <a:gd name="T9" fmla="*/ 884371 h 21600"/>
              <a:gd name="T10" fmla="*/ 1255360 w 21600"/>
              <a:gd name="T11" fmla="*/ 636411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8864" y="11512"/>
                </a:moveTo>
                <a:cubicBezTo>
                  <a:pt x="18885" y="11275"/>
                  <a:pt x="18896" y="11037"/>
                  <a:pt x="18896" y="10800"/>
                </a:cubicBezTo>
                <a:cubicBezTo>
                  <a:pt x="18896" y="6328"/>
                  <a:pt x="15271" y="2704"/>
                  <a:pt x="10800" y="2704"/>
                </a:cubicBezTo>
                <a:cubicBezTo>
                  <a:pt x="6328" y="2704"/>
                  <a:pt x="2704" y="6328"/>
                  <a:pt x="2704" y="10800"/>
                </a:cubicBezTo>
                <a:cubicBezTo>
                  <a:pt x="2703" y="10832"/>
                  <a:pt x="2704" y="10864"/>
                  <a:pt x="2704" y="10897"/>
                </a:cubicBezTo>
                <a:lnTo>
                  <a:pt x="0" y="10929"/>
                </a:lnTo>
                <a:cubicBezTo>
                  <a:pt x="0" y="10886"/>
                  <a:pt x="0" y="10843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1117"/>
                  <a:pt x="21586" y="11434"/>
                  <a:pt x="21558" y="11751"/>
                </a:cubicBezTo>
                <a:lnTo>
                  <a:pt x="24247" y="11988"/>
                </a:lnTo>
                <a:lnTo>
                  <a:pt x="19854" y="15668"/>
                </a:lnTo>
                <a:lnTo>
                  <a:pt x="16175" y="11275"/>
                </a:lnTo>
                <a:lnTo>
                  <a:pt x="18864" y="11512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914400" y="4402138"/>
            <a:ext cx="4630738" cy="1008062"/>
            <a:chOff x="576" y="2773"/>
            <a:chExt cx="2917" cy="635"/>
          </a:xfrm>
        </p:grpSpPr>
        <p:sp>
          <p:nvSpPr>
            <p:cNvPr id="12295" name="Rectangle 6"/>
            <p:cNvSpPr>
              <a:spLocks noChangeArrowheads="1"/>
            </p:cNvSpPr>
            <p:nvPr/>
          </p:nvSpPr>
          <p:spPr bwMode="auto">
            <a:xfrm>
              <a:off x="576" y="3168"/>
              <a:ext cx="1632" cy="24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6" name="AutoShape 7"/>
            <p:cNvSpPr>
              <a:spLocks/>
            </p:cNvSpPr>
            <p:nvPr/>
          </p:nvSpPr>
          <p:spPr bwMode="auto">
            <a:xfrm>
              <a:off x="2629" y="2773"/>
              <a:ext cx="864" cy="384"/>
            </a:xfrm>
            <a:prstGeom prst="borderCallout1">
              <a:avLst>
                <a:gd name="adj1" fmla="val 18750"/>
                <a:gd name="adj2" fmla="val -5556"/>
                <a:gd name="adj3" fmla="val 96616"/>
                <a:gd name="adj4" fmla="val -65394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lg" len="med"/>
            </a:ln>
          </p:spPr>
          <p:txBody>
            <a:bodyPr/>
            <a:lstStyle/>
            <a:p>
              <a:pPr algn="ctr"/>
              <a:r>
                <a:rPr lang="en-US">
                  <a:solidFill>
                    <a:srgbClr val="FF0000"/>
                  </a:solidFill>
                </a:rPr>
                <a:t>Never gets executed</a:t>
              </a:r>
            </a:p>
          </p:txBody>
        </p:sp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12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12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324" grpId="0" animBg="1"/>
      <p:bldP spid="312325" grpId="0" animBg="1"/>
    </p:bld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5417</TotalTime>
  <Words>1195</Words>
  <Application>Microsoft Office PowerPoint</Application>
  <PresentationFormat>On-screen Show (4:3)</PresentationFormat>
  <Paragraphs>336</Paragraphs>
  <Slides>51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3" baseType="lpstr">
      <vt:lpstr>Pixel</vt:lpstr>
      <vt:lpstr>Visio</vt:lpstr>
      <vt:lpstr>Programming the Web using XHTML and JavaScript</vt:lpstr>
      <vt:lpstr>Programming </vt:lpstr>
      <vt:lpstr>Programming Techniques</vt:lpstr>
      <vt:lpstr>Programming Techniques</vt:lpstr>
      <vt:lpstr>Programming Techniques</vt:lpstr>
      <vt:lpstr>Control Structures</vt:lpstr>
      <vt:lpstr>Control Structures</vt:lpstr>
      <vt:lpstr>Control Structures</vt:lpstr>
      <vt:lpstr>Control Structures</vt:lpstr>
      <vt:lpstr>Programming Techniques</vt:lpstr>
      <vt:lpstr>Control Structures</vt:lpstr>
      <vt:lpstr>Control Structures</vt:lpstr>
      <vt:lpstr>Computer Languages</vt:lpstr>
      <vt:lpstr>Computer Languages</vt:lpstr>
      <vt:lpstr>Computer Languages</vt:lpstr>
      <vt:lpstr>JavaScript</vt:lpstr>
      <vt:lpstr>JavaScript</vt:lpstr>
      <vt:lpstr>JavaScript</vt:lpstr>
      <vt:lpstr>JavaScript</vt:lpstr>
      <vt:lpstr>JavaScript</vt:lpstr>
      <vt:lpstr>JavaScript</vt:lpstr>
      <vt:lpstr>JavaScript</vt:lpstr>
      <vt:lpstr>Entomology of Programming</vt:lpstr>
      <vt:lpstr>Entomology of Programming</vt:lpstr>
      <vt:lpstr>Entomology of Programming</vt:lpstr>
      <vt:lpstr>Entomology of Programming</vt:lpstr>
      <vt:lpstr>Entomology of Programming</vt:lpstr>
      <vt:lpstr>Entomology of Programming</vt:lpstr>
      <vt:lpstr>Entomology of Programming</vt:lpstr>
      <vt:lpstr>Entomology of Programming</vt:lpstr>
      <vt:lpstr>Entomology of Programming</vt:lpstr>
      <vt:lpstr>Entomology of Programming</vt:lpstr>
      <vt:lpstr>Entomology of Programming</vt:lpstr>
      <vt:lpstr>Entomology of Programming</vt:lpstr>
      <vt:lpstr>Entomology of Programming</vt:lpstr>
      <vt:lpstr>Comments</vt:lpstr>
      <vt:lpstr>JavaScript Comments</vt:lpstr>
      <vt:lpstr>JavaScript Comments</vt:lpstr>
      <vt:lpstr>Comments</vt:lpstr>
      <vt:lpstr>Interactivity </vt:lpstr>
      <vt:lpstr>Interactivity</vt:lpstr>
      <vt:lpstr>Interactivity</vt:lpstr>
      <vt:lpstr>Interactivity</vt:lpstr>
      <vt:lpstr>Interactivity</vt:lpstr>
      <vt:lpstr>Interactivity</vt:lpstr>
      <vt:lpstr>Interactivity</vt:lpstr>
      <vt:lpstr>Interactivity</vt:lpstr>
      <vt:lpstr>Quotes notes</vt:lpstr>
      <vt:lpstr>Quotes notes…</vt:lpstr>
      <vt:lpstr>Sidebar:</vt:lpstr>
      <vt:lpstr>Assignment</vt:lpstr>
    </vt:vector>
  </TitlesOfParts>
  <Company>UNC Charlotte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the Web using XHTML and JavaScript</dc:title>
  <dc:creator>Bruce Long</dc:creator>
  <cp:lastModifiedBy>tkombol</cp:lastModifiedBy>
  <cp:revision>135</cp:revision>
  <cp:lastPrinted>1601-01-01T00:00:00Z</cp:lastPrinted>
  <dcterms:created xsi:type="dcterms:W3CDTF">2003-08-24T19:51:36Z</dcterms:created>
  <dcterms:modified xsi:type="dcterms:W3CDTF">2012-07-16T19:58:49Z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